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1"/>
  </p:notesMasterIdLst>
  <p:sldIdLst>
    <p:sldId id="333" r:id="rId2"/>
    <p:sldId id="256" r:id="rId3"/>
    <p:sldId id="292" r:id="rId4"/>
    <p:sldId id="291" r:id="rId5"/>
    <p:sldId id="293" r:id="rId6"/>
    <p:sldId id="281" r:id="rId7"/>
    <p:sldId id="257" r:id="rId8"/>
    <p:sldId id="290" r:id="rId9"/>
    <p:sldId id="258" r:id="rId10"/>
    <p:sldId id="294" r:id="rId11"/>
    <p:sldId id="295" r:id="rId12"/>
    <p:sldId id="296" r:id="rId13"/>
    <p:sldId id="299" r:id="rId14"/>
    <p:sldId id="308" r:id="rId15"/>
    <p:sldId id="301" r:id="rId16"/>
    <p:sldId id="302" r:id="rId17"/>
    <p:sldId id="325" r:id="rId18"/>
    <p:sldId id="260" r:id="rId19"/>
    <p:sldId id="326" r:id="rId20"/>
    <p:sldId id="262" r:id="rId21"/>
    <p:sldId id="327" r:id="rId22"/>
    <p:sldId id="263" r:id="rId23"/>
    <p:sldId id="310" r:id="rId24"/>
    <p:sldId id="312" r:id="rId25"/>
    <p:sldId id="313" r:id="rId26"/>
    <p:sldId id="314" r:id="rId27"/>
    <p:sldId id="266" r:id="rId28"/>
    <p:sldId id="329" r:id="rId29"/>
    <p:sldId id="334" r:id="rId30"/>
    <p:sldId id="270" r:id="rId31"/>
    <p:sldId id="330" r:id="rId32"/>
    <p:sldId id="275" r:id="rId33"/>
    <p:sldId id="279" r:id="rId34"/>
    <p:sldId id="331" r:id="rId35"/>
    <p:sldId id="319" r:id="rId36"/>
    <p:sldId id="328" r:id="rId37"/>
    <p:sldId id="320" r:id="rId38"/>
    <p:sldId id="321" r:id="rId39"/>
    <p:sldId id="332"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179" autoAdjust="0"/>
    <p:restoredTop sz="94660"/>
  </p:normalViewPr>
  <p:slideViewPr>
    <p:cSldViewPr>
      <p:cViewPr varScale="1">
        <p:scale>
          <a:sx n="86" d="100"/>
          <a:sy n="86" d="100"/>
        </p:scale>
        <p:origin x="-106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7151F0-F5AC-40D6-B020-A09B40955491}" type="datetimeFigureOut">
              <a:rPr lang="en-US" smtClean="0"/>
              <a:pPr/>
              <a:t>12/4/2011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51C805-864B-4A8B-AEFA-D4C7F2CBFDC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pPr eaLnBrk="1" hangingPunct="1"/>
            <a:endParaRPr lang="en-US" smtClean="0">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FA5446-0D4F-495C-8D48-E57CC646CDE2}" type="slidenum">
              <a:rPr lang="ar-SA"/>
              <a:pPr/>
              <a:t>23</a:t>
            </a:fld>
            <a:endParaRPr 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43049C-B714-4388-9E0A-80C570BEA582}" type="slidenum">
              <a:rPr lang="ar-SA"/>
              <a:pPr/>
              <a:t>24</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42752A-B5AB-4773-AC5A-244C7D41255B}" type="slidenum">
              <a:rPr lang="ar-SA"/>
              <a:pPr/>
              <a:t>25</a:t>
            </a:fld>
            <a:endParaRPr lang="en-U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9B3C0E-E597-495F-9B40-FA9D7AA1EA5E}" type="slidenum">
              <a:rPr lang="ar-SA"/>
              <a:pPr/>
              <a:t>26</a:t>
            </a:fld>
            <a:endParaRPr 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85B132-542A-42C1-8F08-7E69D5499C29}" type="slidenum">
              <a:rPr lang="ar-SA"/>
              <a:pPr/>
              <a:t>35</a:t>
            </a:fld>
            <a:endParaRPr 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65BA58-6B24-40A5-A2E6-257A9946054D}" type="slidenum">
              <a:rPr lang="ar-SA"/>
              <a:pPr/>
              <a:t>37</a:t>
            </a:fld>
            <a:endParaRPr 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6B1612-61C2-4DC6-B0EA-2A46A1D5BFFD}" type="slidenum">
              <a:rPr lang="ar-SA"/>
              <a:pPr/>
              <a:t>38</a:t>
            </a:fld>
            <a:endParaRPr 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p:spPr>
        <p:txBody>
          <a:bodyPr/>
          <a:lstStyle/>
          <a:p>
            <a:pPr eaLnBrk="1" hangingPunct="1"/>
            <a:endParaRPr lang="en-US" smtClean="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5494D317-66E7-4D73-998F-D87CAE6C9CA6}" type="datetimeFigureOut">
              <a:rPr lang="en-US" smtClean="0"/>
              <a:pPr/>
              <a:t>12/4/2011</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1FD09B1C-B0E2-4766-9BD0-1F438E94C64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494D317-66E7-4D73-998F-D87CAE6C9CA6}" type="datetimeFigureOut">
              <a:rPr lang="en-US" smtClean="0"/>
              <a:pPr/>
              <a:t>12/4/2011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D09B1C-B0E2-4766-9BD0-1F438E94C641}" type="slidenum">
              <a:rPr lang="en-US" smtClean="0"/>
              <a:pPr/>
              <a:t>‹#›</a:t>
            </a:fld>
            <a:endParaRPr lang="en-US"/>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494D317-66E7-4D73-998F-D87CAE6C9CA6}" type="datetimeFigureOut">
              <a:rPr lang="en-US" smtClean="0"/>
              <a:pPr/>
              <a:t>12/4/2011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D09B1C-B0E2-4766-9BD0-1F438E94C641}" type="slidenum">
              <a:rPr lang="en-US" smtClean="0"/>
              <a:pPr/>
              <a:t>‹#›</a:t>
            </a:fld>
            <a:endParaRPr lang="en-US"/>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5494D317-66E7-4D73-998F-D87CAE6C9CA6}" type="datetimeFigureOut">
              <a:rPr lang="en-US" smtClean="0"/>
              <a:pPr/>
              <a:t>12/4/2011</a:t>
            </a:fld>
            <a:endParaRPr lang="en-US"/>
          </a:p>
        </p:txBody>
      </p:sp>
      <p:sp>
        <p:nvSpPr>
          <p:cNvPr id="9" name="Slide Number Placeholder 8"/>
          <p:cNvSpPr>
            <a:spLocks noGrp="1"/>
          </p:cNvSpPr>
          <p:nvPr>
            <p:ph type="sldNum" sz="quarter" idx="15"/>
          </p:nvPr>
        </p:nvSpPr>
        <p:spPr/>
        <p:txBody>
          <a:bodyPr rtlCol="0"/>
          <a:lstStyle/>
          <a:p>
            <a:fld id="{1FD09B1C-B0E2-4766-9BD0-1F438E94C641}"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5494D317-66E7-4D73-998F-D87CAE6C9CA6}" type="datetimeFigureOut">
              <a:rPr lang="en-US" smtClean="0"/>
              <a:pPr/>
              <a:t>12/4/2011</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1FD09B1C-B0E2-4766-9BD0-1F438E94C64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5494D317-66E7-4D73-998F-D87CAE6C9CA6}" type="datetimeFigureOut">
              <a:rPr lang="en-US" smtClean="0"/>
              <a:pPr/>
              <a:t>12/4/2011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D09B1C-B0E2-4766-9BD0-1F438E94C641}"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5494D317-66E7-4D73-998F-D87CAE6C9CA6}" type="datetimeFigureOut">
              <a:rPr lang="en-US" smtClean="0"/>
              <a:pPr/>
              <a:t>12/4/2011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D09B1C-B0E2-4766-9BD0-1F438E94C641}"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5494D317-66E7-4D73-998F-D87CAE6C9CA6}" type="datetimeFigureOut">
              <a:rPr lang="en-US" smtClean="0"/>
              <a:pPr/>
              <a:t>12/4/2011</a:t>
            </a:fld>
            <a:endParaRPr lang="en-US"/>
          </a:p>
        </p:txBody>
      </p:sp>
      <p:sp>
        <p:nvSpPr>
          <p:cNvPr id="7" name="Slide Number Placeholder 6"/>
          <p:cNvSpPr>
            <a:spLocks noGrp="1"/>
          </p:cNvSpPr>
          <p:nvPr>
            <p:ph type="sldNum" sz="quarter" idx="11"/>
          </p:nvPr>
        </p:nvSpPr>
        <p:spPr/>
        <p:txBody>
          <a:bodyPr rtlCol="0"/>
          <a:lstStyle/>
          <a:p>
            <a:fld id="{1FD09B1C-B0E2-4766-9BD0-1F438E94C641}"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94D317-66E7-4D73-998F-D87CAE6C9CA6}" type="datetimeFigureOut">
              <a:rPr lang="en-US" smtClean="0"/>
              <a:pPr/>
              <a:t>12/4/2011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D09B1C-B0E2-4766-9BD0-1F438E94C641}" type="slidenum">
              <a:rPr lang="en-US" smtClean="0"/>
              <a:pPr/>
              <a:t>‹#›</a:t>
            </a:fld>
            <a:endParaRPr lang="en-US"/>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5494D317-66E7-4D73-998F-D87CAE6C9CA6}" type="datetimeFigureOut">
              <a:rPr lang="en-US" smtClean="0"/>
              <a:pPr/>
              <a:t>12/4/2011</a:t>
            </a:fld>
            <a:endParaRPr lang="en-US"/>
          </a:p>
        </p:txBody>
      </p:sp>
      <p:sp>
        <p:nvSpPr>
          <p:cNvPr id="22" name="Slide Number Placeholder 21"/>
          <p:cNvSpPr>
            <a:spLocks noGrp="1"/>
          </p:cNvSpPr>
          <p:nvPr>
            <p:ph type="sldNum" sz="quarter" idx="15"/>
          </p:nvPr>
        </p:nvSpPr>
        <p:spPr/>
        <p:txBody>
          <a:bodyPr rtlCol="0"/>
          <a:lstStyle/>
          <a:p>
            <a:fld id="{1FD09B1C-B0E2-4766-9BD0-1F438E94C641}"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5494D317-66E7-4D73-998F-D87CAE6C9CA6}" type="datetimeFigureOut">
              <a:rPr lang="en-US" smtClean="0"/>
              <a:pPr/>
              <a:t>12/4/2011</a:t>
            </a:fld>
            <a:endParaRPr lang="en-US"/>
          </a:p>
        </p:txBody>
      </p:sp>
      <p:sp>
        <p:nvSpPr>
          <p:cNvPr id="18" name="Slide Number Placeholder 17"/>
          <p:cNvSpPr>
            <a:spLocks noGrp="1"/>
          </p:cNvSpPr>
          <p:nvPr>
            <p:ph type="sldNum" sz="quarter" idx="11"/>
          </p:nvPr>
        </p:nvSpPr>
        <p:spPr/>
        <p:txBody>
          <a:bodyPr rtlCol="0"/>
          <a:lstStyle/>
          <a:p>
            <a:fld id="{1FD09B1C-B0E2-4766-9BD0-1F438E94C641}"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494D317-66E7-4D73-998F-D87CAE6C9CA6}" type="datetimeFigureOut">
              <a:rPr lang="en-US" smtClean="0"/>
              <a:pPr/>
              <a:t>12/4/2011</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1FD09B1C-B0E2-4766-9BD0-1F438E94C64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dissolve/>
  </p:transition>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slide" Target="slide3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ctrTitle"/>
          </p:nvPr>
        </p:nvSpPr>
        <p:spPr>
          <a:xfrm>
            <a:off x="827088" y="1700213"/>
            <a:ext cx="7924800" cy="1773237"/>
          </a:xfrm>
        </p:spPr>
        <p:txBody>
          <a:bodyPr/>
          <a:lstStyle/>
          <a:p>
            <a:pPr algn="ctr" eaLnBrk="1" hangingPunct="1"/>
            <a:r>
              <a:rPr lang="en-US" b="1" smtClean="0">
                <a:solidFill>
                  <a:srgbClr val="3333CC"/>
                </a:solidFill>
                <a:latin typeface="Verdana" pitchFamily="34" charset="0"/>
                <a:cs typeface="Arial" pitchFamily="34" charset="0"/>
              </a:rPr>
              <a:t>Female Reproductive system</a:t>
            </a:r>
          </a:p>
        </p:txBody>
      </p:sp>
      <p:sp>
        <p:nvSpPr>
          <p:cNvPr id="8195" name="Rectangle 3"/>
          <p:cNvSpPr>
            <a:spLocks noGrp="1"/>
          </p:cNvSpPr>
          <p:nvPr>
            <p:ph type="subTitle" idx="1"/>
          </p:nvPr>
        </p:nvSpPr>
        <p:spPr>
          <a:xfrm>
            <a:off x="323850" y="4221163"/>
            <a:ext cx="7924800" cy="895350"/>
          </a:xfrm>
        </p:spPr>
        <p:txBody>
          <a:bodyPr/>
          <a:lstStyle/>
          <a:p>
            <a:pPr algn="l" eaLnBrk="1" hangingPunct="1"/>
            <a:r>
              <a:rPr lang="en-US" b="1" dirty="0" smtClean="0">
                <a:latin typeface="Cambria" pitchFamily="18" charset="0"/>
                <a:cs typeface="Traditional Arabic" pitchFamily="18" charset="-78"/>
              </a:rPr>
              <a:t>By Dr/ </a:t>
            </a:r>
            <a:r>
              <a:rPr lang="en-US" dirty="0" err="1" smtClean="0">
                <a:latin typeface="Cambria" pitchFamily="18" charset="0"/>
                <a:cs typeface="Traditional Arabic" pitchFamily="18" charset="-78"/>
              </a:rPr>
              <a:t>Reda</a:t>
            </a:r>
            <a:r>
              <a:rPr lang="en-US" dirty="0" smtClean="0">
                <a:latin typeface="Cambria" pitchFamily="18" charset="0"/>
                <a:cs typeface="Traditional Arabic" pitchFamily="18" charset="-78"/>
              </a:rPr>
              <a:t> Hassan</a:t>
            </a:r>
            <a:r>
              <a:rPr lang="en-US" dirty="0" smtClean="0">
                <a:latin typeface="Cambria" pitchFamily="18" charset="0"/>
                <a:cs typeface="Arial" pitchFamily="34" charset="0"/>
              </a:rPr>
              <a:t> </a:t>
            </a:r>
          </a:p>
        </p:txBody>
      </p:sp>
    </p:spTree>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p:cNvSpPr>
          <p:nvPr>
            <p:ph type="title"/>
          </p:nvPr>
        </p:nvSpPr>
        <p:spPr>
          <a:xfrm>
            <a:off x="395288" y="188913"/>
            <a:ext cx="8229600" cy="798512"/>
          </a:xfrm>
        </p:spPr>
        <p:txBody>
          <a:bodyPr>
            <a:normAutofit/>
          </a:bodyPr>
          <a:lstStyle/>
          <a:p>
            <a:r>
              <a:rPr lang="en-US" b="1" smtClean="0">
                <a:solidFill>
                  <a:srgbClr val="3333CC"/>
                </a:solidFill>
                <a:latin typeface="Verdana" pitchFamily="34" charset="0"/>
                <a:cs typeface="Arial" charset="0"/>
              </a:rPr>
              <a:t>Ovarian follicles</a:t>
            </a:r>
          </a:p>
        </p:txBody>
      </p:sp>
      <p:sp>
        <p:nvSpPr>
          <p:cNvPr id="89091" name="Rectangle 3"/>
          <p:cNvSpPr>
            <a:spLocks noGrp="1"/>
          </p:cNvSpPr>
          <p:nvPr>
            <p:ph sz="quarter" idx="1"/>
          </p:nvPr>
        </p:nvSpPr>
        <p:spPr>
          <a:xfrm>
            <a:off x="323850" y="1052513"/>
            <a:ext cx="8064500" cy="5616575"/>
          </a:xfrm>
        </p:spPr>
        <p:txBody>
          <a:bodyPr/>
          <a:lstStyle/>
          <a:p>
            <a:pPr algn="l" rtl="0">
              <a:lnSpc>
                <a:spcPct val="90000"/>
              </a:lnSpc>
            </a:pPr>
            <a:r>
              <a:rPr lang="en-US" sz="2500" dirty="0" smtClean="0">
                <a:latin typeface="Times New Roman" pitchFamily="18" charset="0"/>
                <a:cs typeface="Times New Roman" pitchFamily="18" charset="0"/>
              </a:rPr>
              <a:t>Generally  </a:t>
            </a:r>
            <a:r>
              <a:rPr lang="en-US" sz="2500" b="1" dirty="0" smtClean="0">
                <a:solidFill>
                  <a:srgbClr val="FF9900"/>
                </a:solidFill>
                <a:latin typeface="Times New Roman" pitchFamily="18" charset="0"/>
                <a:cs typeface="Times New Roman" pitchFamily="18" charset="0"/>
              </a:rPr>
              <a:t>one </a:t>
            </a:r>
            <a:r>
              <a:rPr lang="en-US" sz="2500" b="1" dirty="0" err="1" smtClean="0">
                <a:solidFill>
                  <a:srgbClr val="FF9900"/>
                </a:solidFill>
                <a:latin typeface="Times New Roman" pitchFamily="18" charset="0"/>
                <a:cs typeface="Times New Roman" pitchFamily="18" charset="0"/>
              </a:rPr>
              <a:t>oocytes</a:t>
            </a:r>
            <a:r>
              <a:rPr lang="en-US" sz="2500" dirty="0" smtClean="0">
                <a:latin typeface="Times New Roman" pitchFamily="18" charset="0"/>
                <a:cs typeface="Times New Roman" pitchFamily="18" charset="0"/>
              </a:rPr>
              <a:t> is liberated by the ovaries in each menstrual cycle (average duration, 28 days) and </a:t>
            </a:r>
            <a:r>
              <a:rPr lang="en-US" sz="2500" b="1" dirty="0" smtClean="0">
                <a:solidFill>
                  <a:srgbClr val="FF33CC"/>
                </a:solidFill>
                <a:latin typeface="Times New Roman" pitchFamily="18" charset="0"/>
                <a:cs typeface="Times New Roman" pitchFamily="18" charset="0"/>
              </a:rPr>
              <a:t>the reproductive life</a:t>
            </a:r>
            <a:r>
              <a:rPr lang="en-US" sz="2500" dirty="0" smtClean="0">
                <a:latin typeface="Times New Roman" pitchFamily="18" charset="0"/>
                <a:cs typeface="Times New Roman" pitchFamily="18" charset="0"/>
              </a:rPr>
              <a:t> of a women lasts about 30-40 years.</a:t>
            </a:r>
          </a:p>
          <a:p>
            <a:pPr algn="l" rtl="0">
              <a:lnSpc>
                <a:spcPct val="90000"/>
              </a:lnSpc>
            </a:pPr>
            <a:r>
              <a:rPr lang="en-US" sz="2500" dirty="0" smtClean="0">
                <a:latin typeface="Times New Roman" pitchFamily="18" charset="0"/>
                <a:cs typeface="Times New Roman" pitchFamily="18" charset="0"/>
              </a:rPr>
              <a:t>A follicle consists of an </a:t>
            </a:r>
            <a:r>
              <a:rPr lang="en-US" sz="2500" dirty="0" err="1" smtClean="0">
                <a:latin typeface="Times New Roman" pitchFamily="18" charset="0"/>
                <a:cs typeface="Times New Roman" pitchFamily="18" charset="0"/>
              </a:rPr>
              <a:t>oocytes</a:t>
            </a:r>
            <a:r>
              <a:rPr lang="en-US" sz="2500" dirty="0" smtClean="0">
                <a:latin typeface="Times New Roman" pitchFamily="18" charset="0"/>
                <a:cs typeface="Times New Roman" pitchFamily="18" charset="0"/>
              </a:rPr>
              <a:t> surrounded by one or more layers of </a:t>
            </a:r>
            <a:r>
              <a:rPr lang="en-US" sz="2500" b="1" dirty="0" smtClean="0">
                <a:solidFill>
                  <a:srgbClr val="FF9900"/>
                </a:solidFill>
                <a:latin typeface="Times New Roman" pitchFamily="18" charset="0"/>
                <a:cs typeface="Times New Roman" pitchFamily="18" charset="0"/>
              </a:rPr>
              <a:t>follicular cells</a:t>
            </a:r>
            <a:r>
              <a:rPr lang="en-US" sz="2500" dirty="0" smtClean="0">
                <a:latin typeface="Times New Roman" pitchFamily="18" charset="0"/>
                <a:cs typeface="Times New Roman" pitchFamily="18" charset="0"/>
              </a:rPr>
              <a:t> (The </a:t>
            </a:r>
            <a:r>
              <a:rPr lang="en-US" sz="2500" dirty="0" err="1" smtClean="0">
                <a:latin typeface="Times New Roman" pitchFamily="18" charset="0"/>
                <a:cs typeface="Times New Roman" pitchFamily="18" charset="0"/>
              </a:rPr>
              <a:t>granulosa</a:t>
            </a:r>
            <a:r>
              <a:rPr lang="en-US" sz="2500" dirty="0" smtClean="0">
                <a:latin typeface="Times New Roman" pitchFamily="18" charset="0"/>
                <a:cs typeface="Times New Roman" pitchFamily="18" charset="0"/>
              </a:rPr>
              <a:t> cells)</a:t>
            </a:r>
          </a:p>
        </p:txBody>
      </p:sp>
      <p:pic>
        <p:nvPicPr>
          <p:cNvPr id="89092" name="Picture 4" descr="019852403x_ova_1"/>
          <p:cNvPicPr>
            <a:picLocks noChangeAspect="1" noChangeArrowheads="1"/>
          </p:cNvPicPr>
          <p:nvPr/>
        </p:nvPicPr>
        <p:blipFill>
          <a:blip r:embed="rId3"/>
          <a:srcRect/>
          <a:stretch>
            <a:fillRect/>
          </a:stretch>
        </p:blipFill>
        <p:spPr bwMode="auto">
          <a:xfrm>
            <a:off x="3357554" y="3000372"/>
            <a:ext cx="4572032" cy="3500462"/>
          </a:xfrm>
          <a:prstGeom prst="rect">
            <a:avLst/>
          </a:prstGeom>
          <a:noFill/>
        </p:spPr>
      </p:pic>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p:cNvSpPr>
          <p:nvPr>
            <p:ph sz="quarter" idx="1"/>
          </p:nvPr>
        </p:nvSpPr>
        <p:spPr>
          <a:xfrm>
            <a:off x="323850" y="260350"/>
            <a:ext cx="8820150" cy="6292850"/>
          </a:xfrm>
        </p:spPr>
        <p:txBody>
          <a:bodyPr/>
          <a:lstStyle/>
          <a:p>
            <a:pPr marL="609600" indent="-609600" algn="l" rtl="0">
              <a:buFont typeface="Wingdings" pitchFamily="2" charset="2"/>
              <a:buNone/>
            </a:pPr>
            <a:r>
              <a:rPr lang="en-US" b="1" dirty="0" smtClean="0">
                <a:solidFill>
                  <a:srgbClr val="FF0066"/>
                </a:solidFill>
                <a:latin typeface="Verdana" pitchFamily="34" charset="0"/>
                <a:cs typeface="Arial" charset="0"/>
              </a:rPr>
              <a:t>There are several stages of follicular development.</a:t>
            </a:r>
            <a:endParaRPr lang="en-US" b="1" dirty="0" smtClean="0">
              <a:solidFill>
                <a:schemeClr val="accent1"/>
              </a:solidFill>
              <a:latin typeface="Verdana" pitchFamily="34" charset="0"/>
              <a:cs typeface="Arial" charset="0"/>
            </a:endParaRPr>
          </a:p>
          <a:p>
            <a:pPr marL="609600" indent="-609600" algn="l" rtl="0">
              <a:buFontTx/>
              <a:buAutoNum type="alphaUcParenR"/>
            </a:pPr>
            <a:r>
              <a:rPr lang="en-US" b="1" dirty="0" smtClean="0">
                <a:solidFill>
                  <a:srgbClr val="3333CC"/>
                </a:solidFill>
                <a:latin typeface="Verdana" pitchFamily="34" charset="0"/>
                <a:cs typeface="Arial" charset="0"/>
              </a:rPr>
              <a:t>Primordial follicles:</a:t>
            </a:r>
          </a:p>
          <a:p>
            <a:pPr marL="609600" indent="-609600" algn="l" rtl="0">
              <a:buFontTx/>
              <a:buNone/>
            </a:pPr>
            <a:r>
              <a:rPr lang="en-US" b="1" dirty="0" smtClean="0">
                <a:solidFill>
                  <a:schemeClr val="accent2"/>
                </a:solidFill>
                <a:latin typeface="Verdana" pitchFamily="34" charset="0"/>
                <a:cs typeface="Arial" charset="0"/>
              </a:rPr>
              <a:t>The follicles that are formed during fetal life.</a:t>
            </a:r>
          </a:p>
          <a:p>
            <a:pPr marL="609600" indent="-609600" algn="l" rtl="0">
              <a:buFont typeface="Wingdings" pitchFamily="2" charset="2"/>
              <a:buNone/>
            </a:pPr>
            <a:r>
              <a:rPr lang="en-US" dirty="0" smtClean="0">
                <a:cs typeface="Arial" charset="0"/>
              </a:rPr>
              <a:t>- </a:t>
            </a:r>
            <a:r>
              <a:rPr lang="en-US" dirty="0" smtClean="0">
                <a:latin typeface="Times New Roman" pitchFamily="18" charset="0"/>
                <a:cs typeface="Times New Roman" pitchFamily="18" charset="0"/>
              </a:rPr>
              <a:t>It consists of a primary </a:t>
            </a:r>
            <a:r>
              <a:rPr lang="en-US" dirty="0" err="1" smtClean="0">
                <a:latin typeface="Times New Roman" pitchFamily="18" charset="0"/>
                <a:cs typeface="Times New Roman" pitchFamily="18" charset="0"/>
              </a:rPr>
              <a:t>oocytes</a:t>
            </a:r>
            <a:r>
              <a:rPr lang="en-US" dirty="0" smtClean="0">
                <a:latin typeface="Times New Roman" pitchFamily="18" charset="0"/>
                <a:cs typeface="Times New Roman" pitchFamily="18" charset="0"/>
              </a:rPr>
              <a:t> surrounded by a single layer of </a:t>
            </a:r>
            <a:r>
              <a:rPr lang="en-US" dirty="0" smtClean="0">
                <a:solidFill>
                  <a:srgbClr val="00FF00"/>
                </a:solidFill>
                <a:latin typeface="Times New Roman" pitchFamily="18" charset="0"/>
                <a:cs typeface="Times New Roman" pitchFamily="18" charset="0"/>
              </a:rPr>
              <a:t>flattened follicular cells.</a:t>
            </a:r>
          </a:p>
          <a:p>
            <a:pPr marL="609600" indent="-609600" algn="l" rtl="0">
              <a:buFont typeface="Wingdings" pitchFamily="2" charset="2"/>
              <a:buNone/>
            </a:pPr>
            <a:r>
              <a:rPr lang="en-US" dirty="0" smtClean="0">
                <a:latin typeface="Times New Roman" pitchFamily="18" charset="0"/>
                <a:cs typeface="Times New Roman" pitchFamily="18" charset="0"/>
              </a:rPr>
              <a:t>-</a:t>
            </a:r>
          </a:p>
        </p:txBody>
      </p:sp>
      <p:pic>
        <p:nvPicPr>
          <p:cNvPr id="91139" name="Picture 3" descr="primordial follicles"/>
          <p:cNvPicPr>
            <a:picLocks noChangeAspect="1" noChangeArrowheads="1"/>
          </p:cNvPicPr>
          <p:nvPr/>
        </p:nvPicPr>
        <p:blipFill>
          <a:blip r:embed="rId3"/>
          <a:srcRect/>
          <a:stretch>
            <a:fillRect/>
          </a:stretch>
        </p:blipFill>
        <p:spPr bwMode="auto">
          <a:xfrm>
            <a:off x="6043613" y="3860800"/>
            <a:ext cx="3100387" cy="2725738"/>
          </a:xfrm>
          <a:prstGeom prst="rect">
            <a:avLst/>
          </a:prstGeom>
          <a:noFill/>
        </p:spPr>
      </p:pic>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p:cNvSpPr>
          <p:nvPr>
            <p:ph sz="quarter" idx="1"/>
          </p:nvPr>
        </p:nvSpPr>
        <p:spPr>
          <a:xfrm>
            <a:off x="539750" y="333375"/>
            <a:ext cx="8375650" cy="6219825"/>
          </a:xfrm>
        </p:spPr>
        <p:txBody>
          <a:bodyPr/>
          <a:lstStyle/>
          <a:p>
            <a:pPr algn="l" rtl="0">
              <a:buFont typeface="Wingdings" pitchFamily="2" charset="2"/>
              <a:buNone/>
            </a:pPr>
            <a:r>
              <a:rPr lang="en-US" b="1" dirty="0" smtClean="0">
                <a:solidFill>
                  <a:schemeClr val="accent2"/>
                </a:solidFill>
                <a:latin typeface="Verdana" pitchFamily="34" charset="0"/>
                <a:cs typeface="Arial" charset="0"/>
              </a:rPr>
              <a:t>B) </a:t>
            </a:r>
            <a:r>
              <a:rPr lang="en-US" b="1" dirty="0" smtClean="0">
                <a:solidFill>
                  <a:srgbClr val="3333CC"/>
                </a:solidFill>
                <a:latin typeface="Verdana" pitchFamily="34" charset="0"/>
                <a:cs typeface="Arial" charset="0"/>
              </a:rPr>
              <a:t>Growing follicles:</a:t>
            </a:r>
          </a:p>
          <a:p>
            <a:pPr algn="l" rtl="0">
              <a:buFont typeface="Wingdings" pitchFamily="2" charset="2"/>
              <a:buNone/>
            </a:pPr>
            <a:r>
              <a:rPr lang="en-US" dirty="0" smtClean="0">
                <a:cs typeface="Arial" charset="0"/>
              </a:rPr>
              <a:t>Beginning in puberty, the</a:t>
            </a:r>
            <a:r>
              <a:rPr lang="en-US" dirty="0" smtClean="0">
                <a:solidFill>
                  <a:srgbClr val="009900"/>
                </a:solidFill>
                <a:cs typeface="Arial" charset="0"/>
              </a:rPr>
              <a:t> FSH</a:t>
            </a:r>
            <a:r>
              <a:rPr lang="en-US" dirty="0" smtClean="0">
                <a:cs typeface="Arial" charset="0"/>
              </a:rPr>
              <a:t> of the pituitary gland stimulates the primordial follicle to grow</a:t>
            </a:r>
          </a:p>
          <a:p>
            <a:pPr algn="l" rtl="0">
              <a:buFont typeface="Wingdings" pitchFamily="2" charset="2"/>
              <a:buNone/>
            </a:pPr>
            <a:r>
              <a:rPr lang="en-US" dirty="0" smtClean="0">
                <a:solidFill>
                  <a:srgbClr val="FF0066"/>
                </a:solidFill>
                <a:cs typeface="Arial" charset="0"/>
              </a:rPr>
              <a:t>1- </a:t>
            </a:r>
            <a:r>
              <a:rPr lang="en-US" dirty="0" err="1" smtClean="0">
                <a:solidFill>
                  <a:srgbClr val="FF0066"/>
                </a:solidFill>
                <a:cs typeface="Arial" charset="0"/>
              </a:rPr>
              <a:t>Unilaminar</a:t>
            </a:r>
            <a:r>
              <a:rPr lang="en-US" dirty="0" smtClean="0">
                <a:solidFill>
                  <a:srgbClr val="FF0066"/>
                </a:solidFill>
                <a:cs typeface="Arial" charset="0"/>
              </a:rPr>
              <a:t> primary follicles</a:t>
            </a:r>
          </a:p>
          <a:p>
            <a:pPr algn="l" rtl="0">
              <a:buFont typeface="Wingdings" pitchFamily="2" charset="2"/>
              <a:buNone/>
            </a:pPr>
            <a:r>
              <a:rPr lang="en-US" dirty="0" smtClean="0">
                <a:solidFill>
                  <a:srgbClr val="FF0066"/>
                </a:solidFill>
                <a:cs typeface="Arial" charset="0"/>
              </a:rPr>
              <a:t>2- </a:t>
            </a:r>
            <a:r>
              <a:rPr lang="en-US" dirty="0" err="1" smtClean="0">
                <a:solidFill>
                  <a:srgbClr val="FF0066"/>
                </a:solidFill>
                <a:cs typeface="Arial" charset="0"/>
              </a:rPr>
              <a:t>Multilaminar</a:t>
            </a:r>
            <a:r>
              <a:rPr lang="en-US" dirty="0" smtClean="0">
                <a:solidFill>
                  <a:srgbClr val="FF0066"/>
                </a:solidFill>
                <a:cs typeface="Arial" charset="0"/>
              </a:rPr>
              <a:t> primary or </a:t>
            </a:r>
            <a:r>
              <a:rPr lang="en-US" dirty="0" err="1" smtClean="0">
                <a:solidFill>
                  <a:srgbClr val="FF0066"/>
                </a:solidFill>
                <a:cs typeface="Arial" charset="0"/>
              </a:rPr>
              <a:t>preantral</a:t>
            </a:r>
            <a:r>
              <a:rPr lang="en-US" dirty="0" smtClean="0">
                <a:solidFill>
                  <a:srgbClr val="FF0066"/>
                </a:solidFill>
                <a:cs typeface="Arial" charset="0"/>
              </a:rPr>
              <a:t> follicles</a:t>
            </a:r>
          </a:p>
          <a:p>
            <a:pPr algn="l" rtl="0">
              <a:buFont typeface="Wingdings" pitchFamily="2" charset="2"/>
              <a:buNone/>
            </a:pPr>
            <a:r>
              <a:rPr lang="en-US" dirty="0" smtClean="0">
                <a:solidFill>
                  <a:srgbClr val="FF0066"/>
                </a:solidFill>
                <a:cs typeface="Arial" charset="0"/>
              </a:rPr>
              <a:t>3- Secondary (vesicular) or </a:t>
            </a:r>
            <a:r>
              <a:rPr lang="en-US" dirty="0" err="1" smtClean="0">
                <a:solidFill>
                  <a:srgbClr val="FF0066"/>
                </a:solidFill>
                <a:cs typeface="Arial" charset="0"/>
              </a:rPr>
              <a:t>antral</a:t>
            </a:r>
            <a:r>
              <a:rPr lang="en-US" dirty="0" smtClean="0">
                <a:solidFill>
                  <a:srgbClr val="FF0066"/>
                </a:solidFill>
                <a:cs typeface="Arial" charset="0"/>
              </a:rPr>
              <a:t> follicles</a:t>
            </a:r>
          </a:p>
          <a:p>
            <a:pPr algn="l" rtl="0">
              <a:buFont typeface="Wingdings" pitchFamily="2" charset="2"/>
              <a:buNone/>
            </a:pPr>
            <a:endParaRPr lang="en-US" dirty="0" smtClean="0">
              <a:solidFill>
                <a:srgbClr val="FFFF00"/>
              </a:solidFill>
              <a:cs typeface="Arial" charset="0"/>
            </a:endParaRPr>
          </a:p>
          <a:p>
            <a:endParaRPr lang="en-US" dirty="0" smtClean="0">
              <a:cs typeface="Arial" charset="0"/>
            </a:endParaRPr>
          </a:p>
        </p:txBody>
      </p:sp>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p:cNvSpPr>
          <p:nvPr>
            <p:ph sz="quarter" idx="1"/>
          </p:nvPr>
        </p:nvSpPr>
        <p:spPr>
          <a:xfrm>
            <a:off x="395288" y="188913"/>
            <a:ext cx="8353425" cy="6526235"/>
          </a:xfrm>
        </p:spPr>
        <p:txBody>
          <a:bodyPr/>
          <a:lstStyle/>
          <a:p>
            <a:pPr algn="l" rtl="0">
              <a:lnSpc>
                <a:spcPct val="90000"/>
              </a:lnSpc>
              <a:buFont typeface="Wingdings" pitchFamily="2" charset="2"/>
              <a:buNone/>
            </a:pPr>
            <a:r>
              <a:rPr lang="en-US" b="1" dirty="0" smtClean="0">
                <a:solidFill>
                  <a:srgbClr val="FF0066"/>
                </a:solidFill>
                <a:latin typeface="Verdana" pitchFamily="34" charset="0"/>
                <a:cs typeface="Arial" charset="0"/>
              </a:rPr>
              <a:t>3- Secondary (vesicular or </a:t>
            </a:r>
            <a:r>
              <a:rPr lang="en-US" b="1" dirty="0" err="1" smtClean="0">
                <a:solidFill>
                  <a:srgbClr val="FF0066"/>
                </a:solidFill>
                <a:latin typeface="Verdana" pitchFamily="34" charset="0"/>
                <a:cs typeface="Arial" charset="0"/>
              </a:rPr>
              <a:t>antral</a:t>
            </a:r>
            <a:r>
              <a:rPr lang="en-US" b="1" dirty="0" smtClean="0">
                <a:solidFill>
                  <a:srgbClr val="FF0066"/>
                </a:solidFill>
                <a:latin typeface="Verdana" pitchFamily="34" charset="0"/>
                <a:cs typeface="Arial" charset="0"/>
              </a:rPr>
              <a:t>) follicles:</a:t>
            </a:r>
            <a:endParaRPr lang="en-US" sz="2500" b="1" dirty="0" smtClean="0">
              <a:solidFill>
                <a:srgbClr val="FF6600"/>
              </a:solidFill>
              <a:latin typeface="Times New Roman" pitchFamily="18" charset="0"/>
              <a:cs typeface="Times New Roman" pitchFamily="18" charset="0"/>
            </a:endParaRPr>
          </a:p>
          <a:p>
            <a:pPr algn="l" rtl="0">
              <a:lnSpc>
                <a:spcPct val="90000"/>
              </a:lnSpc>
            </a:pPr>
            <a:r>
              <a:rPr lang="en-US" sz="2500" b="1" dirty="0" smtClean="0">
                <a:solidFill>
                  <a:srgbClr val="FF6600"/>
                </a:solidFill>
                <a:latin typeface="Times New Roman" pitchFamily="18" charset="0"/>
                <a:cs typeface="Times New Roman" pitchFamily="18" charset="0"/>
              </a:rPr>
              <a:t>The </a:t>
            </a:r>
            <a:r>
              <a:rPr lang="en-US" sz="2500" b="1" dirty="0" err="1" smtClean="0">
                <a:solidFill>
                  <a:srgbClr val="FF6600"/>
                </a:solidFill>
                <a:latin typeface="Times New Roman" pitchFamily="18" charset="0"/>
                <a:cs typeface="Times New Roman" pitchFamily="18" charset="0"/>
              </a:rPr>
              <a:t>oocytes</a:t>
            </a:r>
            <a:r>
              <a:rPr lang="en-US" sz="2500" dirty="0" smtClean="0">
                <a:latin typeface="Times New Roman" pitchFamily="18" charset="0"/>
                <a:cs typeface="Times New Roman" pitchFamily="18" charset="0"/>
              </a:rPr>
              <a:t> reach its maximum diameter (125-150 </a:t>
            </a:r>
            <a:r>
              <a:rPr lang="el-GR" sz="2500" dirty="0" smtClean="0">
                <a:latin typeface="Times New Roman" pitchFamily="18" charset="0"/>
                <a:cs typeface="Times New Roman" pitchFamily="18" charset="0"/>
              </a:rPr>
              <a:t>μ</a:t>
            </a:r>
            <a:r>
              <a:rPr lang="en-US" sz="2500" dirty="0" smtClean="0">
                <a:latin typeface="Times New Roman" pitchFamily="18" charset="0"/>
                <a:cs typeface="Times New Roman" pitchFamily="18" charset="0"/>
              </a:rPr>
              <a:t>m) with large nucleus. </a:t>
            </a:r>
          </a:p>
          <a:p>
            <a:pPr algn="l" rtl="0">
              <a:lnSpc>
                <a:spcPct val="90000"/>
              </a:lnSpc>
            </a:pPr>
            <a:r>
              <a:rPr lang="en-US" sz="2500" b="1" dirty="0" smtClean="0">
                <a:solidFill>
                  <a:srgbClr val="FF6600"/>
                </a:solidFill>
                <a:latin typeface="Times New Roman" pitchFamily="18" charset="0"/>
                <a:cs typeface="Times New Roman" pitchFamily="18" charset="0"/>
              </a:rPr>
              <a:t>The follicle</a:t>
            </a:r>
            <a:r>
              <a:rPr lang="en-US" sz="2500" dirty="0" smtClean="0">
                <a:latin typeface="Times New Roman" pitchFamily="18" charset="0"/>
                <a:cs typeface="Times New Roman" pitchFamily="18" charset="0"/>
              </a:rPr>
              <a:t> grows due to the increase in size and number of follicular cells.</a:t>
            </a:r>
          </a:p>
          <a:p>
            <a:pPr algn="l" rtl="0">
              <a:lnSpc>
                <a:spcPct val="90000"/>
              </a:lnSpc>
            </a:pPr>
            <a:r>
              <a:rPr lang="en-US" sz="2500" b="1" dirty="0" smtClean="0">
                <a:solidFill>
                  <a:srgbClr val="FF6600"/>
                </a:solidFill>
                <a:latin typeface="Times New Roman" pitchFamily="18" charset="0"/>
                <a:cs typeface="Times New Roman" pitchFamily="18" charset="0"/>
              </a:rPr>
              <a:t>Theca </a:t>
            </a:r>
            <a:r>
              <a:rPr lang="en-US" sz="2500" b="1" dirty="0" err="1" smtClean="0">
                <a:solidFill>
                  <a:srgbClr val="FF6600"/>
                </a:solidFill>
                <a:latin typeface="Times New Roman" pitchFamily="18" charset="0"/>
                <a:cs typeface="Times New Roman" pitchFamily="18" charset="0"/>
              </a:rPr>
              <a:t>folliculi</a:t>
            </a:r>
            <a:r>
              <a:rPr lang="en-US" sz="2100" b="1" dirty="0" smtClean="0">
                <a:solidFill>
                  <a:srgbClr val="66FF33"/>
                </a:solidFill>
                <a:latin typeface="Times New Roman" pitchFamily="18" charset="0"/>
                <a:cs typeface="Times New Roman" pitchFamily="18" charset="0"/>
              </a:rPr>
              <a:t> </a:t>
            </a:r>
            <a:r>
              <a:rPr lang="en-US" sz="2100" b="1" dirty="0" smtClean="0">
                <a:latin typeface="Times New Roman" pitchFamily="18" charset="0"/>
                <a:cs typeface="Times New Roman" pitchFamily="18" charset="0"/>
              </a:rPr>
              <a:t>differentiated into:</a:t>
            </a:r>
          </a:p>
          <a:p>
            <a:pPr algn="l" rtl="0">
              <a:lnSpc>
                <a:spcPct val="90000"/>
              </a:lnSpc>
              <a:buFont typeface="Wingdings" pitchFamily="2" charset="2"/>
              <a:buNone/>
            </a:pPr>
            <a:r>
              <a:rPr lang="en-US" sz="2100" b="1" dirty="0" smtClean="0">
                <a:solidFill>
                  <a:srgbClr val="FF33CC"/>
                </a:solidFill>
                <a:latin typeface="Times New Roman" pitchFamily="18" charset="0"/>
                <a:cs typeface="Times New Roman" pitchFamily="18" charset="0"/>
              </a:rPr>
              <a:t>1- Theca </a:t>
            </a:r>
            <a:r>
              <a:rPr lang="en-US" sz="2100" b="1" dirty="0" err="1" smtClean="0">
                <a:solidFill>
                  <a:srgbClr val="FF33CC"/>
                </a:solidFill>
                <a:latin typeface="Times New Roman" pitchFamily="18" charset="0"/>
                <a:cs typeface="Times New Roman" pitchFamily="18" charset="0"/>
              </a:rPr>
              <a:t>intarna</a:t>
            </a:r>
            <a:r>
              <a:rPr lang="en-US" sz="2100" b="1" dirty="0" smtClean="0">
                <a:solidFill>
                  <a:srgbClr val="FF33CC"/>
                </a:solidFill>
                <a:latin typeface="Times New Roman" pitchFamily="18" charset="0"/>
                <a:cs typeface="Times New Roman" pitchFamily="18" charset="0"/>
              </a:rPr>
              <a:t> (cells).         </a:t>
            </a:r>
          </a:p>
          <a:p>
            <a:pPr algn="l" rtl="0">
              <a:lnSpc>
                <a:spcPct val="90000"/>
              </a:lnSpc>
              <a:buFont typeface="Wingdings" pitchFamily="2" charset="2"/>
              <a:buNone/>
            </a:pPr>
            <a:r>
              <a:rPr lang="en-US" sz="2100" b="1" dirty="0" smtClean="0">
                <a:solidFill>
                  <a:srgbClr val="FF33CC"/>
                </a:solidFill>
                <a:latin typeface="Times New Roman" pitchFamily="18" charset="0"/>
                <a:cs typeface="Times New Roman" pitchFamily="18" charset="0"/>
              </a:rPr>
              <a:t>2-Theca </a:t>
            </a:r>
            <a:r>
              <a:rPr lang="en-US" sz="2100" b="1" dirty="0" err="1" smtClean="0">
                <a:solidFill>
                  <a:srgbClr val="FF33CC"/>
                </a:solidFill>
                <a:latin typeface="Times New Roman" pitchFamily="18" charset="0"/>
                <a:cs typeface="Times New Roman" pitchFamily="18" charset="0"/>
              </a:rPr>
              <a:t>externa</a:t>
            </a:r>
            <a:r>
              <a:rPr lang="en-US" sz="2100" b="1" dirty="0" smtClean="0">
                <a:solidFill>
                  <a:srgbClr val="FF33CC"/>
                </a:solidFill>
                <a:latin typeface="Times New Roman" pitchFamily="18" charset="0"/>
                <a:cs typeface="Times New Roman" pitchFamily="18" charset="0"/>
              </a:rPr>
              <a:t> (C.T.). </a:t>
            </a:r>
          </a:p>
          <a:p>
            <a:pPr algn="l" rtl="0">
              <a:lnSpc>
                <a:spcPct val="90000"/>
              </a:lnSpc>
            </a:pPr>
            <a:r>
              <a:rPr lang="en-US" sz="2100" b="1" dirty="0" smtClean="0">
                <a:solidFill>
                  <a:srgbClr val="0099FF"/>
                </a:solidFill>
                <a:latin typeface="Times New Roman" pitchFamily="18" charset="0"/>
                <a:cs typeface="Times New Roman" pitchFamily="18" charset="0"/>
              </a:rPr>
              <a:t>These cells are secreting cells ( estrogen</a:t>
            </a:r>
            <a:r>
              <a:rPr lang="en-US" sz="2100" b="1" dirty="0" smtClean="0">
                <a:solidFill>
                  <a:srgbClr val="0099FF"/>
                </a:solidFill>
                <a:latin typeface="Times New Roman" pitchFamily="18" charset="0"/>
                <a:cs typeface="Times New Roman" pitchFamily="18" charset="0"/>
              </a:rPr>
              <a:t>).</a:t>
            </a:r>
          </a:p>
          <a:p>
            <a:pPr>
              <a:buNone/>
            </a:pPr>
            <a:r>
              <a:rPr lang="en-US" b="1" dirty="0" smtClean="0">
                <a:solidFill>
                  <a:schemeClr val="accent2"/>
                </a:solidFill>
                <a:latin typeface="Verdana" pitchFamily="34" charset="0"/>
                <a:cs typeface="Arial" charset="0"/>
              </a:rPr>
              <a:t>C) </a:t>
            </a:r>
            <a:r>
              <a:rPr lang="en-US" sz="2800" b="1" dirty="0" smtClean="0">
                <a:solidFill>
                  <a:srgbClr val="3333CC"/>
                </a:solidFill>
                <a:latin typeface="Verdana" pitchFamily="34" charset="0"/>
                <a:cs typeface="Arial" charset="0"/>
              </a:rPr>
              <a:t>Mature (</a:t>
            </a:r>
            <a:r>
              <a:rPr lang="en-US" sz="2800" b="1" dirty="0" err="1" smtClean="0">
                <a:solidFill>
                  <a:srgbClr val="3333CC"/>
                </a:solidFill>
                <a:latin typeface="Verdana" pitchFamily="34" charset="0"/>
                <a:cs typeface="Arial" charset="0"/>
              </a:rPr>
              <a:t>Graaffian</a:t>
            </a:r>
            <a:r>
              <a:rPr lang="en-US" sz="2800" b="1" dirty="0" smtClean="0">
                <a:solidFill>
                  <a:srgbClr val="3333CC"/>
                </a:solidFill>
                <a:latin typeface="Verdana" pitchFamily="34" charset="0"/>
                <a:cs typeface="Arial" charset="0"/>
              </a:rPr>
              <a:t>) follicles:</a:t>
            </a:r>
          </a:p>
          <a:p>
            <a:pPr>
              <a:buNone/>
            </a:pPr>
            <a:r>
              <a:rPr lang="en-US" b="1" dirty="0" smtClean="0">
                <a:solidFill>
                  <a:srgbClr val="FF33CC"/>
                </a:solidFill>
                <a:latin typeface="Times New Roman" pitchFamily="18" charset="0"/>
                <a:cs typeface="Times New Roman" pitchFamily="18" charset="0"/>
              </a:rPr>
              <a:t>It reaches 2.5 cm in diameter</a:t>
            </a:r>
            <a:r>
              <a:rPr lang="en-US" dirty="0" smtClean="0">
                <a:cs typeface="Arial" charset="0"/>
              </a:rPr>
              <a:t>          </a:t>
            </a:r>
            <a:endParaRPr lang="en-US" dirty="0" smtClean="0">
              <a:cs typeface="Arial" charset="0"/>
            </a:endParaRPr>
          </a:p>
        </p:txBody>
      </p:sp>
      <p:sp>
        <p:nvSpPr>
          <p:cNvPr id="99331" name="Line 3"/>
          <p:cNvSpPr>
            <a:spLocks noChangeShapeType="1"/>
          </p:cNvSpPr>
          <p:nvPr/>
        </p:nvSpPr>
        <p:spPr bwMode="auto">
          <a:xfrm>
            <a:off x="6877050" y="6453188"/>
            <a:ext cx="433388" cy="0"/>
          </a:xfrm>
          <a:prstGeom prst="line">
            <a:avLst/>
          </a:prstGeom>
          <a:noFill/>
          <a:ln w="9525">
            <a:solidFill>
              <a:schemeClr val="tx1"/>
            </a:solidFill>
            <a:round/>
            <a:headEnd/>
            <a:tailEnd type="triangle" w="med" len="med"/>
          </a:ln>
          <a:effectLst/>
        </p:spPr>
        <p:txBody>
          <a:bodyPr/>
          <a:lstStyle/>
          <a:p>
            <a:endParaRPr lang="en-US"/>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p:cNvSpPr>
          <p:nvPr>
            <p:ph type="title"/>
          </p:nvPr>
        </p:nvSpPr>
        <p:spPr>
          <a:xfrm>
            <a:off x="468313" y="0"/>
            <a:ext cx="8229600" cy="1139825"/>
          </a:xfrm>
        </p:spPr>
        <p:txBody>
          <a:bodyPr>
            <a:normAutofit fontScale="90000"/>
          </a:bodyPr>
          <a:lstStyle/>
          <a:p>
            <a:r>
              <a:rPr lang="en-US" sz="3400" b="1" smtClean="0">
                <a:solidFill>
                  <a:srgbClr val="FF0066"/>
                </a:solidFill>
                <a:latin typeface="Verdana" pitchFamily="34" charset="0"/>
                <a:cs typeface="Arial" charset="0"/>
              </a:rPr>
              <a:t/>
            </a:r>
            <a:br>
              <a:rPr lang="en-US" sz="3400" b="1" smtClean="0">
                <a:solidFill>
                  <a:srgbClr val="FF0066"/>
                </a:solidFill>
                <a:latin typeface="Verdana" pitchFamily="34" charset="0"/>
                <a:cs typeface="Arial" charset="0"/>
              </a:rPr>
            </a:br>
            <a:r>
              <a:rPr lang="en-US" sz="3400" b="1" smtClean="0">
                <a:solidFill>
                  <a:srgbClr val="FF0066"/>
                </a:solidFill>
                <a:latin typeface="Verdana" pitchFamily="34" charset="0"/>
                <a:cs typeface="Arial" charset="0"/>
              </a:rPr>
              <a:t>There are several stages of follicular development.</a:t>
            </a:r>
            <a:r>
              <a:rPr lang="en-US" sz="4000" b="1" smtClean="0">
                <a:solidFill>
                  <a:srgbClr val="FF0066"/>
                </a:solidFill>
                <a:latin typeface="Verdana" pitchFamily="34" charset="0"/>
                <a:cs typeface="Arial" charset="0"/>
              </a:rPr>
              <a:t/>
            </a:r>
            <a:br>
              <a:rPr lang="en-US" sz="4000" b="1" smtClean="0">
                <a:solidFill>
                  <a:srgbClr val="FF0066"/>
                </a:solidFill>
                <a:latin typeface="Verdana" pitchFamily="34" charset="0"/>
                <a:cs typeface="Arial" charset="0"/>
              </a:rPr>
            </a:br>
            <a:endParaRPr lang="en-US" sz="4000" b="1" smtClean="0">
              <a:solidFill>
                <a:srgbClr val="FF0066"/>
              </a:solidFill>
              <a:latin typeface="Verdana" pitchFamily="34" charset="0"/>
              <a:cs typeface="Arial" charset="0"/>
            </a:endParaRPr>
          </a:p>
        </p:txBody>
      </p:sp>
      <p:pic>
        <p:nvPicPr>
          <p:cNvPr id="130051" name="Picture 3"/>
          <p:cNvPicPr>
            <a:picLocks noChangeAspect="1" noChangeArrowheads="1"/>
          </p:cNvPicPr>
          <p:nvPr/>
        </p:nvPicPr>
        <p:blipFill>
          <a:blip r:embed="rId3"/>
          <a:srcRect/>
          <a:stretch>
            <a:fillRect/>
          </a:stretch>
        </p:blipFill>
        <p:spPr bwMode="auto">
          <a:xfrm>
            <a:off x="365125" y="1150938"/>
            <a:ext cx="8778875" cy="5707062"/>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p:cNvSpPr>
          <p:nvPr>
            <p:ph sz="quarter" idx="1"/>
          </p:nvPr>
        </p:nvSpPr>
        <p:spPr>
          <a:xfrm>
            <a:off x="457200" y="476250"/>
            <a:ext cx="8291513" cy="6381750"/>
          </a:xfrm>
        </p:spPr>
        <p:txBody>
          <a:bodyPr/>
          <a:lstStyle/>
          <a:p>
            <a:pPr algn="l" rtl="0">
              <a:lnSpc>
                <a:spcPct val="80000"/>
              </a:lnSpc>
              <a:buFont typeface="Wingdings" pitchFamily="2" charset="2"/>
              <a:buNone/>
            </a:pPr>
            <a:r>
              <a:rPr lang="en-US" sz="3200" b="1" smtClean="0">
                <a:solidFill>
                  <a:srgbClr val="3333CC"/>
                </a:solidFill>
                <a:latin typeface="Verdana" pitchFamily="34" charset="0"/>
                <a:cs typeface="Arial" charset="0"/>
              </a:rPr>
              <a:t>Ovulation:</a:t>
            </a:r>
          </a:p>
          <a:p>
            <a:pPr algn="l" rtl="0">
              <a:lnSpc>
                <a:spcPct val="80000"/>
              </a:lnSpc>
            </a:pPr>
            <a:endParaRPr lang="en-US" sz="3200" smtClean="0">
              <a:solidFill>
                <a:srgbClr val="3333CC"/>
              </a:solidFill>
              <a:latin typeface="Times New Roman" pitchFamily="18" charset="0"/>
              <a:cs typeface="Times New Roman" pitchFamily="18" charset="0"/>
            </a:endParaRPr>
          </a:p>
          <a:p>
            <a:pPr algn="l" rtl="0">
              <a:lnSpc>
                <a:spcPct val="80000"/>
              </a:lnSpc>
            </a:pPr>
            <a:r>
              <a:rPr lang="en-US" sz="2800" smtClean="0">
                <a:latin typeface="Times New Roman" pitchFamily="18" charset="0"/>
                <a:cs typeface="Times New Roman" pitchFamily="18" charset="0"/>
              </a:rPr>
              <a:t>The process of ovulation involves the rupture of a mature follicle and the liberation of the ovum.</a:t>
            </a:r>
          </a:p>
          <a:p>
            <a:pPr algn="l" rtl="0">
              <a:lnSpc>
                <a:spcPct val="80000"/>
              </a:lnSpc>
            </a:pPr>
            <a:r>
              <a:rPr lang="en-US" sz="2800" smtClean="0">
                <a:latin typeface="Times New Roman" pitchFamily="18" charset="0"/>
                <a:cs typeface="Times New Roman" pitchFamily="18" charset="0"/>
              </a:rPr>
              <a:t>It usually takes place in the middle of the menstrual cycle (14 </a:t>
            </a:r>
            <a:r>
              <a:rPr lang="en-US" sz="2800" baseline="30000" smtClean="0">
                <a:latin typeface="Times New Roman" pitchFamily="18" charset="0"/>
                <a:cs typeface="Times New Roman" pitchFamily="18" charset="0"/>
              </a:rPr>
              <a:t>th </a:t>
            </a:r>
            <a:r>
              <a:rPr lang="en-US" sz="2800" smtClean="0">
                <a:latin typeface="Times New Roman" pitchFamily="18" charset="0"/>
                <a:cs typeface="Times New Roman" pitchFamily="18" charset="0"/>
              </a:rPr>
              <a:t>day).</a:t>
            </a:r>
          </a:p>
          <a:p>
            <a:pPr algn="l" rtl="0">
              <a:lnSpc>
                <a:spcPct val="80000"/>
              </a:lnSpc>
            </a:pPr>
            <a:r>
              <a:rPr lang="en-US" sz="2800" smtClean="0">
                <a:latin typeface="Times New Roman" pitchFamily="18" charset="0"/>
                <a:cs typeface="Times New Roman" pitchFamily="18" charset="0"/>
              </a:rPr>
              <a:t>The stimulus for ovulation is probably </a:t>
            </a:r>
            <a:r>
              <a:rPr lang="en-US" sz="2800" b="1" smtClean="0">
                <a:solidFill>
                  <a:srgbClr val="FF33CC"/>
                </a:solidFill>
                <a:latin typeface="Times New Roman" pitchFamily="18" charset="0"/>
                <a:cs typeface="Times New Roman" pitchFamily="18" charset="0"/>
              </a:rPr>
              <a:t>LH </a:t>
            </a:r>
            <a:r>
              <a:rPr lang="en-US" sz="2800" smtClean="0">
                <a:latin typeface="Times New Roman" pitchFamily="18" charset="0"/>
                <a:cs typeface="Times New Roman" pitchFamily="18" charset="0"/>
              </a:rPr>
              <a:t>hormone secreted by the anterior pituitary in response to high levels of estrogen produced by the growing follicles.</a:t>
            </a:r>
          </a:p>
          <a:p>
            <a:pPr algn="l" rtl="0">
              <a:lnSpc>
                <a:spcPct val="80000"/>
              </a:lnSpc>
            </a:pPr>
            <a:r>
              <a:rPr lang="en-US" sz="2800" smtClean="0">
                <a:latin typeface="Times New Roman" pitchFamily="18" charset="0"/>
                <a:cs typeface="Times New Roman" pitchFamily="18" charset="0"/>
              </a:rPr>
              <a:t>The secondary oocyte, enclosed by the crona radiata, is released from the ovary and is then quickly drown into the oviduct (uterine tube) where the oocyte may be fertilized.</a:t>
            </a:r>
          </a:p>
          <a:p>
            <a:pPr algn="l" rtl="0">
              <a:lnSpc>
                <a:spcPct val="80000"/>
              </a:lnSpc>
            </a:pPr>
            <a:r>
              <a:rPr lang="en-US" sz="2800" smtClean="0">
                <a:latin typeface="Times New Roman" pitchFamily="18" charset="0"/>
                <a:cs typeface="Times New Roman" pitchFamily="18" charset="0"/>
              </a:rPr>
              <a:t>If fertilization dose not occur within 24 hours after ovulation, the ovum begins to degenerate. </a:t>
            </a:r>
          </a:p>
          <a:p>
            <a:pPr algn="l" rtl="0">
              <a:lnSpc>
                <a:spcPct val="80000"/>
              </a:lnSpc>
              <a:buFont typeface="Wingdings" pitchFamily="2" charset="2"/>
              <a:buNone/>
            </a:pPr>
            <a:r>
              <a:rPr lang="en-US" sz="2500" smtClean="0">
                <a:cs typeface="Arial" charset="0"/>
              </a:rPr>
              <a:t> </a:t>
            </a:r>
          </a:p>
          <a:p>
            <a:pPr algn="l" rtl="0">
              <a:lnSpc>
                <a:spcPct val="80000"/>
              </a:lnSpc>
              <a:buFont typeface="Wingdings" pitchFamily="2" charset="2"/>
              <a:buNone/>
            </a:pPr>
            <a:endParaRPr lang="en-US" sz="2500" smtClean="0">
              <a:cs typeface="Arial" charset="0"/>
            </a:endParaRPr>
          </a:p>
        </p:txBody>
      </p:sp>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2" name="Rectangle 4"/>
          <p:cNvSpPr>
            <a:spLocks noGrp="1"/>
          </p:cNvSpPr>
          <p:nvPr>
            <p:ph type="title"/>
          </p:nvPr>
        </p:nvSpPr>
        <p:spPr/>
        <p:txBody>
          <a:bodyPr>
            <a:normAutofit fontScale="90000"/>
          </a:bodyPr>
          <a:lstStyle/>
          <a:p>
            <a:pPr algn="ctr"/>
            <a:r>
              <a:rPr lang="en-US" sz="3600" b="1" smtClean="0">
                <a:solidFill>
                  <a:srgbClr val="3333CC"/>
                </a:solidFill>
                <a:latin typeface="Verdana" pitchFamily="34" charset="0"/>
                <a:cs typeface="Arial" charset="0"/>
              </a:rPr>
              <a:t>Ovulation</a:t>
            </a:r>
            <a:r>
              <a:rPr lang="en-US" sz="4600" b="1" smtClean="0">
                <a:solidFill>
                  <a:srgbClr val="3333CC"/>
                </a:solidFill>
                <a:latin typeface="Verdana" pitchFamily="34" charset="0"/>
                <a:cs typeface="Arial" charset="0"/>
              </a:rPr>
              <a:t/>
            </a:r>
            <a:br>
              <a:rPr lang="en-US" sz="4600" b="1" smtClean="0">
                <a:solidFill>
                  <a:srgbClr val="3333CC"/>
                </a:solidFill>
                <a:latin typeface="Verdana" pitchFamily="34" charset="0"/>
                <a:cs typeface="Arial" charset="0"/>
              </a:rPr>
            </a:br>
            <a:endParaRPr lang="en-US" sz="4600" b="1" smtClean="0">
              <a:solidFill>
                <a:srgbClr val="3333CC"/>
              </a:solidFill>
              <a:latin typeface="Verdana" pitchFamily="34" charset="0"/>
              <a:cs typeface="Arial" charset="0"/>
            </a:endParaRPr>
          </a:p>
        </p:txBody>
      </p:sp>
      <p:pic>
        <p:nvPicPr>
          <p:cNvPr id="145413" name="Picture 5" descr="img41"/>
          <p:cNvPicPr>
            <a:picLocks noChangeAspect="1" noChangeArrowheads="1"/>
          </p:cNvPicPr>
          <p:nvPr/>
        </p:nvPicPr>
        <p:blipFill>
          <a:blip r:embed="rId3"/>
          <a:srcRect/>
          <a:stretch>
            <a:fillRect/>
          </a:stretch>
        </p:blipFill>
        <p:spPr bwMode="auto">
          <a:xfrm>
            <a:off x="1476375" y="1785938"/>
            <a:ext cx="6985000" cy="5072062"/>
          </a:xfrm>
          <a:prstGeom prst="rect">
            <a:avLst/>
          </a:prstGeom>
          <a:noFill/>
        </p:spPr>
      </p:pic>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p:cNvSpPr>
          <p:nvPr>
            <p:ph sz="quarter" idx="1"/>
          </p:nvPr>
        </p:nvSpPr>
        <p:spPr>
          <a:xfrm>
            <a:off x="457200" y="549275"/>
            <a:ext cx="8229600" cy="5581650"/>
          </a:xfrm>
        </p:spPr>
        <p:txBody>
          <a:bodyPr>
            <a:normAutofit lnSpcReduction="10000"/>
          </a:bodyPr>
          <a:lstStyle/>
          <a:p>
            <a:pPr algn="l" rtl="0">
              <a:buFont typeface="Wingdings" pitchFamily="2" charset="2"/>
              <a:buNone/>
            </a:pPr>
            <a:r>
              <a:rPr lang="en-US" sz="3200" b="1" dirty="0" smtClean="0">
                <a:solidFill>
                  <a:srgbClr val="3333CC"/>
                </a:solidFill>
                <a:latin typeface="Verdana" pitchFamily="34" charset="0"/>
                <a:cs typeface="Arial" charset="0"/>
              </a:rPr>
              <a:t>Corpus </a:t>
            </a:r>
            <a:r>
              <a:rPr lang="en-US" sz="3200" b="1" dirty="0" err="1" smtClean="0">
                <a:solidFill>
                  <a:srgbClr val="3333CC"/>
                </a:solidFill>
                <a:latin typeface="Verdana" pitchFamily="34" charset="0"/>
                <a:cs typeface="Arial" charset="0"/>
              </a:rPr>
              <a:t>luteum</a:t>
            </a:r>
            <a:r>
              <a:rPr lang="en-US" sz="3200" b="1" dirty="0" smtClean="0">
                <a:solidFill>
                  <a:srgbClr val="3333CC"/>
                </a:solidFill>
                <a:latin typeface="Verdana" pitchFamily="34" charset="0"/>
                <a:cs typeface="Arial" charset="0"/>
              </a:rPr>
              <a:t>:</a:t>
            </a:r>
          </a:p>
          <a:p>
            <a:pPr algn="l" rtl="0">
              <a:buNone/>
            </a:pPr>
            <a:r>
              <a:rPr lang="en-US" sz="2500" b="1" dirty="0" smtClean="0">
                <a:latin typeface="Times New Roman" pitchFamily="18" charset="0"/>
                <a:cs typeface="Times New Roman" pitchFamily="18" charset="0"/>
              </a:rPr>
              <a:t>.</a:t>
            </a:r>
            <a:endParaRPr lang="en-US" sz="2500" b="1" dirty="0" smtClean="0">
              <a:latin typeface="Times New Roman" pitchFamily="18" charset="0"/>
              <a:cs typeface="Times New Roman" pitchFamily="18" charset="0"/>
            </a:endParaRPr>
          </a:p>
          <a:p>
            <a:pPr>
              <a:buNone/>
            </a:pPr>
            <a:r>
              <a:rPr lang="en-US" sz="2800" b="1" dirty="0" smtClean="0">
                <a:solidFill>
                  <a:srgbClr val="3333CC"/>
                </a:solidFill>
                <a:latin typeface="Verdana" pitchFamily="34" charset="0"/>
                <a:cs typeface="Times New Roman" pitchFamily="18" charset="0"/>
              </a:rPr>
              <a:t>There are two type of corpus </a:t>
            </a:r>
            <a:r>
              <a:rPr lang="en-US" sz="2800" b="1" dirty="0" err="1" smtClean="0">
                <a:solidFill>
                  <a:srgbClr val="3333CC"/>
                </a:solidFill>
                <a:latin typeface="Verdana" pitchFamily="34" charset="0"/>
                <a:cs typeface="Times New Roman" pitchFamily="18" charset="0"/>
              </a:rPr>
              <a:t>luteum</a:t>
            </a:r>
            <a:r>
              <a:rPr lang="en-US" sz="2800" b="1" dirty="0" smtClean="0">
                <a:solidFill>
                  <a:srgbClr val="3333CC"/>
                </a:solidFill>
                <a:latin typeface="Verdana" pitchFamily="34" charset="0"/>
                <a:cs typeface="Times New Roman" pitchFamily="18" charset="0"/>
              </a:rPr>
              <a:t>:</a:t>
            </a:r>
          </a:p>
          <a:p>
            <a:pPr>
              <a:buNone/>
            </a:pPr>
            <a:r>
              <a:rPr lang="en-US" sz="2500" dirty="0" smtClean="0">
                <a:cs typeface="Arial" charset="0"/>
              </a:rPr>
              <a:t> </a:t>
            </a:r>
          </a:p>
          <a:p>
            <a:pPr>
              <a:buNone/>
            </a:pPr>
            <a:r>
              <a:rPr lang="en-US" sz="2500" b="1" dirty="0" smtClean="0">
                <a:solidFill>
                  <a:srgbClr val="FF33CC"/>
                </a:solidFill>
                <a:latin typeface="Verdana" pitchFamily="34" charset="0"/>
                <a:cs typeface="Arial" charset="0"/>
              </a:rPr>
              <a:t>1- Corpus </a:t>
            </a:r>
            <a:r>
              <a:rPr lang="en-US" sz="2500" b="1" dirty="0" err="1" smtClean="0">
                <a:solidFill>
                  <a:srgbClr val="FF33CC"/>
                </a:solidFill>
                <a:latin typeface="Verdana" pitchFamily="34" charset="0"/>
                <a:cs typeface="Arial" charset="0"/>
              </a:rPr>
              <a:t>luteum</a:t>
            </a:r>
            <a:r>
              <a:rPr lang="en-US" sz="2500" b="1" dirty="0" smtClean="0">
                <a:solidFill>
                  <a:srgbClr val="FF33CC"/>
                </a:solidFill>
                <a:latin typeface="Verdana" pitchFamily="34" charset="0"/>
                <a:cs typeface="Arial" charset="0"/>
              </a:rPr>
              <a:t> of menstruation:</a:t>
            </a:r>
          </a:p>
          <a:p>
            <a:pPr>
              <a:buNone/>
            </a:pPr>
            <a:r>
              <a:rPr lang="en-US" sz="2500" dirty="0" smtClean="0">
                <a:cs typeface="Arial" charset="0"/>
              </a:rPr>
              <a:t>          - </a:t>
            </a:r>
            <a:r>
              <a:rPr lang="en-US" sz="2500" b="1" dirty="0" smtClean="0">
                <a:latin typeface="Times New Roman" pitchFamily="18" charset="0"/>
                <a:cs typeface="Times New Roman" pitchFamily="18" charset="0"/>
              </a:rPr>
              <a:t>If pregnancy dose not occur, corpus </a:t>
            </a:r>
            <a:r>
              <a:rPr lang="en-US" sz="2500" b="1" dirty="0" err="1" smtClean="0">
                <a:latin typeface="Times New Roman" pitchFamily="18" charset="0"/>
                <a:cs typeface="Times New Roman" pitchFamily="18" charset="0"/>
              </a:rPr>
              <a:t>luteum</a:t>
            </a:r>
            <a:r>
              <a:rPr lang="en-US" sz="2500" b="1" dirty="0" smtClean="0">
                <a:latin typeface="Times New Roman" pitchFamily="18" charset="0"/>
                <a:cs typeface="Times New Roman" pitchFamily="18" charset="0"/>
              </a:rPr>
              <a:t> lasts only 10-14 days and then degenerates</a:t>
            </a:r>
          </a:p>
          <a:p>
            <a:pPr>
              <a:buNone/>
            </a:pPr>
            <a:r>
              <a:rPr lang="en-US" sz="2500" dirty="0" smtClean="0">
                <a:cs typeface="Arial" charset="0"/>
              </a:rPr>
              <a:t>  </a:t>
            </a:r>
          </a:p>
          <a:p>
            <a:pPr>
              <a:buNone/>
            </a:pPr>
            <a:r>
              <a:rPr lang="en-US" sz="2500" b="1" dirty="0" smtClean="0">
                <a:solidFill>
                  <a:srgbClr val="FF33CC"/>
                </a:solidFill>
                <a:latin typeface="Verdana" pitchFamily="34" charset="0"/>
                <a:cs typeface="Arial" charset="0"/>
              </a:rPr>
              <a:t>2- Corpus </a:t>
            </a:r>
            <a:r>
              <a:rPr lang="en-US" sz="2500" b="1" dirty="0" err="1" smtClean="0">
                <a:solidFill>
                  <a:srgbClr val="FF33CC"/>
                </a:solidFill>
                <a:latin typeface="Verdana" pitchFamily="34" charset="0"/>
                <a:cs typeface="Arial" charset="0"/>
              </a:rPr>
              <a:t>luteum</a:t>
            </a:r>
            <a:r>
              <a:rPr lang="en-US" sz="2500" b="1" dirty="0" smtClean="0">
                <a:solidFill>
                  <a:srgbClr val="FF33CC"/>
                </a:solidFill>
                <a:latin typeface="Verdana" pitchFamily="34" charset="0"/>
                <a:cs typeface="Arial" charset="0"/>
              </a:rPr>
              <a:t> of pregnancy:</a:t>
            </a:r>
          </a:p>
          <a:p>
            <a:pPr>
              <a:buNone/>
            </a:pPr>
            <a:r>
              <a:rPr lang="en-US" sz="2500" dirty="0" smtClean="0">
                <a:cs typeface="Arial" charset="0"/>
              </a:rPr>
              <a:t>          - </a:t>
            </a:r>
            <a:r>
              <a:rPr lang="en-US" sz="2500" b="1" dirty="0" smtClean="0">
                <a:latin typeface="Times New Roman" pitchFamily="18" charset="0"/>
                <a:cs typeface="Times New Roman" pitchFamily="18" charset="0"/>
              </a:rPr>
              <a:t>If pregnancy occur, the chorionic </a:t>
            </a:r>
            <a:r>
              <a:rPr lang="en-US" sz="2500" b="1" dirty="0" err="1" smtClean="0">
                <a:latin typeface="Times New Roman" pitchFamily="18" charset="0"/>
                <a:cs typeface="Times New Roman" pitchFamily="18" charset="0"/>
              </a:rPr>
              <a:t>gonadotropins</a:t>
            </a:r>
            <a:r>
              <a:rPr lang="en-US" sz="2500" b="1" dirty="0" smtClean="0">
                <a:latin typeface="Times New Roman" pitchFamily="18" charset="0"/>
                <a:cs typeface="Times New Roman" pitchFamily="18" charset="0"/>
              </a:rPr>
              <a:t> of the </a:t>
            </a:r>
            <a:r>
              <a:rPr lang="en-US" sz="2500" b="1" dirty="0" err="1" smtClean="0">
                <a:latin typeface="Times New Roman" pitchFamily="18" charset="0"/>
                <a:cs typeface="Times New Roman" pitchFamily="18" charset="0"/>
              </a:rPr>
              <a:t>trophoblastic</a:t>
            </a:r>
            <a:r>
              <a:rPr lang="en-US" sz="2500" b="1" dirty="0" smtClean="0">
                <a:latin typeface="Times New Roman" pitchFamily="18" charset="0"/>
                <a:cs typeface="Times New Roman" pitchFamily="18" charset="0"/>
              </a:rPr>
              <a:t> cells of implanting embryo stimulate the corpus </a:t>
            </a:r>
            <a:r>
              <a:rPr lang="en-US" sz="2500" b="1" dirty="0" err="1" smtClean="0">
                <a:latin typeface="Times New Roman" pitchFamily="18" charset="0"/>
                <a:cs typeface="Times New Roman" pitchFamily="18" charset="0"/>
              </a:rPr>
              <a:t>luteum</a:t>
            </a:r>
            <a:r>
              <a:rPr lang="en-US" sz="2500" b="1" dirty="0" smtClean="0">
                <a:latin typeface="Times New Roman" pitchFamily="18" charset="0"/>
                <a:cs typeface="Times New Roman" pitchFamily="18" charset="0"/>
              </a:rPr>
              <a:t> which increase in size and lasts for 6 month after which it starts to degenerate.</a:t>
            </a:r>
          </a:p>
          <a:p>
            <a:pPr algn="l" rtl="0"/>
            <a:endParaRPr lang="en-US" sz="2500" b="1" dirty="0" smtClean="0">
              <a:latin typeface="Times New Roman" pitchFamily="18" charset="0"/>
              <a:cs typeface="Times New Roman" pitchFamily="18" charset="0"/>
            </a:endParaRPr>
          </a:p>
          <a:p>
            <a:pPr algn="l" rtl="0"/>
            <a:endParaRPr lang="en-US" sz="2500" b="1" dirty="0" smtClean="0">
              <a:latin typeface="Times New Roman" pitchFamily="18" charset="0"/>
              <a:cs typeface="Times New Roman" pitchFamily="18" charset="0"/>
            </a:endParaRPr>
          </a:p>
        </p:txBody>
      </p:sp>
      <p:pic>
        <p:nvPicPr>
          <p:cNvPr id="3" name="Picture 2"/>
          <p:cNvPicPr>
            <a:picLocks noChangeAspect="1" noChangeArrowheads="1"/>
          </p:cNvPicPr>
          <p:nvPr/>
        </p:nvPicPr>
        <p:blipFill>
          <a:blip r:embed="rId3"/>
          <a:srcRect/>
          <a:stretch>
            <a:fillRect/>
          </a:stretch>
        </p:blipFill>
        <p:spPr bwMode="auto">
          <a:xfrm>
            <a:off x="5786446" y="3643314"/>
            <a:ext cx="2857520" cy="1071570"/>
          </a:xfrm>
          <a:prstGeom prst="rect">
            <a:avLst/>
          </a:prstGeom>
          <a:noFill/>
        </p:spPr>
      </p:pic>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20" y="571480"/>
            <a:ext cx="8501122" cy="5189113"/>
          </a:xfrm>
          <a:prstGeom prst="rect">
            <a:avLst/>
          </a:prstGeom>
        </p:spPr>
        <p:txBody>
          <a:bodyPr wrap="square">
            <a:spAutoFit/>
          </a:bodyPr>
          <a:lstStyle/>
          <a:p>
            <a:r>
              <a:rPr lang="en-US" sz="2400" b="1" dirty="0" smtClean="0">
                <a:solidFill>
                  <a:srgbClr val="FF0000"/>
                </a:solidFill>
                <a:latin typeface="Times New Roman" pitchFamily="18" charset="0"/>
                <a:cs typeface="Times New Roman" pitchFamily="18" charset="0"/>
              </a:rPr>
              <a:t>Fallopian Tube; Oviduct)</a:t>
            </a:r>
          </a:p>
          <a:p>
            <a:pPr algn="just"/>
            <a:r>
              <a:rPr lang="en-US" sz="2400" dirty="0" smtClean="0">
                <a:latin typeface="Times New Roman" pitchFamily="18" charset="0"/>
                <a:cs typeface="Times New Roman" pitchFamily="18" charset="0"/>
              </a:rPr>
              <a:t>convey the ova from the ovaries to the cavity of the uterus. They are two in number, one on either side, situated in the upper margin of the broad ligament, and extending from the superior angle of the uterus to the side of the pelvis. Each tube is about 10 cm. long, and is described as consisting of three portions:</a:t>
            </a:r>
          </a:p>
          <a:p>
            <a:pPr>
              <a:lnSpc>
                <a:spcPct val="90000"/>
              </a:lnSpc>
            </a:pPr>
            <a:r>
              <a:rPr lang="en-US" sz="2400" b="1" dirty="0" smtClean="0">
                <a:solidFill>
                  <a:schemeClr val="accent2"/>
                </a:solidFill>
                <a:latin typeface="Times New Roman" pitchFamily="18" charset="0"/>
                <a:cs typeface="Times New Roman" pitchFamily="18" charset="0"/>
              </a:rPr>
              <a:t>1- The </a:t>
            </a:r>
            <a:r>
              <a:rPr lang="en-US" sz="2400" b="1" dirty="0" err="1" smtClean="0">
                <a:solidFill>
                  <a:schemeClr val="accent2"/>
                </a:solidFill>
                <a:latin typeface="Times New Roman" pitchFamily="18" charset="0"/>
                <a:cs typeface="Times New Roman" pitchFamily="18" charset="0"/>
              </a:rPr>
              <a:t>infundibulum</a:t>
            </a:r>
            <a:r>
              <a:rPr lang="en-US" sz="2400" b="1" dirty="0" smtClean="0">
                <a:solidFill>
                  <a:schemeClr val="accent2"/>
                </a:solidFill>
                <a:latin typeface="Times New Roman" pitchFamily="18" charset="0"/>
                <a:cs typeface="Times New Roman" pitchFamily="18" charset="0"/>
              </a:rPr>
              <a:t>:</a:t>
            </a:r>
            <a:r>
              <a:rPr lang="en-US" sz="2400" dirty="0" smtClean="0">
                <a:latin typeface="Times New Roman" pitchFamily="18" charset="0"/>
                <a:cs typeface="Times New Roman" pitchFamily="18" charset="0"/>
              </a:rPr>
              <a:t> Funnel-shaped opening close to the ovary and has a </a:t>
            </a:r>
            <a:r>
              <a:rPr lang="en-US" sz="2400" dirty="0" err="1" smtClean="0">
                <a:latin typeface="Times New Roman" pitchFamily="18" charset="0"/>
                <a:cs typeface="Times New Roman" pitchFamily="18" charset="0"/>
              </a:rPr>
              <a:t>fingure</a:t>
            </a:r>
            <a:r>
              <a:rPr lang="en-US" sz="2400" dirty="0" smtClean="0">
                <a:latin typeface="Times New Roman" pitchFamily="18" charset="0"/>
                <a:cs typeface="Times New Roman" pitchFamily="18" charset="0"/>
              </a:rPr>
              <a:t>-like folds called </a:t>
            </a:r>
            <a:r>
              <a:rPr lang="en-US" sz="2400" dirty="0" err="1" smtClean="0">
                <a:latin typeface="Times New Roman" pitchFamily="18" charset="0"/>
                <a:cs typeface="Times New Roman" pitchFamily="18" charset="0"/>
              </a:rPr>
              <a:t>fimbriae</a:t>
            </a:r>
            <a:r>
              <a:rPr lang="en-US" sz="2400" dirty="0" smtClean="0">
                <a:latin typeface="Times New Roman" pitchFamily="18" charset="0"/>
                <a:cs typeface="Times New Roman" pitchFamily="18" charset="0"/>
              </a:rPr>
              <a:t>.</a:t>
            </a:r>
          </a:p>
          <a:p>
            <a:pPr>
              <a:lnSpc>
                <a:spcPct val="90000"/>
              </a:lnSpc>
            </a:pPr>
            <a:r>
              <a:rPr lang="en-US" sz="2400" b="1" dirty="0" smtClean="0">
                <a:solidFill>
                  <a:schemeClr val="accent2"/>
                </a:solidFill>
                <a:latin typeface="Times New Roman" pitchFamily="18" charset="0"/>
                <a:cs typeface="Times New Roman" pitchFamily="18" charset="0"/>
              </a:rPr>
              <a:t>2- The </a:t>
            </a:r>
            <a:r>
              <a:rPr lang="en-US" sz="2400" b="1" dirty="0" err="1" smtClean="0">
                <a:solidFill>
                  <a:schemeClr val="accent2"/>
                </a:solidFill>
                <a:latin typeface="Times New Roman" pitchFamily="18" charset="0"/>
                <a:cs typeface="Times New Roman" pitchFamily="18" charset="0"/>
              </a:rPr>
              <a:t>ampulla</a:t>
            </a:r>
            <a:r>
              <a:rPr lang="en-US" sz="2400" b="1" dirty="0" smtClean="0">
                <a:solidFill>
                  <a:schemeClr val="accent2"/>
                </a:solidFill>
                <a:latin typeface="Times New Roman" pitchFamily="18" charset="0"/>
                <a:cs typeface="Times New Roman" pitchFamily="18" charset="0"/>
              </a:rPr>
              <a:t>:</a:t>
            </a:r>
            <a:r>
              <a:rPr lang="en-US" sz="2400" dirty="0" smtClean="0">
                <a:latin typeface="Times New Roman" pitchFamily="18" charset="0"/>
                <a:cs typeface="Times New Roman" pitchFamily="18" charset="0"/>
              </a:rPr>
              <a:t> intermediate segment.</a:t>
            </a:r>
          </a:p>
          <a:p>
            <a:pPr>
              <a:lnSpc>
                <a:spcPct val="90000"/>
              </a:lnSpc>
            </a:pPr>
            <a:r>
              <a:rPr lang="en-US" sz="2400" b="1" dirty="0" smtClean="0">
                <a:solidFill>
                  <a:schemeClr val="accent2"/>
                </a:solidFill>
                <a:latin typeface="Times New Roman" pitchFamily="18" charset="0"/>
                <a:cs typeface="Times New Roman" pitchFamily="18" charset="0"/>
              </a:rPr>
              <a:t>3- The isthmus:</a:t>
            </a:r>
            <a:r>
              <a:rPr lang="en-US" sz="2400" dirty="0" smtClean="0">
                <a:latin typeface="Times New Roman" pitchFamily="18" charset="0"/>
                <a:cs typeface="Times New Roman" pitchFamily="18" charset="0"/>
              </a:rPr>
              <a:t> narrow segment adjacent to the uterine wall.</a:t>
            </a:r>
          </a:p>
          <a:p>
            <a:pPr>
              <a:lnSpc>
                <a:spcPct val="90000"/>
              </a:lnSpc>
            </a:pPr>
            <a:r>
              <a:rPr lang="en-US" sz="2400" b="1" dirty="0" smtClean="0">
                <a:solidFill>
                  <a:schemeClr val="accent2"/>
                </a:solidFill>
                <a:latin typeface="Times New Roman" pitchFamily="18" charset="0"/>
                <a:cs typeface="Times New Roman" pitchFamily="18" charset="0"/>
              </a:rPr>
              <a:t>4- The intramural region:</a:t>
            </a:r>
            <a:r>
              <a:rPr lang="en-US" sz="2400" dirty="0" smtClean="0">
                <a:latin typeface="Times New Roman" pitchFamily="18" charset="0"/>
                <a:cs typeface="Times New Roman" pitchFamily="18" charset="0"/>
              </a:rPr>
              <a:t> The part of the tube embedded in the uterine wall. </a:t>
            </a:r>
          </a:p>
          <a:p>
            <a:pPr>
              <a:lnSpc>
                <a:spcPct val="90000"/>
              </a:lnSpc>
            </a:pPr>
            <a:r>
              <a:rPr lang="en-US" sz="2400" dirty="0" smtClean="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pPr algn="just"/>
            <a:r>
              <a:rPr lang="en-US" dirty="0" smtClean="0"/>
              <a:t> </a:t>
            </a:r>
            <a:br>
              <a:rPr lang="en-US" dirty="0" smtClean="0"/>
            </a:br>
            <a:endParaRPr lang="en-US" dirty="0"/>
          </a:p>
        </p:txBody>
      </p:sp>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6" name="Picture 4" descr="17_26"/>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71481"/>
            <a:ext cx="7772400" cy="1357321"/>
          </a:xfrm>
        </p:spPr>
        <p:txBody>
          <a:bodyPr>
            <a:normAutofit/>
          </a:bodyPr>
          <a:lstStyle/>
          <a:p>
            <a:r>
              <a:rPr lang="en-US" b="1" dirty="0" smtClean="0"/>
              <a:t>The Female Genital Organs</a:t>
            </a:r>
            <a:endParaRPr lang="en-US" dirty="0"/>
          </a:p>
        </p:txBody>
      </p:sp>
      <p:sp>
        <p:nvSpPr>
          <p:cNvPr id="3" name="Subtitle 2"/>
          <p:cNvSpPr>
            <a:spLocks noGrp="1"/>
          </p:cNvSpPr>
          <p:nvPr>
            <p:ph type="subTitle" idx="1"/>
          </p:nvPr>
        </p:nvSpPr>
        <p:spPr>
          <a:xfrm>
            <a:off x="571472" y="1928802"/>
            <a:ext cx="7500990" cy="4143404"/>
          </a:xfrm>
        </p:spPr>
        <p:txBody>
          <a:bodyPr>
            <a:noAutofit/>
          </a:bodyPr>
          <a:lstStyle/>
          <a:p>
            <a:pPr algn="just"/>
            <a:r>
              <a:rPr lang="en-US" sz="2400" dirty="0" smtClean="0">
                <a:solidFill>
                  <a:schemeClr val="tx1"/>
                </a:solidFill>
              </a:rPr>
              <a:t>The female genital organs consist of an internal and an external group. The </a:t>
            </a:r>
            <a:r>
              <a:rPr lang="en-US" sz="2400" b="1" dirty="0" smtClean="0">
                <a:solidFill>
                  <a:srgbClr val="FF0000"/>
                </a:solidFill>
              </a:rPr>
              <a:t>internal organs</a:t>
            </a:r>
            <a:r>
              <a:rPr lang="en-US" sz="2400" dirty="0" smtClean="0">
                <a:solidFill>
                  <a:srgbClr val="FF0000"/>
                </a:solidFill>
              </a:rPr>
              <a:t> </a:t>
            </a:r>
            <a:r>
              <a:rPr lang="en-US" sz="2400" dirty="0" smtClean="0">
                <a:solidFill>
                  <a:schemeClr val="tx1"/>
                </a:solidFill>
              </a:rPr>
              <a:t>are situated within the pelvis, and consist of the </a:t>
            </a:r>
            <a:r>
              <a:rPr lang="en-US" sz="2400" b="1" dirty="0" smtClean="0">
                <a:solidFill>
                  <a:srgbClr val="FF00FF"/>
                </a:solidFill>
              </a:rPr>
              <a:t>ovaries,</a:t>
            </a:r>
            <a:r>
              <a:rPr lang="en-US" sz="2400" dirty="0" smtClean="0">
                <a:solidFill>
                  <a:schemeClr val="tx1"/>
                </a:solidFill>
              </a:rPr>
              <a:t> the </a:t>
            </a:r>
            <a:r>
              <a:rPr lang="en-US" sz="2400" b="1" dirty="0" smtClean="0">
                <a:solidFill>
                  <a:srgbClr val="FF00FF"/>
                </a:solidFill>
              </a:rPr>
              <a:t>uterine tubes</a:t>
            </a:r>
            <a:r>
              <a:rPr lang="en-US" sz="2400" b="1" dirty="0" smtClean="0">
                <a:solidFill>
                  <a:schemeClr val="tx1"/>
                </a:solidFill>
              </a:rPr>
              <a:t>,</a:t>
            </a:r>
            <a:r>
              <a:rPr lang="en-US" sz="2400" dirty="0" smtClean="0">
                <a:solidFill>
                  <a:schemeClr val="tx1"/>
                </a:solidFill>
              </a:rPr>
              <a:t> the </a:t>
            </a:r>
            <a:r>
              <a:rPr lang="en-US" sz="2400" b="1" dirty="0" smtClean="0">
                <a:solidFill>
                  <a:srgbClr val="FF00FF"/>
                </a:solidFill>
              </a:rPr>
              <a:t>uterus,</a:t>
            </a:r>
            <a:r>
              <a:rPr lang="en-US" sz="2400" dirty="0" smtClean="0">
                <a:solidFill>
                  <a:srgbClr val="FF00FF"/>
                </a:solidFill>
              </a:rPr>
              <a:t> and the </a:t>
            </a:r>
            <a:r>
              <a:rPr lang="en-US" sz="2400" b="1" dirty="0" smtClean="0">
                <a:solidFill>
                  <a:srgbClr val="FF00FF"/>
                </a:solidFill>
              </a:rPr>
              <a:t>vagina</a:t>
            </a:r>
            <a:r>
              <a:rPr lang="en-US" sz="2400" b="1" dirty="0" smtClean="0">
                <a:solidFill>
                  <a:srgbClr val="FF0000"/>
                </a:solidFill>
              </a:rPr>
              <a:t>.</a:t>
            </a:r>
            <a:r>
              <a:rPr lang="en-US" sz="2400" dirty="0" smtClean="0">
                <a:solidFill>
                  <a:schemeClr val="tx1"/>
                </a:solidFill>
              </a:rPr>
              <a:t> The </a:t>
            </a:r>
            <a:r>
              <a:rPr lang="en-US" sz="2400" b="1" dirty="0" smtClean="0">
                <a:solidFill>
                  <a:srgbClr val="FF0000"/>
                </a:solidFill>
              </a:rPr>
              <a:t>external organs</a:t>
            </a:r>
            <a:r>
              <a:rPr lang="en-US" sz="2400" dirty="0" smtClean="0">
                <a:solidFill>
                  <a:srgbClr val="FF0000"/>
                </a:solidFill>
              </a:rPr>
              <a:t> are </a:t>
            </a:r>
            <a:r>
              <a:rPr lang="en-US" sz="2400" b="1" dirty="0" err="1" smtClean="0">
                <a:solidFill>
                  <a:srgbClr val="00B050"/>
                </a:solidFill>
              </a:rPr>
              <a:t>mons</a:t>
            </a:r>
            <a:r>
              <a:rPr lang="en-US" sz="2400" b="1" dirty="0" smtClean="0">
                <a:solidFill>
                  <a:srgbClr val="00B050"/>
                </a:solidFill>
              </a:rPr>
              <a:t> pubis,</a:t>
            </a:r>
            <a:r>
              <a:rPr lang="en-US" sz="2400" dirty="0" smtClean="0">
                <a:solidFill>
                  <a:srgbClr val="00B050"/>
                </a:solidFill>
              </a:rPr>
              <a:t> the </a:t>
            </a:r>
            <a:r>
              <a:rPr lang="en-US" sz="2400" b="1" dirty="0" smtClean="0">
                <a:solidFill>
                  <a:srgbClr val="00B050"/>
                </a:solidFill>
              </a:rPr>
              <a:t>labia </a:t>
            </a:r>
            <a:r>
              <a:rPr lang="en-US" sz="2400" b="1" dirty="0" err="1" smtClean="0">
                <a:solidFill>
                  <a:srgbClr val="00B050"/>
                </a:solidFill>
              </a:rPr>
              <a:t>majora</a:t>
            </a:r>
            <a:r>
              <a:rPr lang="en-US" sz="2400" b="1" dirty="0" smtClean="0">
                <a:solidFill>
                  <a:srgbClr val="00B050"/>
                </a:solidFill>
              </a:rPr>
              <a:t> and </a:t>
            </a:r>
            <a:r>
              <a:rPr lang="en-US" sz="2400" b="1" dirty="0" err="1" smtClean="0">
                <a:solidFill>
                  <a:srgbClr val="00B050"/>
                </a:solidFill>
              </a:rPr>
              <a:t>minora</a:t>
            </a:r>
            <a:r>
              <a:rPr lang="en-US" sz="2400" b="1" dirty="0" smtClean="0">
                <a:solidFill>
                  <a:srgbClr val="00B050"/>
                </a:solidFill>
              </a:rPr>
              <a:t>,</a:t>
            </a:r>
            <a:r>
              <a:rPr lang="en-US" sz="2400" dirty="0" smtClean="0">
                <a:solidFill>
                  <a:srgbClr val="00B050"/>
                </a:solidFill>
              </a:rPr>
              <a:t> the </a:t>
            </a:r>
            <a:r>
              <a:rPr lang="en-US" sz="2400" b="1" dirty="0" smtClean="0">
                <a:solidFill>
                  <a:srgbClr val="00B050"/>
                </a:solidFill>
              </a:rPr>
              <a:t>clitoris,</a:t>
            </a:r>
            <a:r>
              <a:rPr lang="en-US" sz="2400" dirty="0" smtClean="0">
                <a:solidFill>
                  <a:srgbClr val="00B050"/>
                </a:solidFill>
              </a:rPr>
              <a:t> the </a:t>
            </a:r>
            <a:r>
              <a:rPr lang="en-US" sz="2400" b="1" dirty="0" err="1" smtClean="0">
                <a:solidFill>
                  <a:srgbClr val="00B050"/>
                </a:solidFill>
              </a:rPr>
              <a:t>vestibuli</a:t>
            </a:r>
            <a:r>
              <a:rPr lang="en-US" sz="2400" b="1" dirty="0" smtClean="0">
                <a:solidFill>
                  <a:srgbClr val="00B050"/>
                </a:solidFill>
              </a:rPr>
              <a:t>,</a:t>
            </a:r>
            <a:r>
              <a:rPr lang="en-US" sz="2400" dirty="0" smtClean="0">
                <a:solidFill>
                  <a:srgbClr val="00B050"/>
                </a:solidFill>
              </a:rPr>
              <a:t> and the </a:t>
            </a:r>
            <a:r>
              <a:rPr lang="en-US" sz="2400" b="1" dirty="0" smtClean="0">
                <a:solidFill>
                  <a:srgbClr val="00B050"/>
                </a:solidFill>
              </a:rPr>
              <a:t>greater vestibular glands.</a:t>
            </a:r>
            <a:endParaRPr lang="en-US" sz="2400" dirty="0">
              <a:solidFill>
                <a:srgbClr val="00B050"/>
              </a:solidFill>
            </a:endParaRPr>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2911" y="357166"/>
            <a:ext cx="8001055" cy="3416320"/>
          </a:xfrm>
          <a:prstGeom prst="rect">
            <a:avLst/>
          </a:prstGeom>
        </p:spPr>
        <p:txBody>
          <a:bodyPr wrap="square">
            <a:spAutoFit/>
          </a:bodyPr>
          <a:lstStyle/>
          <a:p>
            <a:pPr algn="ctr"/>
            <a:r>
              <a:rPr lang="en-US" sz="2400" b="1" dirty="0" smtClean="0">
                <a:solidFill>
                  <a:srgbClr val="FF0000"/>
                </a:solidFill>
                <a:latin typeface="Times New Roman" pitchFamily="18" charset="0"/>
                <a:cs typeface="Times New Roman" pitchFamily="18" charset="0"/>
              </a:rPr>
              <a:t>The Uterus</a:t>
            </a:r>
          </a:p>
          <a:p>
            <a:r>
              <a:rPr lang="en-US" sz="2400" dirty="0" smtClean="0">
                <a:latin typeface="Times New Roman" pitchFamily="18" charset="0"/>
                <a:cs typeface="Times New Roman" pitchFamily="18" charset="0"/>
              </a:rPr>
              <a:t>is a hollow, thick-walled, muscular organ situated deeply in the pelvic cavity between the bladder and rectum. Into its upper part the uterine tubes open, one on either side, while below, its cavity communicates with that of the vagina. </a:t>
            </a:r>
          </a:p>
          <a:p>
            <a:endParaRPr lang="en-US" sz="2400" dirty="0" smtClean="0">
              <a:latin typeface="Times New Roman" pitchFamily="18" charset="0"/>
              <a:cs typeface="Times New Roman" pitchFamily="18" charset="0"/>
            </a:endParaRPr>
          </a:p>
          <a:p>
            <a:r>
              <a:rPr lang="en-US" sz="2400" i="1" dirty="0" smtClean="0">
                <a:latin typeface="Times New Roman" pitchFamily="18" charset="0"/>
                <a:cs typeface="Times New Roman" pitchFamily="18" charset="0"/>
              </a:rPr>
              <a:t>In the virgin state</a:t>
            </a:r>
            <a:r>
              <a:rPr lang="en-US" sz="2400" dirty="0" smtClean="0">
                <a:latin typeface="Times New Roman" pitchFamily="18" charset="0"/>
                <a:cs typeface="Times New Roman" pitchFamily="18" charset="0"/>
              </a:rPr>
              <a:t> the uterus is flattened </a:t>
            </a:r>
            <a:r>
              <a:rPr lang="en-US" sz="2400" dirty="0" err="1" smtClean="0">
                <a:latin typeface="Times New Roman" pitchFamily="18" charset="0"/>
                <a:cs typeface="Times New Roman" pitchFamily="18" charset="0"/>
              </a:rPr>
              <a:t>antero-posteriorly</a:t>
            </a:r>
            <a:r>
              <a:rPr lang="en-US" sz="2400" dirty="0" smtClean="0">
                <a:latin typeface="Times New Roman" pitchFamily="18" charset="0"/>
                <a:cs typeface="Times New Roman" pitchFamily="18" charset="0"/>
              </a:rPr>
              <a:t> and is </a:t>
            </a:r>
            <a:r>
              <a:rPr lang="en-US" sz="2400" dirty="0" err="1" smtClean="0">
                <a:latin typeface="Times New Roman" pitchFamily="18" charset="0"/>
                <a:cs typeface="Times New Roman" pitchFamily="18" charset="0"/>
              </a:rPr>
              <a:t>pyriform</a:t>
            </a:r>
            <a:r>
              <a:rPr lang="en-US" sz="2400" dirty="0" smtClean="0">
                <a:latin typeface="Times New Roman" pitchFamily="18" charset="0"/>
                <a:cs typeface="Times New Roman" pitchFamily="18" charset="0"/>
              </a:rPr>
              <a:t> in shape, with the apex directed downward and backward. </a:t>
            </a:r>
            <a:endParaRPr lang="en-US" sz="2400" dirty="0">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2" name="Picture 4" descr="4"/>
          <p:cNvPicPr>
            <a:picLocks noChangeAspect="1" noChangeArrowheads="1"/>
          </p:cNvPicPr>
          <p:nvPr/>
        </p:nvPicPr>
        <p:blipFill>
          <a:blip r:embed="rId2"/>
          <a:srcRect/>
          <a:stretch>
            <a:fillRect/>
          </a:stretch>
        </p:blipFill>
        <p:spPr bwMode="auto">
          <a:xfrm>
            <a:off x="827088" y="404813"/>
            <a:ext cx="7200900" cy="5903912"/>
          </a:xfrm>
          <a:prstGeom prst="rect">
            <a:avLst/>
          </a:prstGeom>
          <a:noFill/>
        </p:spPr>
      </p:pic>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596" y="1443841"/>
            <a:ext cx="7858180" cy="3194721"/>
          </a:xfrm>
          <a:prstGeom prst="rect">
            <a:avLst/>
          </a:prstGeom>
        </p:spPr>
        <p:txBody>
          <a:bodyPr wrap="square">
            <a:spAutoFit/>
          </a:bodyPr>
          <a:lstStyle/>
          <a:p>
            <a:r>
              <a:rPr lang="en-US" dirty="0" smtClean="0"/>
              <a:t> </a:t>
            </a:r>
            <a:r>
              <a:rPr lang="en-US" sz="2400" dirty="0" smtClean="0">
                <a:latin typeface="Times New Roman" pitchFamily="18" charset="0"/>
                <a:cs typeface="Times New Roman" pitchFamily="18" charset="0"/>
              </a:rPr>
              <a:t>The uterus measures about 7.5 cm. in length, 5 cm. in breadth, at its upper part, and nearly 2.5 cm. in thickness; it weighs from 30 to 40 gm. It is divisible into two portions.</a:t>
            </a:r>
          </a:p>
          <a:p>
            <a:pPr>
              <a:lnSpc>
                <a:spcPct val="90000"/>
              </a:lnSpc>
              <a:buFontTx/>
              <a:buNone/>
            </a:pPr>
            <a:r>
              <a:rPr lang="en-US" sz="2400" b="1" dirty="0" smtClean="0">
                <a:solidFill>
                  <a:srgbClr val="3333FF"/>
                </a:solidFill>
                <a:hlinkClick r:id="rId2" action="ppaction://hlinksldjump"/>
              </a:rPr>
              <a:t>1- Body:</a:t>
            </a:r>
            <a:r>
              <a:rPr lang="en-US" sz="2400" dirty="0" smtClean="0">
                <a:hlinkClick r:id="rId2" action="ppaction://hlinksldjump"/>
              </a:rPr>
              <a:t> </a:t>
            </a:r>
            <a:r>
              <a:rPr lang="en-US" sz="2400" dirty="0" smtClean="0"/>
              <a:t>the rounded upper part , above the internal </a:t>
            </a:r>
            <a:r>
              <a:rPr lang="en-US" sz="2400" dirty="0" err="1" smtClean="0"/>
              <a:t>os</a:t>
            </a:r>
            <a:r>
              <a:rPr lang="en-US" sz="2400" dirty="0" smtClean="0"/>
              <a:t>, and the dome part of which is called </a:t>
            </a:r>
            <a:r>
              <a:rPr lang="en-US" sz="2400" dirty="0" err="1" smtClean="0"/>
              <a:t>fundus</a:t>
            </a:r>
            <a:r>
              <a:rPr lang="en-US" sz="2400" dirty="0" smtClean="0"/>
              <a:t>.</a:t>
            </a:r>
          </a:p>
          <a:p>
            <a:pPr>
              <a:lnSpc>
                <a:spcPct val="90000"/>
              </a:lnSpc>
              <a:buFontTx/>
              <a:buNone/>
            </a:pPr>
            <a:r>
              <a:rPr lang="en-US" sz="2400" b="1" dirty="0" smtClean="0">
                <a:solidFill>
                  <a:srgbClr val="3333FF"/>
                </a:solidFill>
              </a:rPr>
              <a:t>2- Cervix:</a:t>
            </a:r>
            <a:r>
              <a:rPr lang="en-US" sz="2400" dirty="0" smtClean="0"/>
              <a:t> a lower cylindrical part that project into the vagina.</a:t>
            </a:r>
          </a:p>
          <a:p>
            <a:pPr>
              <a:lnSpc>
                <a:spcPct val="90000"/>
              </a:lnSpc>
            </a:pPr>
            <a:r>
              <a:rPr lang="en-US" sz="2400" dirty="0" smtClean="0">
                <a:solidFill>
                  <a:schemeClr val="accent1"/>
                </a:solidFill>
              </a:rPr>
              <a:t>The cervix encloses the cervical canal which has two opening:</a:t>
            </a:r>
          </a:p>
          <a:p>
            <a:pPr>
              <a:lnSpc>
                <a:spcPct val="90000"/>
              </a:lnSpc>
              <a:buFontTx/>
              <a:buNone/>
            </a:pPr>
            <a:r>
              <a:rPr lang="en-US" sz="2400" dirty="0" smtClean="0"/>
              <a:t>A- Internal </a:t>
            </a:r>
            <a:r>
              <a:rPr lang="en-US" sz="2400" dirty="0" err="1" smtClean="0"/>
              <a:t>os</a:t>
            </a:r>
            <a:endParaRPr lang="en-US" sz="2400" dirty="0" smtClean="0"/>
          </a:p>
          <a:p>
            <a:pPr>
              <a:lnSpc>
                <a:spcPct val="90000"/>
              </a:lnSpc>
              <a:buFontTx/>
              <a:buNone/>
            </a:pPr>
            <a:r>
              <a:rPr lang="en-US" sz="2400" dirty="0" smtClean="0"/>
              <a:t>B- External </a:t>
            </a:r>
            <a:r>
              <a:rPr lang="en-US" sz="2400" dirty="0" err="1" smtClean="0"/>
              <a:t>os</a:t>
            </a: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sz="quarter" idx="1"/>
          </p:nvPr>
        </p:nvSpPr>
        <p:spPr>
          <a:xfrm>
            <a:off x="395288" y="620713"/>
            <a:ext cx="7993062" cy="6237287"/>
          </a:xfrm>
        </p:spPr>
        <p:txBody>
          <a:bodyPr/>
          <a:lstStyle/>
          <a:p>
            <a:pPr>
              <a:lnSpc>
                <a:spcPct val="90000"/>
              </a:lnSpc>
              <a:buFontTx/>
              <a:buNone/>
            </a:pPr>
            <a:r>
              <a:rPr lang="en-US" b="1" u="sng" dirty="0" smtClean="0">
                <a:solidFill>
                  <a:schemeClr val="hlink"/>
                </a:solidFill>
                <a:latin typeface="Verdana" pitchFamily="34" charset="0"/>
              </a:rPr>
              <a:t>structure</a:t>
            </a:r>
            <a:r>
              <a:rPr lang="en-US" b="1" u="sng" dirty="0">
                <a:solidFill>
                  <a:schemeClr val="hlink"/>
                </a:solidFill>
                <a:latin typeface="Verdana" pitchFamily="34" charset="0"/>
              </a:rPr>
              <a:t>:</a:t>
            </a:r>
          </a:p>
          <a:p>
            <a:pPr>
              <a:lnSpc>
                <a:spcPct val="90000"/>
              </a:lnSpc>
              <a:buFontTx/>
              <a:buNone/>
            </a:pPr>
            <a:r>
              <a:rPr lang="en-US" sz="2400" dirty="0"/>
              <a:t>I- </a:t>
            </a:r>
            <a:r>
              <a:rPr lang="en-US" sz="2400" dirty="0" err="1"/>
              <a:t>Endometrium</a:t>
            </a:r>
            <a:r>
              <a:rPr lang="en-US" sz="2400" dirty="0"/>
              <a:t>    II- </a:t>
            </a:r>
            <a:r>
              <a:rPr lang="en-US" sz="2400" dirty="0" err="1"/>
              <a:t>Myometrium</a:t>
            </a:r>
            <a:r>
              <a:rPr lang="en-US" sz="2400" dirty="0"/>
              <a:t>     III-</a:t>
            </a:r>
            <a:r>
              <a:rPr lang="en-US" dirty="0"/>
              <a:t> </a:t>
            </a:r>
            <a:r>
              <a:rPr lang="en-US" sz="2400" dirty="0" err="1" smtClean="0"/>
              <a:t>Perimetrium</a:t>
            </a:r>
            <a:endParaRPr lang="en-US" b="1" dirty="0">
              <a:solidFill>
                <a:srgbClr val="990099"/>
              </a:solidFill>
              <a:latin typeface="Verdana" pitchFamily="34" charset="0"/>
            </a:endParaRPr>
          </a:p>
          <a:p>
            <a:pPr>
              <a:lnSpc>
                <a:spcPct val="90000"/>
              </a:lnSpc>
              <a:buFontTx/>
              <a:buNone/>
            </a:pPr>
            <a:r>
              <a:rPr lang="en-US" b="1" dirty="0">
                <a:solidFill>
                  <a:srgbClr val="3333FF"/>
                </a:solidFill>
                <a:latin typeface="Verdana" pitchFamily="34" charset="0"/>
              </a:rPr>
              <a:t>I- </a:t>
            </a:r>
            <a:r>
              <a:rPr lang="en-US" b="1" dirty="0" err="1">
                <a:solidFill>
                  <a:srgbClr val="3333FF"/>
                </a:solidFill>
                <a:latin typeface="Verdana" pitchFamily="34" charset="0"/>
              </a:rPr>
              <a:t>Myometrium</a:t>
            </a:r>
            <a:r>
              <a:rPr lang="en-US" b="1" dirty="0">
                <a:solidFill>
                  <a:srgbClr val="3333FF"/>
                </a:solidFill>
                <a:latin typeface="Verdana" pitchFamily="34" charset="0"/>
              </a:rPr>
              <a:t>:</a:t>
            </a:r>
            <a:r>
              <a:rPr lang="en-US" dirty="0"/>
              <a:t>   </a:t>
            </a:r>
          </a:p>
          <a:p>
            <a:pPr>
              <a:lnSpc>
                <a:spcPct val="90000"/>
              </a:lnSpc>
              <a:buFontTx/>
              <a:buNone/>
            </a:pPr>
            <a:r>
              <a:rPr lang="en-US" dirty="0">
                <a:latin typeface="Times New Roman" pitchFamily="18" charset="0"/>
                <a:cs typeface="Times New Roman" pitchFamily="18" charset="0"/>
              </a:rPr>
              <a:t>It is the thickest layer of the uterine wall.</a:t>
            </a:r>
          </a:p>
          <a:p>
            <a:pPr>
              <a:lnSpc>
                <a:spcPct val="90000"/>
              </a:lnSpc>
              <a:buFontTx/>
              <a:buNone/>
            </a:pPr>
            <a:r>
              <a:rPr lang="en-US" dirty="0">
                <a:latin typeface="Times New Roman" pitchFamily="18" charset="0"/>
                <a:cs typeface="Times New Roman" pitchFamily="18" charset="0"/>
              </a:rPr>
              <a:t>It is composed of bundles of </a:t>
            </a:r>
            <a:r>
              <a:rPr lang="en-US" i="1" dirty="0">
                <a:solidFill>
                  <a:srgbClr val="9933FF"/>
                </a:solidFill>
                <a:latin typeface="Times New Roman" pitchFamily="18" charset="0"/>
                <a:cs typeface="Times New Roman" pitchFamily="18" charset="0"/>
              </a:rPr>
              <a:t>smooth muscle</a:t>
            </a:r>
            <a:r>
              <a:rPr lang="en-US" dirty="0">
                <a:latin typeface="Times New Roman" pitchFamily="18" charset="0"/>
                <a:cs typeface="Times New Roman" pitchFamily="18" charset="0"/>
              </a:rPr>
              <a:t> separated by C.T.</a:t>
            </a:r>
          </a:p>
          <a:p>
            <a:pPr>
              <a:lnSpc>
                <a:spcPct val="90000"/>
              </a:lnSpc>
              <a:buFontTx/>
              <a:buNone/>
            </a:pPr>
            <a:r>
              <a:rPr lang="en-US" dirty="0">
                <a:latin typeface="Times New Roman" pitchFamily="18" charset="0"/>
                <a:cs typeface="Times New Roman" pitchFamily="18" charset="0"/>
              </a:rPr>
              <a:t>The bundle of muscle form 4 layer which are poorly defined: </a:t>
            </a:r>
          </a:p>
          <a:p>
            <a:pPr>
              <a:lnSpc>
                <a:spcPct val="90000"/>
              </a:lnSpc>
              <a:buFontTx/>
              <a:buNone/>
            </a:pPr>
            <a:r>
              <a:rPr lang="en-US" dirty="0">
                <a:solidFill>
                  <a:srgbClr val="9933FF"/>
                </a:solidFill>
                <a:latin typeface="Times New Roman" pitchFamily="18" charset="0"/>
                <a:cs typeface="Times New Roman" pitchFamily="18" charset="0"/>
              </a:rPr>
              <a:t>1- The inner and outer layers</a:t>
            </a:r>
            <a:r>
              <a:rPr lang="en-US" dirty="0">
                <a:latin typeface="Times New Roman" pitchFamily="18" charset="0"/>
                <a:cs typeface="Times New Roman" pitchFamily="18" charset="0"/>
              </a:rPr>
              <a:t> : longitudinal.</a:t>
            </a:r>
          </a:p>
          <a:p>
            <a:pPr>
              <a:lnSpc>
                <a:spcPct val="90000"/>
              </a:lnSpc>
              <a:buFontTx/>
              <a:buNone/>
            </a:pPr>
            <a:r>
              <a:rPr lang="en-US" dirty="0">
                <a:solidFill>
                  <a:srgbClr val="9933FF"/>
                </a:solidFill>
                <a:latin typeface="Times New Roman" pitchFamily="18" charset="0"/>
                <a:cs typeface="Times New Roman" pitchFamily="18" charset="0"/>
              </a:rPr>
              <a:t>2- The middle layers</a:t>
            </a:r>
            <a:r>
              <a:rPr lang="en-US" dirty="0">
                <a:latin typeface="Times New Roman" pitchFamily="18" charset="0"/>
                <a:cs typeface="Times New Roman" pitchFamily="18" charset="0"/>
              </a:rPr>
              <a:t>: they enclose between them large blood vessels.</a:t>
            </a:r>
          </a:p>
          <a:p>
            <a:pPr>
              <a:lnSpc>
                <a:spcPct val="90000"/>
              </a:lnSpc>
              <a:buFontTx/>
              <a:buNone/>
            </a:pPr>
            <a:endParaRPr lang="en-US" dirty="0">
              <a:latin typeface="Times New Roman" pitchFamily="18" charset="0"/>
              <a:cs typeface="Times New Roman" pitchFamily="18" charset="0"/>
            </a:endParaRPr>
          </a:p>
          <a:p>
            <a:pPr>
              <a:lnSpc>
                <a:spcPct val="90000"/>
              </a:lnSpc>
            </a:pPr>
            <a:endParaRPr lang="en-US" dirty="0"/>
          </a:p>
        </p:txBody>
      </p:sp>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sz="quarter" idx="1"/>
          </p:nvPr>
        </p:nvSpPr>
        <p:spPr>
          <a:xfrm>
            <a:off x="0" y="476250"/>
            <a:ext cx="5508625" cy="6381750"/>
          </a:xfrm>
        </p:spPr>
        <p:txBody>
          <a:bodyPr/>
          <a:lstStyle/>
          <a:p>
            <a:pPr>
              <a:lnSpc>
                <a:spcPct val="90000"/>
              </a:lnSpc>
              <a:buFontTx/>
              <a:buNone/>
            </a:pPr>
            <a:r>
              <a:rPr lang="en-US" b="1" dirty="0">
                <a:solidFill>
                  <a:srgbClr val="3333FF"/>
                </a:solidFill>
                <a:latin typeface="Verdana" pitchFamily="34" charset="0"/>
              </a:rPr>
              <a:t>II- </a:t>
            </a:r>
            <a:r>
              <a:rPr lang="en-US" b="1" dirty="0" err="1">
                <a:solidFill>
                  <a:srgbClr val="3333FF"/>
                </a:solidFill>
                <a:latin typeface="Verdana" pitchFamily="34" charset="0"/>
              </a:rPr>
              <a:t>Endometrium</a:t>
            </a:r>
            <a:r>
              <a:rPr lang="en-US" dirty="0"/>
              <a:t>  </a:t>
            </a:r>
          </a:p>
          <a:p>
            <a:pPr>
              <a:lnSpc>
                <a:spcPct val="90000"/>
              </a:lnSpc>
              <a:buFontTx/>
              <a:buNone/>
            </a:pPr>
            <a:r>
              <a:rPr lang="en-US" dirty="0"/>
              <a:t> Consists of :</a:t>
            </a:r>
          </a:p>
          <a:p>
            <a:pPr>
              <a:lnSpc>
                <a:spcPct val="90000"/>
              </a:lnSpc>
              <a:buFontTx/>
              <a:buNone/>
            </a:pPr>
            <a:r>
              <a:rPr lang="en-US" sz="3600" dirty="0">
                <a:solidFill>
                  <a:srgbClr val="9933FF"/>
                </a:solidFill>
              </a:rPr>
              <a:t>1- Epithelium:</a:t>
            </a:r>
          </a:p>
          <a:p>
            <a:pPr>
              <a:lnSpc>
                <a:spcPct val="90000"/>
              </a:lnSpc>
              <a:buFontTx/>
              <a:buNone/>
            </a:pPr>
            <a:r>
              <a:rPr lang="en-US" sz="3600" dirty="0" smtClean="0">
                <a:solidFill>
                  <a:srgbClr val="9933FF"/>
                </a:solidFill>
              </a:rPr>
              <a:t>2- </a:t>
            </a:r>
            <a:r>
              <a:rPr lang="en-US" sz="3600" dirty="0">
                <a:solidFill>
                  <a:srgbClr val="9933FF"/>
                </a:solidFill>
              </a:rPr>
              <a:t>Lamina </a:t>
            </a:r>
            <a:r>
              <a:rPr lang="en-US" sz="3600" dirty="0" err="1">
                <a:solidFill>
                  <a:srgbClr val="9933FF"/>
                </a:solidFill>
              </a:rPr>
              <a:t>propria</a:t>
            </a:r>
            <a:r>
              <a:rPr lang="en-US" sz="3600" dirty="0">
                <a:solidFill>
                  <a:srgbClr val="9933FF"/>
                </a:solidFill>
              </a:rPr>
              <a:t>:</a:t>
            </a:r>
            <a:r>
              <a:rPr lang="en-US" dirty="0"/>
              <a:t> </a:t>
            </a:r>
            <a:r>
              <a:rPr lang="en-US" sz="2800" dirty="0">
                <a:latin typeface="Times New Roman" pitchFamily="18" charset="0"/>
                <a:cs typeface="Times New Roman" pitchFamily="18" charset="0"/>
              </a:rPr>
              <a:t>composed of loose connective tissue rich in fibroblasts, reticular fibers and blood vessels.</a:t>
            </a:r>
          </a:p>
          <a:p>
            <a:pPr>
              <a:lnSpc>
                <a:spcPct val="90000"/>
              </a:lnSpc>
            </a:pPr>
            <a:r>
              <a:rPr lang="en-US" sz="2400" dirty="0">
                <a:latin typeface="Times New Roman" pitchFamily="18" charset="0"/>
                <a:cs typeface="Times New Roman" pitchFamily="18" charset="0"/>
              </a:rPr>
              <a:t>It also contains </a:t>
            </a:r>
            <a:r>
              <a:rPr lang="en-US" sz="2400" dirty="0">
                <a:solidFill>
                  <a:schemeClr val="accent2"/>
                </a:solidFill>
                <a:latin typeface="Times New Roman" pitchFamily="18" charset="0"/>
                <a:cs typeface="Times New Roman" pitchFamily="18" charset="0"/>
              </a:rPr>
              <a:t>simple tubular glands</a:t>
            </a:r>
            <a:r>
              <a:rPr lang="en-US" sz="2400" dirty="0">
                <a:latin typeface="Times New Roman" pitchFamily="18" charset="0"/>
                <a:cs typeface="Times New Roman" pitchFamily="18" charset="0"/>
              </a:rPr>
              <a:t> (uterine glands) that </a:t>
            </a:r>
            <a:r>
              <a:rPr lang="en-US" sz="2400" dirty="0" err="1">
                <a:latin typeface="Times New Roman" pitchFamily="18" charset="0"/>
                <a:cs typeface="Times New Roman" pitchFamily="18" charset="0"/>
              </a:rPr>
              <a:t>invaginate</a:t>
            </a:r>
            <a:r>
              <a:rPr lang="en-US" sz="2400" dirty="0">
                <a:latin typeface="Times New Roman" pitchFamily="18" charset="0"/>
                <a:cs typeface="Times New Roman" pitchFamily="18" charset="0"/>
              </a:rPr>
              <a:t> from the epithelium and may branch in their deep portions.</a:t>
            </a:r>
          </a:p>
          <a:p>
            <a:pPr>
              <a:lnSpc>
                <a:spcPct val="90000"/>
              </a:lnSpc>
            </a:pPr>
            <a:endParaRPr lang="en-US" sz="2400" dirty="0">
              <a:latin typeface="Times New Roman" pitchFamily="18" charset="0"/>
              <a:cs typeface="Times New Roman" pitchFamily="18" charset="0"/>
            </a:endParaRPr>
          </a:p>
        </p:txBody>
      </p:sp>
      <p:pic>
        <p:nvPicPr>
          <p:cNvPr id="36868" name="Picture 4"/>
          <p:cNvPicPr>
            <a:picLocks noChangeAspect="1" noChangeArrowheads="1"/>
          </p:cNvPicPr>
          <p:nvPr/>
        </p:nvPicPr>
        <p:blipFill>
          <a:blip r:embed="rId3"/>
          <a:srcRect/>
          <a:stretch>
            <a:fillRect/>
          </a:stretch>
        </p:blipFill>
        <p:spPr bwMode="auto">
          <a:xfrm>
            <a:off x="5508625" y="836613"/>
            <a:ext cx="3635375" cy="5715000"/>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sz="quarter" idx="1"/>
          </p:nvPr>
        </p:nvSpPr>
        <p:spPr>
          <a:xfrm>
            <a:off x="533400" y="620713"/>
            <a:ext cx="8359775" cy="6237287"/>
          </a:xfrm>
        </p:spPr>
        <p:txBody>
          <a:bodyPr/>
          <a:lstStyle/>
          <a:p>
            <a:pPr>
              <a:lnSpc>
                <a:spcPct val="90000"/>
              </a:lnSpc>
              <a:buFontTx/>
              <a:buNone/>
            </a:pPr>
            <a:r>
              <a:rPr lang="en-US" sz="2800" b="1">
                <a:solidFill>
                  <a:srgbClr val="33CCFF"/>
                </a:solidFill>
              </a:rPr>
              <a:t>The endometrium can be divided into 2 zones:</a:t>
            </a:r>
          </a:p>
          <a:p>
            <a:pPr>
              <a:lnSpc>
                <a:spcPct val="90000"/>
              </a:lnSpc>
              <a:buFontTx/>
              <a:buNone/>
            </a:pPr>
            <a:endParaRPr lang="en-US" sz="2800" b="1">
              <a:solidFill>
                <a:srgbClr val="33CCFF"/>
              </a:solidFill>
            </a:endParaRPr>
          </a:p>
          <a:p>
            <a:pPr>
              <a:lnSpc>
                <a:spcPct val="90000"/>
              </a:lnSpc>
              <a:buFontTx/>
              <a:buNone/>
            </a:pPr>
            <a:r>
              <a:rPr lang="en-US" sz="2800" b="1">
                <a:solidFill>
                  <a:schemeClr val="hlink"/>
                </a:solidFill>
              </a:rPr>
              <a:t>1-</a:t>
            </a:r>
            <a:r>
              <a:rPr lang="en-US" sz="2800"/>
              <a:t> </a:t>
            </a:r>
            <a:r>
              <a:rPr lang="en-US" sz="2800" b="1">
                <a:solidFill>
                  <a:schemeClr val="hlink"/>
                </a:solidFill>
                <a:latin typeface="Verdana" pitchFamily="34" charset="0"/>
              </a:rPr>
              <a:t>Functional zone</a:t>
            </a:r>
            <a:r>
              <a:rPr lang="en-US" sz="2800"/>
              <a:t> </a:t>
            </a:r>
            <a:r>
              <a:rPr lang="en-US" sz="2800" b="1">
                <a:solidFill>
                  <a:srgbClr val="990099"/>
                </a:solidFill>
              </a:rPr>
              <a:t>(stratum functionalis):</a:t>
            </a:r>
          </a:p>
          <a:p>
            <a:pPr>
              <a:lnSpc>
                <a:spcPct val="90000"/>
              </a:lnSpc>
              <a:buFontTx/>
              <a:buNone/>
            </a:pPr>
            <a:r>
              <a:rPr lang="en-US" sz="2800">
                <a:latin typeface="Times New Roman" pitchFamily="18" charset="0"/>
                <a:cs typeface="Times New Roman" pitchFamily="18" charset="0"/>
              </a:rPr>
              <a:t>It is the </a:t>
            </a:r>
            <a:r>
              <a:rPr lang="en-US" sz="2800" b="1" i="1">
                <a:solidFill>
                  <a:srgbClr val="3333FF"/>
                </a:solidFill>
                <a:latin typeface="Times New Roman" pitchFamily="18" charset="0"/>
                <a:cs typeface="Times New Roman" pitchFamily="18" charset="0"/>
              </a:rPr>
              <a:t>superficial,</a:t>
            </a:r>
            <a:r>
              <a:rPr lang="en-US" sz="2800">
                <a:latin typeface="Times New Roman" pitchFamily="18" charset="0"/>
                <a:cs typeface="Times New Roman" pitchFamily="18" charset="0"/>
              </a:rPr>
              <a:t> outer portion which is sloughed off during menstruation.</a:t>
            </a:r>
          </a:p>
          <a:p>
            <a:pPr>
              <a:lnSpc>
                <a:spcPct val="90000"/>
              </a:lnSpc>
              <a:buFontTx/>
              <a:buNone/>
            </a:pPr>
            <a:endParaRPr lang="en-US" sz="2800">
              <a:latin typeface="Times New Roman" pitchFamily="18" charset="0"/>
              <a:cs typeface="Times New Roman" pitchFamily="18" charset="0"/>
            </a:endParaRPr>
          </a:p>
          <a:p>
            <a:pPr>
              <a:lnSpc>
                <a:spcPct val="90000"/>
              </a:lnSpc>
              <a:buFontTx/>
              <a:buNone/>
            </a:pPr>
            <a:r>
              <a:rPr lang="en-US" sz="2800" b="1">
                <a:solidFill>
                  <a:schemeClr val="hlink"/>
                </a:solidFill>
              </a:rPr>
              <a:t>2-</a:t>
            </a:r>
            <a:r>
              <a:rPr lang="en-US" sz="2800"/>
              <a:t> </a:t>
            </a:r>
            <a:r>
              <a:rPr lang="en-US" sz="2800" b="1">
                <a:solidFill>
                  <a:schemeClr val="hlink"/>
                </a:solidFill>
                <a:latin typeface="Verdana" pitchFamily="34" charset="0"/>
              </a:rPr>
              <a:t>Basal zone</a:t>
            </a:r>
            <a:r>
              <a:rPr lang="en-US" sz="2800"/>
              <a:t> </a:t>
            </a:r>
            <a:r>
              <a:rPr lang="en-US" sz="2800" b="1">
                <a:solidFill>
                  <a:srgbClr val="990099"/>
                </a:solidFill>
              </a:rPr>
              <a:t>(stratum basalis):</a:t>
            </a:r>
          </a:p>
          <a:p>
            <a:pPr>
              <a:lnSpc>
                <a:spcPct val="90000"/>
              </a:lnSpc>
              <a:buFontTx/>
              <a:buNone/>
            </a:pPr>
            <a:r>
              <a:rPr lang="en-US" sz="2800">
                <a:latin typeface="Times New Roman" pitchFamily="18" charset="0"/>
                <a:cs typeface="Times New Roman" pitchFamily="18" charset="0"/>
              </a:rPr>
              <a:t>It is the </a:t>
            </a:r>
            <a:r>
              <a:rPr lang="en-US" sz="2800" b="1" i="1">
                <a:solidFill>
                  <a:srgbClr val="3333FF"/>
                </a:solidFill>
                <a:latin typeface="Times New Roman" pitchFamily="18" charset="0"/>
                <a:cs typeface="Times New Roman" pitchFamily="18" charset="0"/>
              </a:rPr>
              <a:t>deep</a:t>
            </a:r>
            <a:r>
              <a:rPr lang="en-US" sz="2800" i="1">
                <a:solidFill>
                  <a:srgbClr val="3333FF"/>
                </a:solidFill>
                <a:latin typeface="Times New Roman" pitchFamily="18" charset="0"/>
                <a:cs typeface="Times New Roman" pitchFamily="18" charset="0"/>
              </a:rPr>
              <a:t> </a:t>
            </a:r>
            <a:r>
              <a:rPr lang="en-US" sz="2800">
                <a:latin typeface="Times New Roman" pitchFamily="18" charset="0"/>
                <a:cs typeface="Times New Roman" pitchFamily="18" charset="0"/>
              </a:rPr>
              <a:t>portion which is retained after menstruation. It proliferates and regenerates new epithelium and lamina propria (new functional zone) for the renewal of endometrium. The basalis remains mostly unchanged. </a:t>
            </a:r>
          </a:p>
          <a:p>
            <a:pPr>
              <a:lnSpc>
                <a:spcPct val="90000"/>
              </a:lnSpc>
              <a:buFontTx/>
              <a:buNone/>
            </a:pPr>
            <a:r>
              <a:rPr lang="en-US" sz="2800"/>
              <a:t> </a:t>
            </a:r>
          </a:p>
        </p:txBody>
      </p:sp>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sz="quarter" idx="1"/>
          </p:nvPr>
        </p:nvSpPr>
        <p:spPr>
          <a:xfrm>
            <a:off x="533400" y="1196975"/>
            <a:ext cx="7772400" cy="5051425"/>
          </a:xfrm>
        </p:spPr>
        <p:txBody>
          <a:bodyPr>
            <a:normAutofit/>
          </a:bodyPr>
          <a:lstStyle/>
          <a:p>
            <a:pPr>
              <a:buFontTx/>
              <a:buNone/>
            </a:pPr>
            <a:r>
              <a:rPr lang="en-US" b="1" dirty="0">
                <a:solidFill>
                  <a:srgbClr val="3333FF"/>
                </a:solidFill>
                <a:latin typeface="Verdana" pitchFamily="34" charset="0"/>
              </a:rPr>
              <a:t>III- </a:t>
            </a:r>
            <a:r>
              <a:rPr lang="en-US" b="1" dirty="0" err="1">
                <a:solidFill>
                  <a:srgbClr val="3333FF"/>
                </a:solidFill>
                <a:latin typeface="Verdana" pitchFamily="34" charset="0"/>
              </a:rPr>
              <a:t>Perimetrium</a:t>
            </a:r>
            <a:r>
              <a:rPr lang="en-US" b="1" dirty="0" smtClean="0">
                <a:solidFill>
                  <a:srgbClr val="3333FF"/>
                </a:solidFill>
                <a:latin typeface="Verdana" pitchFamily="34" charset="0"/>
              </a:rPr>
              <a:t>:</a:t>
            </a:r>
            <a:endParaRPr lang="en-US" dirty="0">
              <a:latin typeface="Times New Roman" pitchFamily="18" charset="0"/>
              <a:cs typeface="Times New Roman" pitchFamily="18" charset="0"/>
            </a:endParaRPr>
          </a:p>
          <a:p>
            <a:pPr>
              <a:buClr>
                <a:schemeClr val="accent2"/>
              </a:buClr>
              <a:buFont typeface="Wingdings" pitchFamily="2" charset="2"/>
              <a:buChar char="Ø"/>
            </a:pPr>
            <a:r>
              <a:rPr lang="en-US" dirty="0">
                <a:latin typeface="Times New Roman" pitchFamily="18" charset="0"/>
                <a:cs typeface="Times New Roman" pitchFamily="18" charset="0"/>
              </a:rPr>
              <a:t>Formed of C.T. which is, in some parts, lined by </a:t>
            </a:r>
            <a:r>
              <a:rPr lang="en-US" dirty="0" err="1">
                <a:latin typeface="Times New Roman" pitchFamily="18" charset="0"/>
                <a:cs typeface="Times New Roman" pitchFamily="18" charset="0"/>
              </a:rPr>
              <a:t>mesothelium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serosa</a:t>
            </a:r>
            <a:r>
              <a:rPr lang="en-US" dirty="0">
                <a:latin typeface="Times New Roman" pitchFamily="18" charset="0"/>
                <a:cs typeface="Times New Roman" pitchFamily="18" charset="0"/>
              </a:rPr>
              <a:t>) and in other parts have no </a:t>
            </a:r>
            <a:r>
              <a:rPr lang="en-US" dirty="0" err="1">
                <a:latin typeface="Times New Roman" pitchFamily="18" charset="0"/>
                <a:cs typeface="Times New Roman" pitchFamily="18" charset="0"/>
              </a:rPr>
              <a:t>methothelium</a:t>
            </a:r>
            <a:r>
              <a:rPr lang="en-US" dirty="0">
                <a:latin typeface="Times New Roman" pitchFamily="18" charset="0"/>
                <a:cs typeface="Times New Roman" pitchFamily="18" charset="0"/>
              </a:rPr>
              <a:t> (adventitia</a:t>
            </a:r>
            <a:r>
              <a:rPr lang="en-US" dirty="0" smtClean="0">
                <a:latin typeface="Times New Roman" pitchFamily="18" charset="0"/>
                <a:cs typeface="Times New Roman" pitchFamily="18" charset="0"/>
              </a:rPr>
              <a:t>)</a:t>
            </a:r>
          </a:p>
          <a:p>
            <a:pPr>
              <a:buClr>
                <a:schemeClr val="accent2"/>
              </a:buClr>
              <a:buFont typeface="Wingdings" pitchFamily="2" charset="2"/>
              <a:buChar char="Ø"/>
            </a:pPr>
            <a:r>
              <a:rPr lang="en-US" b="1" dirty="0" smtClean="0">
                <a:solidFill>
                  <a:srgbClr val="FF0000"/>
                </a:solidFill>
              </a:rPr>
              <a:t>Cervix (</a:t>
            </a:r>
            <a:r>
              <a:rPr lang="en-US" b="1" i="1" dirty="0" smtClean="0">
                <a:solidFill>
                  <a:srgbClr val="FF0000"/>
                </a:solidFill>
              </a:rPr>
              <a:t>cervix uteri; neck</a:t>
            </a:r>
            <a:r>
              <a:rPr lang="en-US" b="1" dirty="0" smtClean="0"/>
              <a:t>).</a:t>
            </a:r>
            <a:r>
              <a:rPr lang="en-US" dirty="0" smtClean="0"/>
              <a:t>—The cervix is the lower constricted segment of the uterus. It is somewhat conical in shape, with its truncated apex directed downward and backward Owing to its relationships, it is less freely movable than the body</a:t>
            </a:r>
          </a:p>
          <a:p>
            <a:pPr>
              <a:buClr>
                <a:schemeClr val="accent2"/>
              </a:buClr>
              <a:buFont typeface="Wingdings" pitchFamily="2" charset="2"/>
              <a:buChar char="Ø"/>
            </a:pP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57290" y="1166843"/>
            <a:ext cx="6715172" cy="4247317"/>
          </a:xfrm>
          <a:prstGeom prst="rect">
            <a:avLst/>
          </a:prstGeom>
        </p:spPr>
        <p:txBody>
          <a:bodyPr wrap="square">
            <a:spAutoFit/>
          </a:bodyPr>
          <a:lstStyle/>
          <a:p>
            <a:r>
              <a:rPr lang="en-US" dirty="0" smtClean="0">
                <a:solidFill>
                  <a:srgbClr val="FF0000"/>
                </a:solidFill>
              </a:rPr>
              <a:t> </a:t>
            </a:r>
            <a:r>
              <a:rPr lang="en-US" dirty="0" smtClean="0">
                <a:solidFill>
                  <a:srgbClr val="FF0000"/>
                </a:solidFill>
                <a:latin typeface="Times New Roman" pitchFamily="18" charset="0"/>
                <a:cs typeface="Times New Roman" pitchFamily="18" charset="0"/>
              </a:rPr>
              <a:t>The </a:t>
            </a:r>
            <a:r>
              <a:rPr lang="en-US" b="1" dirty="0" err="1" smtClean="0">
                <a:solidFill>
                  <a:srgbClr val="FF0000"/>
                </a:solidFill>
                <a:latin typeface="Times New Roman" pitchFamily="18" charset="0"/>
                <a:cs typeface="Times New Roman" pitchFamily="18" charset="0"/>
              </a:rPr>
              <a:t>supravaginal</a:t>
            </a:r>
            <a:r>
              <a:rPr lang="en-US" b="1" dirty="0" smtClean="0">
                <a:solidFill>
                  <a:srgbClr val="FF0000"/>
                </a:solidFill>
                <a:latin typeface="Times New Roman" pitchFamily="18" charset="0"/>
                <a:cs typeface="Times New Roman" pitchFamily="18" charset="0"/>
              </a:rPr>
              <a:t> portion</a:t>
            </a:r>
            <a:r>
              <a:rPr lang="en-US" dirty="0" smtClean="0">
                <a:solidFill>
                  <a:srgbClr val="FF0000"/>
                </a:solidFill>
                <a:latin typeface="Times New Roman" pitchFamily="18" charset="0"/>
                <a:cs typeface="Times New Roman" pitchFamily="18" charset="0"/>
              </a:rPr>
              <a:t> </a:t>
            </a:r>
            <a:r>
              <a:rPr lang="en-US" dirty="0" smtClean="0">
                <a:latin typeface="Times New Roman" pitchFamily="18" charset="0"/>
                <a:cs typeface="Times New Roman" pitchFamily="18" charset="0"/>
              </a:rPr>
              <a:t>is separated </a:t>
            </a:r>
            <a:r>
              <a:rPr lang="en-US" i="1" dirty="0" smtClean="0">
                <a:latin typeface="Times New Roman" pitchFamily="18" charset="0"/>
                <a:cs typeface="Times New Roman" pitchFamily="18" charset="0"/>
              </a:rPr>
              <a:t>in front</a:t>
            </a:r>
            <a:r>
              <a:rPr lang="en-US" dirty="0" smtClean="0">
                <a:latin typeface="Times New Roman" pitchFamily="18" charset="0"/>
                <a:cs typeface="Times New Roman" pitchFamily="18" charset="0"/>
              </a:rPr>
              <a:t> from the bladder by fibrous tissue (</a:t>
            </a:r>
            <a:r>
              <a:rPr lang="en-US" b="1" dirty="0" err="1" smtClean="0">
                <a:latin typeface="Times New Roman" pitchFamily="18" charset="0"/>
                <a:cs typeface="Times New Roman" pitchFamily="18" charset="0"/>
              </a:rPr>
              <a:t>parametrium</a:t>
            </a:r>
            <a:r>
              <a:rPr lang="en-US" dirty="0" smtClean="0">
                <a:latin typeface="Times New Roman" pitchFamily="18" charset="0"/>
                <a:cs typeface="Times New Roman" pitchFamily="18" charset="0"/>
              </a:rPr>
              <a:t>), which extends also on to its </a:t>
            </a:r>
            <a:r>
              <a:rPr lang="en-US" i="1" dirty="0" smtClean="0">
                <a:latin typeface="Times New Roman" pitchFamily="18" charset="0"/>
                <a:cs typeface="Times New Roman" pitchFamily="18" charset="0"/>
              </a:rPr>
              <a:t>sides</a:t>
            </a:r>
            <a:r>
              <a:rPr lang="en-US" dirty="0" smtClean="0">
                <a:latin typeface="Times New Roman" pitchFamily="18" charset="0"/>
                <a:cs typeface="Times New Roman" pitchFamily="18" charset="0"/>
              </a:rPr>
              <a:t> and lateral ward between the layers of the broad ligaments. The uterine arteries reach the margins of the cervix in this fibrous tissue, while on either side the </a:t>
            </a:r>
            <a:r>
              <a:rPr lang="en-US" dirty="0" err="1" smtClean="0">
                <a:latin typeface="Times New Roman" pitchFamily="18" charset="0"/>
                <a:cs typeface="Times New Roman" pitchFamily="18" charset="0"/>
              </a:rPr>
              <a:t>ureter</a:t>
            </a:r>
            <a:r>
              <a:rPr lang="en-US" dirty="0" smtClean="0">
                <a:latin typeface="Times New Roman" pitchFamily="18" charset="0"/>
                <a:cs typeface="Times New Roman" pitchFamily="18" charset="0"/>
              </a:rPr>
              <a:t> runs downward and forward in it at a distance of about 2 cm. from the cervix.</a:t>
            </a:r>
          </a:p>
          <a:p>
            <a:r>
              <a:rPr lang="en-US"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Posteriorly</a:t>
            </a:r>
            <a:r>
              <a:rPr lang="en-US" i="1"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the </a:t>
            </a:r>
            <a:r>
              <a:rPr lang="en-US" dirty="0" err="1" smtClean="0">
                <a:latin typeface="Times New Roman" pitchFamily="18" charset="0"/>
                <a:cs typeface="Times New Roman" pitchFamily="18" charset="0"/>
              </a:rPr>
              <a:t>supravaginal</a:t>
            </a:r>
            <a:r>
              <a:rPr lang="en-US" dirty="0" smtClean="0">
                <a:latin typeface="Times New Roman" pitchFamily="18" charset="0"/>
                <a:cs typeface="Times New Roman" pitchFamily="18" charset="0"/>
              </a:rPr>
              <a:t> cervix is covered by peritoneum, which is prolonged below on to the posterior vaginal wall.</a:t>
            </a:r>
          </a:p>
          <a:p>
            <a:r>
              <a:rPr lang="en-US" dirty="0" smtClean="0"/>
              <a:t> </a:t>
            </a:r>
            <a:r>
              <a:rPr lang="en-US" dirty="0" smtClean="0">
                <a:solidFill>
                  <a:srgbClr val="FF0000"/>
                </a:solidFill>
              </a:rPr>
              <a:t>The </a:t>
            </a:r>
            <a:r>
              <a:rPr lang="en-US" b="1" dirty="0" smtClean="0">
                <a:solidFill>
                  <a:srgbClr val="FF0000"/>
                </a:solidFill>
              </a:rPr>
              <a:t>vaginal portion</a:t>
            </a:r>
            <a:r>
              <a:rPr lang="en-US" dirty="0" smtClean="0">
                <a:solidFill>
                  <a:srgbClr val="FF0000"/>
                </a:solidFill>
              </a:rPr>
              <a:t> </a:t>
            </a:r>
            <a:r>
              <a:rPr lang="en-US" dirty="0" smtClean="0"/>
              <a:t>of the cervix projects free into the anterior wall of the vagina between the anterior and posterior </a:t>
            </a:r>
            <a:r>
              <a:rPr lang="en-US" dirty="0" err="1" smtClean="0"/>
              <a:t>fornices</a:t>
            </a:r>
            <a:r>
              <a:rPr lang="en-US" dirty="0" smtClean="0"/>
              <a:t>. On its rounded extremity is a small, depressed, somewhat circular aperture, the </a:t>
            </a:r>
            <a:r>
              <a:rPr lang="en-US" b="1" dirty="0" smtClean="0"/>
              <a:t>external orifice of the uterus,</a:t>
            </a:r>
            <a:r>
              <a:rPr lang="en-US" dirty="0" smtClean="0"/>
              <a:t> through which the cavity of the cervix communicates with that of the vagina. The external orifice is bounded by two lips, an anterior and a posterior</a:t>
            </a:r>
          </a:p>
          <a:p>
            <a:endParaRPr lang="en-US" dirty="0">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596" y="214290"/>
            <a:ext cx="8286808" cy="6555641"/>
          </a:xfrm>
          <a:prstGeom prst="rect">
            <a:avLst/>
          </a:prstGeom>
        </p:spPr>
        <p:txBody>
          <a:bodyPr wrap="square">
            <a:spAutoFit/>
          </a:bodyPr>
          <a:lstStyle/>
          <a:p>
            <a:r>
              <a:rPr lang="en-US" dirty="0" smtClean="0">
                <a:solidFill>
                  <a:srgbClr val="FF0000"/>
                </a:solidFill>
                <a:latin typeface="Times New Roman" pitchFamily="18" charset="0"/>
                <a:cs typeface="Times New Roman" pitchFamily="18" charset="0"/>
              </a:rPr>
              <a:t>The ligaments of the uterus </a:t>
            </a:r>
            <a:r>
              <a:rPr lang="en-US" dirty="0" smtClean="0">
                <a:latin typeface="Times New Roman" pitchFamily="18" charset="0"/>
                <a:cs typeface="Times New Roman" pitchFamily="18" charset="0"/>
              </a:rPr>
              <a:t>are eight in number: one </a:t>
            </a:r>
            <a:r>
              <a:rPr lang="en-US" b="1" dirty="0" smtClean="0">
                <a:latin typeface="Times New Roman" pitchFamily="18" charset="0"/>
                <a:cs typeface="Times New Roman" pitchFamily="18" charset="0"/>
              </a:rPr>
              <a:t>anterior;</a:t>
            </a:r>
            <a:r>
              <a:rPr lang="en-US" dirty="0" smtClean="0">
                <a:latin typeface="Times New Roman" pitchFamily="18" charset="0"/>
                <a:cs typeface="Times New Roman" pitchFamily="18" charset="0"/>
              </a:rPr>
              <a:t> one </a:t>
            </a:r>
            <a:r>
              <a:rPr lang="en-US" b="1" dirty="0" smtClean="0">
                <a:latin typeface="Times New Roman" pitchFamily="18" charset="0"/>
                <a:cs typeface="Times New Roman" pitchFamily="18" charset="0"/>
              </a:rPr>
              <a:t>posterior;</a:t>
            </a:r>
            <a:r>
              <a:rPr lang="en-US" dirty="0" smtClean="0">
                <a:latin typeface="Times New Roman" pitchFamily="18" charset="0"/>
                <a:cs typeface="Times New Roman" pitchFamily="18" charset="0"/>
              </a:rPr>
              <a:t> two </a:t>
            </a:r>
            <a:r>
              <a:rPr lang="en-US" b="1" dirty="0" smtClean="0">
                <a:latin typeface="Times New Roman" pitchFamily="18" charset="0"/>
                <a:cs typeface="Times New Roman" pitchFamily="18" charset="0"/>
              </a:rPr>
              <a:t>lateral</a:t>
            </a:r>
            <a:r>
              <a:rPr lang="en-US" dirty="0" smtClean="0">
                <a:latin typeface="Times New Roman" pitchFamily="18" charset="0"/>
                <a:cs typeface="Times New Roman" pitchFamily="18" charset="0"/>
              </a:rPr>
              <a:t> or </a:t>
            </a:r>
            <a:r>
              <a:rPr lang="en-US" b="1" dirty="0" smtClean="0">
                <a:latin typeface="Times New Roman" pitchFamily="18" charset="0"/>
                <a:cs typeface="Times New Roman" pitchFamily="18" charset="0"/>
              </a:rPr>
              <a:t>broad;</a:t>
            </a:r>
            <a:r>
              <a:rPr lang="en-US" dirty="0" smtClean="0">
                <a:latin typeface="Times New Roman" pitchFamily="18" charset="0"/>
                <a:cs typeface="Times New Roman" pitchFamily="18" charset="0"/>
              </a:rPr>
              <a:t> two </a:t>
            </a:r>
            <a:r>
              <a:rPr lang="en-US" b="1" dirty="0" err="1" smtClean="0">
                <a:latin typeface="Times New Roman" pitchFamily="18" charset="0"/>
                <a:cs typeface="Times New Roman" pitchFamily="18" charset="0"/>
              </a:rPr>
              <a:t>uterosacral</a:t>
            </a:r>
            <a:r>
              <a:rPr lang="en-US" b="1"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and two </a:t>
            </a:r>
            <a:r>
              <a:rPr lang="en-US" b="1" dirty="0" smtClean="0">
                <a:latin typeface="Times New Roman" pitchFamily="18" charset="0"/>
                <a:cs typeface="Times New Roman" pitchFamily="18" charset="0"/>
              </a:rPr>
              <a:t>round ligaments.</a:t>
            </a:r>
            <a:r>
              <a:rPr lang="en-US" dirty="0" smtClean="0">
                <a:latin typeface="Times New Roman" pitchFamily="18" charset="0"/>
                <a:cs typeface="Times New Roman" pitchFamily="18" charset="0"/>
              </a:rPr>
              <a:t>  The </a:t>
            </a:r>
            <a:r>
              <a:rPr lang="en-US" b="1" dirty="0" smtClean="0">
                <a:latin typeface="Times New Roman" pitchFamily="18" charset="0"/>
                <a:cs typeface="Times New Roman" pitchFamily="18" charset="0"/>
              </a:rPr>
              <a:t>anterior ligament</a:t>
            </a:r>
            <a:r>
              <a:rPr lang="en-US" dirty="0" smtClean="0">
                <a:latin typeface="Times New Roman" pitchFamily="18" charset="0"/>
                <a:cs typeface="Times New Roman" pitchFamily="18" charset="0"/>
              </a:rPr>
              <a:t> consists of the </a:t>
            </a:r>
            <a:r>
              <a:rPr lang="en-US" dirty="0" err="1" smtClean="0">
                <a:latin typeface="Times New Roman" pitchFamily="18" charset="0"/>
                <a:cs typeface="Times New Roman" pitchFamily="18" charset="0"/>
              </a:rPr>
              <a:t>vesicouterine</a:t>
            </a:r>
            <a:r>
              <a:rPr lang="en-US" dirty="0" smtClean="0">
                <a:latin typeface="Times New Roman" pitchFamily="18" charset="0"/>
                <a:cs typeface="Times New Roman" pitchFamily="18" charset="0"/>
              </a:rPr>
              <a:t> fold of peritoneum, which is reflected on to the bladder from the front of the uterus, at the junction of the cervix and body.</a:t>
            </a:r>
          </a:p>
          <a:p>
            <a:pPr algn="ctr"/>
            <a:r>
              <a:rPr lang="en-US" b="1" i="1" dirty="0" smtClean="0">
                <a:solidFill>
                  <a:srgbClr val="669900"/>
                </a:solidFill>
              </a:rPr>
              <a:t>Uterine cycle</a:t>
            </a:r>
          </a:p>
          <a:p>
            <a:pPr>
              <a:buClr>
                <a:srgbClr val="0033CC"/>
              </a:buClr>
              <a:buFont typeface="Wingdings" pitchFamily="2" charset="2"/>
              <a:buChar char="v"/>
            </a:pPr>
            <a:r>
              <a:rPr lang="en-US" sz="3200" dirty="0" smtClean="0">
                <a:solidFill>
                  <a:srgbClr val="000000"/>
                </a:solidFill>
                <a:latin typeface="Times New Roman" pitchFamily="18" charset="0"/>
                <a:cs typeface="Times New Roman" pitchFamily="18" charset="0"/>
              </a:rPr>
              <a:t>Repeating series of changes in the </a:t>
            </a:r>
            <a:r>
              <a:rPr lang="en-US" sz="3200" dirty="0" err="1" smtClean="0">
                <a:solidFill>
                  <a:srgbClr val="000000"/>
                </a:solidFill>
                <a:latin typeface="Times New Roman" pitchFamily="18" charset="0"/>
                <a:cs typeface="Times New Roman" pitchFamily="18" charset="0"/>
              </a:rPr>
              <a:t>endometrium</a:t>
            </a:r>
            <a:endParaRPr lang="en-US" sz="3200" dirty="0" smtClean="0">
              <a:solidFill>
                <a:srgbClr val="000000"/>
              </a:solidFill>
              <a:latin typeface="Times New Roman" pitchFamily="18" charset="0"/>
              <a:cs typeface="Times New Roman" pitchFamily="18" charset="0"/>
            </a:endParaRPr>
          </a:p>
          <a:p>
            <a:pPr>
              <a:buClr>
                <a:srgbClr val="0033CC"/>
              </a:buClr>
              <a:buFont typeface="Wingdings" pitchFamily="2" charset="2"/>
              <a:buChar char="v"/>
            </a:pPr>
            <a:r>
              <a:rPr lang="en-US" sz="3200" dirty="0" smtClean="0">
                <a:solidFill>
                  <a:srgbClr val="000000"/>
                </a:solidFill>
                <a:latin typeface="Times New Roman" pitchFamily="18" charset="0"/>
                <a:cs typeface="Times New Roman" pitchFamily="18" charset="0"/>
              </a:rPr>
              <a:t>Continues from menarche to menopause</a:t>
            </a:r>
          </a:p>
          <a:p>
            <a:pPr lvl="1">
              <a:buClr>
                <a:srgbClr val="0033CC"/>
              </a:buClr>
              <a:buFont typeface="Wingdings" pitchFamily="2" charset="2"/>
              <a:buChar char="Ø"/>
            </a:pPr>
            <a:r>
              <a:rPr lang="en-US" sz="2800" b="1" i="1" dirty="0" smtClean="0">
                <a:solidFill>
                  <a:schemeClr val="accent2"/>
                </a:solidFill>
                <a:latin typeface="Times New Roman" pitchFamily="18" charset="0"/>
                <a:cs typeface="Times New Roman" pitchFamily="18" charset="0"/>
              </a:rPr>
              <a:t>Menstrual phase:</a:t>
            </a:r>
          </a:p>
          <a:p>
            <a:pPr lvl="2">
              <a:buFont typeface="Wingdings" pitchFamily="2" charset="2"/>
              <a:buNone/>
            </a:pPr>
            <a:r>
              <a:rPr lang="en-US" sz="2400" dirty="0" smtClean="0">
                <a:solidFill>
                  <a:srgbClr val="000000"/>
                </a:solidFill>
                <a:latin typeface="Times New Roman" pitchFamily="18" charset="0"/>
                <a:cs typeface="Times New Roman" pitchFamily="18" charset="0"/>
              </a:rPr>
              <a:t>Degeneration of the </a:t>
            </a:r>
            <a:r>
              <a:rPr lang="en-US" sz="2400" dirty="0" err="1" smtClean="0">
                <a:solidFill>
                  <a:srgbClr val="000000"/>
                </a:solidFill>
                <a:latin typeface="Times New Roman" pitchFamily="18" charset="0"/>
                <a:cs typeface="Times New Roman" pitchFamily="18" charset="0"/>
              </a:rPr>
              <a:t>endometrium</a:t>
            </a:r>
            <a:endParaRPr lang="en-US" sz="2400" dirty="0" smtClean="0">
              <a:solidFill>
                <a:srgbClr val="000000"/>
              </a:solidFill>
              <a:latin typeface="Times New Roman" pitchFamily="18" charset="0"/>
              <a:cs typeface="Times New Roman" pitchFamily="18" charset="0"/>
            </a:endParaRPr>
          </a:p>
          <a:p>
            <a:pPr lvl="2">
              <a:buFont typeface="Wingdings" pitchFamily="2" charset="2"/>
              <a:buNone/>
            </a:pPr>
            <a:r>
              <a:rPr lang="en-US" sz="2400" dirty="0" smtClean="0">
                <a:solidFill>
                  <a:srgbClr val="000000"/>
                </a:solidFill>
                <a:latin typeface="Times New Roman" pitchFamily="18" charset="0"/>
                <a:cs typeface="Times New Roman" pitchFamily="18" charset="0"/>
              </a:rPr>
              <a:t>Menstruation</a:t>
            </a:r>
          </a:p>
          <a:p>
            <a:pPr lvl="1">
              <a:buClr>
                <a:srgbClr val="0033CC"/>
              </a:buClr>
              <a:buFont typeface="Wingdings" pitchFamily="2" charset="2"/>
              <a:buChar char="Ø"/>
            </a:pPr>
            <a:r>
              <a:rPr lang="en-US" sz="2800" b="1" i="1" dirty="0" smtClean="0">
                <a:solidFill>
                  <a:schemeClr val="accent2"/>
                </a:solidFill>
                <a:latin typeface="Times New Roman" pitchFamily="18" charset="0"/>
                <a:cs typeface="Times New Roman" pitchFamily="18" charset="0"/>
              </a:rPr>
              <a:t>Proliferative phase :  </a:t>
            </a:r>
          </a:p>
          <a:p>
            <a:pPr lvl="1">
              <a:buFont typeface="Wingdings" pitchFamily="2" charset="2"/>
              <a:buNone/>
            </a:pPr>
            <a:r>
              <a:rPr lang="en-US" dirty="0" smtClean="0">
                <a:solidFill>
                  <a:srgbClr val="000000"/>
                </a:solidFill>
                <a:latin typeface="Times New Roman" pitchFamily="18" charset="0"/>
                <a:cs typeface="Times New Roman" pitchFamily="18" charset="0"/>
              </a:rPr>
              <a:t>Restoration of the </a:t>
            </a:r>
            <a:r>
              <a:rPr lang="en-US" dirty="0" err="1" smtClean="0">
                <a:solidFill>
                  <a:srgbClr val="000000"/>
                </a:solidFill>
                <a:latin typeface="Times New Roman" pitchFamily="18" charset="0"/>
                <a:cs typeface="Times New Roman" pitchFamily="18" charset="0"/>
              </a:rPr>
              <a:t>endometrium</a:t>
            </a:r>
            <a:endParaRPr lang="en-US" dirty="0" smtClean="0">
              <a:solidFill>
                <a:srgbClr val="000000"/>
              </a:solidFill>
              <a:latin typeface="Times New Roman" pitchFamily="18" charset="0"/>
              <a:cs typeface="Times New Roman" pitchFamily="18" charset="0"/>
            </a:endParaRPr>
          </a:p>
          <a:p>
            <a:pPr lvl="1">
              <a:buClr>
                <a:srgbClr val="0033CC"/>
              </a:buClr>
              <a:buFont typeface="Wingdings" pitchFamily="2" charset="2"/>
              <a:buChar char="Ø"/>
            </a:pPr>
            <a:r>
              <a:rPr lang="en-US" sz="2800" b="1" i="1" dirty="0" err="1" smtClean="0">
                <a:solidFill>
                  <a:schemeClr val="accent2"/>
                </a:solidFill>
                <a:latin typeface="Times New Roman" pitchFamily="18" charset="0"/>
                <a:cs typeface="Times New Roman" pitchFamily="18" charset="0"/>
              </a:rPr>
              <a:t>Secretory</a:t>
            </a:r>
            <a:r>
              <a:rPr lang="en-US" sz="2800" b="1" i="1" dirty="0" smtClean="0">
                <a:solidFill>
                  <a:schemeClr val="accent2"/>
                </a:solidFill>
                <a:latin typeface="Times New Roman" pitchFamily="18" charset="0"/>
                <a:cs typeface="Times New Roman" pitchFamily="18" charset="0"/>
              </a:rPr>
              <a:t> phase:</a:t>
            </a:r>
          </a:p>
          <a:p>
            <a:pPr lvl="2">
              <a:buFont typeface="Wingdings" pitchFamily="2" charset="2"/>
              <a:buNone/>
            </a:pPr>
            <a:r>
              <a:rPr lang="en-US" sz="2400" dirty="0" smtClean="0">
                <a:solidFill>
                  <a:srgbClr val="000000"/>
                </a:solidFill>
                <a:latin typeface="Times New Roman" pitchFamily="18" charset="0"/>
                <a:cs typeface="Times New Roman" pitchFamily="18" charset="0"/>
              </a:rPr>
              <a:t>Endometrial glands enlarge and accelerate their rates of secretion</a:t>
            </a:r>
          </a:p>
          <a:p>
            <a:pPr algn="ctr"/>
            <a:endParaRPr lang="en-US" dirty="0" smtClean="0">
              <a:latin typeface="Times New Roman" pitchFamily="18" charset="0"/>
              <a:cs typeface="Times New Roman" pitchFamily="18" charset="0"/>
            </a:endParaRPr>
          </a:p>
          <a:p>
            <a:endParaRPr lang="en-US" dirty="0"/>
          </a:p>
        </p:txBody>
      </p:sp>
    </p:spTree>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descr="http://users.unimi.it/esamanat/femmina-01.jpg"/>
          <p:cNvPicPr>
            <a:picLocks noChangeAspect="1" noChangeArrowheads="1"/>
          </p:cNvPicPr>
          <p:nvPr/>
        </p:nvPicPr>
        <p:blipFill>
          <a:blip r:embed="rId2"/>
          <a:srcRect/>
          <a:stretch>
            <a:fillRect/>
          </a:stretch>
        </p:blipFill>
        <p:spPr bwMode="auto">
          <a:xfrm>
            <a:off x="2000232" y="1428736"/>
            <a:ext cx="5143536" cy="4048125"/>
          </a:xfrm>
          <a:prstGeom prst="rect">
            <a:avLst/>
          </a:prstGeom>
          <a:noFill/>
        </p:spPr>
      </p:pic>
    </p:spTree>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Femrepro"/>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034" y="857232"/>
            <a:ext cx="8501122" cy="5355312"/>
          </a:xfrm>
          <a:prstGeom prst="rect">
            <a:avLst/>
          </a:prstGeom>
        </p:spPr>
        <p:txBody>
          <a:bodyPr wrap="square">
            <a:spAutoFit/>
          </a:bodyPr>
          <a:lstStyle/>
          <a:p>
            <a:r>
              <a:rPr lang="en-US" dirty="0" smtClean="0">
                <a:solidFill>
                  <a:srgbClr val="FF0000"/>
                </a:solidFill>
              </a:rPr>
              <a:t>The </a:t>
            </a:r>
            <a:r>
              <a:rPr lang="en-US" b="1" dirty="0" smtClean="0">
                <a:solidFill>
                  <a:srgbClr val="FF0000"/>
                </a:solidFill>
              </a:rPr>
              <a:t>vagina</a:t>
            </a:r>
            <a:r>
              <a:rPr lang="en-US" b="1" dirty="0" smtClean="0"/>
              <a:t>: </a:t>
            </a:r>
            <a:r>
              <a:rPr lang="en-US" dirty="0" smtClean="0"/>
              <a:t>is a fibro-muscular tube </a:t>
            </a:r>
          </a:p>
          <a:p>
            <a:r>
              <a:rPr lang="en-US" dirty="0" smtClean="0"/>
              <a:t>extends from the vestibule to the uterus, and is situated behind the bladder and in front of the rectum; it is directed upward and backward. Its length is 6 to 7.5 cm. along its anterior wall, and 9 cm. along its posterior wall. it surrounds the vaginal portion of the cervix uteri. To the recess behind the cervix the term </a:t>
            </a:r>
            <a:r>
              <a:rPr lang="en-US" b="1" dirty="0" smtClean="0"/>
              <a:t>posterior fornix</a:t>
            </a:r>
            <a:r>
              <a:rPr lang="en-US" dirty="0" smtClean="0"/>
              <a:t> is applied, while the smaller recesses in front and at the sides are called the </a:t>
            </a:r>
            <a:r>
              <a:rPr lang="en-US" b="1" dirty="0" smtClean="0"/>
              <a:t>anterior</a:t>
            </a:r>
            <a:r>
              <a:rPr lang="en-US" dirty="0" smtClean="0"/>
              <a:t> and </a:t>
            </a:r>
            <a:r>
              <a:rPr lang="en-US" b="1" dirty="0" smtClean="0"/>
              <a:t>lateral </a:t>
            </a:r>
            <a:r>
              <a:rPr lang="en-US" b="1" dirty="0" err="1" smtClean="0"/>
              <a:t>fornices</a:t>
            </a:r>
            <a:endParaRPr lang="en-US" b="1" dirty="0" smtClean="0"/>
          </a:p>
          <a:p>
            <a:endParaRPr lang="en-US" b="1" dirty="0" smtClean="0"/>
          </a:p>
          <a:p>
            <a:pPr>
              <a:buClr>
                <a:schemeClr val="accent2"/>
              </a:buClr>
              <a:buFont typeface="Wingdings" pitchFamily="2" charset="2"/>
              <a:buChar char="Ø"/>
            </a:pPr>
            <a:r>
              <a:rPr lang="en-US" dirty="0" smtClean="0"/>
              <a:t>It is devoid of glands and the mucus found in the lumen of the vagina comes from the glands of the uterine cervix. </a:t>
            </a:r>
          </a:p>
          <a:p>
            <a:pPr>
              <a:buClr>
                <a:schemeClr val="accent2"/>
              </a:buClr>
              <a:buFont typeface="Wingdings" pitchFamily="2" charset="2"/>
              <a:buChar char="Ø"/>
            </a:pPr>
            <a:r>
              <a:rPr lang="en-US" b="1" dirty="0" smtClean="0">
                <a:solidFill>
                  <a:schemeClr val="accent2"/>
                </a:solidFill>
              </a:rPr>
              <a:t>It consists of:</a:t>
            </a:r>
          </a:p>
          <a:p>
            <a:pPr>
              <a:buFontTx/>
              <a:buNone/>
            </a:pPr>
            <a:r>
              <a:rPr lang="en-US" dirty="0" smtClean="0"/>
              <a:t>1- Mucosa       2- Muscle layer   3- Adventitia</a:t>
            </a:r>
          </a:p>
          <a:p>
            <a:r>
              <a:rPr lang="en-US" b="1" dirty="0" smtClean="0"/>
              <a:t>Relations.</a:t>
            </a:r>
          </a:p>
          <a:p>
            <a:r>
              <a:rPr lang="en-US" dirty="0" smtClean="0">
                <a:solidFill>
                  <a:srgbClr val="FF0000"/>
                </a:solidFill>
              </a:rPr>
              <a:t>The </a:t>
            </a:r>
            <a:r>
              <a:rPr lang="en-US" b="1" dirty="0" smtClean="0">
                <a:solidFill>
                  <a:srgbClr val="FF0000"/>
                </a:solidFill>
              </a:rPr>
              <a:t>anterior surface</a:t>
            </a:r>
            <a:r>
              <a:rPr lang="en-US" dirty="0" smtClean="0">
                <a:solidFill>
                  <a:srgbClr val="FF0000"/>
                </a:solidFill>
              </a:rPr>
              <a:t> </a:t>
            </a:r>
            <a:r>
              <a:rPr lang="en-US" dirty="0" smtClean="0"/>
              <a:t>of the vagina is in relation with the </a:t>
            </a:r>
            <a:r>
              <a:rPr lang="en-US" dirty="0" err="1" smtClean="0"/>
              <a:t>fundus</a:t>
            </a:r>
            <a:r>
              <a:rPr lang="en-US" dirty="0" smtClean="0"/>
              <a:t> of the bladder, and with the urethra. Its </a:t>
            </a:r>
            <a:r>
              <a:rPr lang="en-US" b="1" dirty="0" smtClean="0">
                <a:solidFill>
                  <a:srgbClr val="FF0000"/>
                </a:solidFill>
              </a:rPr>
              <a:t>posterior surface</a:t>
            </a:r>
            <a:r>
              <a:rPr lang="en-US" dirty="0" smtClean="0">
                <a:solidFill>
                  <a:srgbClr val="FF0000"/>
                </a:solidFill>
              </a:rPr>
              <a:t> </a:t>
            </a:r>
            <a:r>
              <a:rPr lang="en-US" dirty="0" smtClean="0"/>
              <a:t>is separated from the rectum by the </a:t>
            </a:r>
            <a:r>
              <a:rPr lang="en-US" dirty="0" err="1" smtClean="0"/>
              <a:t>rectouterine</a:t>
            </a:r>
            <a:r>
              <a:rPr lang="en-US" dirty="0" smtClean="0"/>
              <a:t> excavation in its upper fourth, and by the </a:t>
            </a:r>
            <a:r>
              <a:rPr lang="en-US" dirty="0" err="1" smtClean="0"/>
              <a:t>rectovesical</a:t>
            </a:r>
            <a:r>
              <a:rPr lang="en-US" dirty="0" smtClean="0"/>
              <a:t> fascia in its middle two-fourths; the lower fourth is separated from the anal canal by the </a:t>
            </a:r>
            <a:r>
              <a:rPr lang="en-US" dirty="0" err="1" smtClean="0"/>
              <a:t>perineal</a:t>
            </a:r>
            <a:r>
              <a:rPr lang="en-US" dirty="0" smtClean="0"/>
              <a:t> body. Its sides are enclosed between the </a:t>
            </a:r>
            <a:r>
              <a:rPr lang="en-US" dirty="0" err="1" smtClean="0"/>
              <a:t>Levatores</a:t>
            </a:r>
            <a:r>
              <a:rPr lang="en-US" dirty="0" smtClean="0"/>
              <a:t> </a:t>
            </a:r>
            <a:r>
              <a:rPr lang="en-US" dirty="0" err="1" smtClean="0"/>
              <a:t>ani</a:t>
            </a:r>
            <a:r>
              <a:rPr lang="en-US" dirty="0" smtClean="0"/>
              <a:t> muscles. </a:t>
            </a:r>
          </a:p>
          <a:p>
            <a:pPr>
              <a:buFontTx/>
              <a:buNone/>
            </a:pPr>
            <a:endParaRPr lang="en-US" dirty="0" smtClean="0"/>
          </a:p>
          <a:p>
            <a:endParaRPr lang="en-US" dirty="0"/>
          </a:p>
        </p:txBody>
      </p:sp>
    </p:spTree>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928670"/>
            <a:ext cx="7858180" cy="5355312"/>
          </a:xfrm>
          <a:prstGeom prst="rect">
            <a:avLst/>
          </a:prstGeom>
        </p:spPr>
        <p:txBody>
          <a:bodyPr wrap="square">
            <a:spAutoFit/>
          </a:bodyPr>
          <a:lstStyle/>
          <a:p>
            <a:pPr algn="ctr"/>
            <a:r>
              <a:rPr lang="en-US" b="1" dirty="0" smtClean="0">
                <a:solidFill>
                  <a:srgbClr val="FF0000"/>
                </a:solidFill>
              </a:rPr>
              <a:t>The External Organs</a:t>
            </a:r>
          </a:p>
          <a:p>
            <a:pPr algn="just"/>
            <a:r>
              <a:rPr lang="en-US" dirty="0" smtClean="0"/>
              <a:t>The </a:t>
            </a:r>
            <a:r>
              <a:rPr lang="en-US" b="1" dirty="0" smtClean="0"/>
              <a:t>external genital organs</a:t>
            </a:r>
            <a:r>
              <a:rPr lang="en-US" dirty="0" smtClean="0"/>
              <a:t>  of the female are</a:t>
            </a:r>
            <a:r>
              <a:rPr lang="en-US" i="1" dirty="0" smtClean="0"/>
              <a:t>:</a:t>
            </a:r>
            <a:r>
              <a:rPr lang="en-US" dirty="0" smtClean="0"/>
              <a:t> the </a:t>
            </a:r>
            <a:r>
              <a:rPr lang="en-US" b="1" dirty="0" err="1" smtClean="0"/>
              <a:t>mons</a:t>
            </a:r>
            <a:r>
              <a:rPr lang="en-US" b="1" dirty="0" smtClean="0"/>
              <a:t> pubis,</a:t>
            </a:r>
            <a:r>
              <a:rPr lang="en-US" dirty="0" smtClean="0"/>
              <a:t> the </a:t>
            </a:r>
            <a:r>
              <a:rPr lang="en-US" b="1" dirty="0" smtClean="0"/>
              <a:t>labia </a:t>
            </a:r>
            <a:r>
              <a:rPr lang="en-US" b="1" dirty="0" err="1" smtClean="0"/>
              <a:t>majora</a:t>
            </a:r>
            <a:r>
              <a:rPr lang="en-US" b="1" dirty="0" smtClean="0"/>
              <a:t> and </a:t>
            </a:r>
            <a:r>
              <a:rPr lang="en-US" b="1" dirty="0" err="1" smtClean="0"/>
              <a:t>minora</a:t>
            </a:r>
            <a:r>
              <a:rPr lang="en-US" b="1" dirty="0" smtClean="0"/>
              <a:t> </a:t>
            </a:r>
            <a:r>
              <a:rPr lang="en-US" dirty="0" smtClean="0"/>
              <a:t>the </a:t>
            </a:r>
            <a:r>
              <a:rPr lang="en-US" b="1" dirty="0" smtClean="0"/>
              <a:t>clitoris,</a:t>
            </a:r>
            <a:r>
              <a:rPr lang="en-US" dirty="0" smtClean="0"/>
              <a:t> the </a:t>
            </a:r>
            <a:r>
              <a:rPr lang="en-US" b="1" dirty="0" smtClean="0"/>
              <a:t>vestibule of the vagina,</a:t>
            </a:r>
            <a:r>
              <a:rPr lang="en-US" dirty="0" smtClean="0"/>
              <a:t> and the </a:t>
            </a:r>
            <a:r>
              <a:rPr lang="en-US" b="1" dirty="0" smtClean="0"/>
              <a:t>greater vestibular glands.</a:t>
            </a:r>
            <a:r>
              <a:rPr lang="en-US" dirty="0" smtClean="0"/>
              <a:t> </a:t>
            </a:r>
          </a:p>
          <a:p>
            <a:pPr algn="just"/>
            <a:r>
              <a:rPr lang="en-US" dirty="0" smtClean="0"/>
              <a:t> The </a:t>
            </a:r>
            <a:r>
              <a:rPr lang="en-US" b="1" dirty="0" smtClean="0">
                <a:solidFill>
                  <a:srgbClr val="FF00FF"/>
                </a:solidFill>
              </a:rPr>
              <a:t>Mons Pubis</a:t>
            </a:r>
            <a:r>
              <a:rPr lang="en-US" dirty="0" smtClean="0">
                <a:solidFill>
                  <a:srgbClr val="FF00FF"/>
                </a:solidFill>
              </a:rPr>
              <a:t> </a:t>
            </a:r>
            <a:r>
              <a:rPr lang="en-US" dirty="0" smtClean="0"/>
              <a:t>the rounded eminence in front of the pubic </a:t>
            </a:r>
            <a:r>
              <a:rPr lang="en-US" dirty="0" err="1" smtClean="0"/>
              <a:t>symphysis</a:t>
            </a:r>
            <a:r>
              <a:rPr lang="en-US" dirty="0" smtClean="0"/>
              <a:t>, is formed by a collection of fatty tissue beneath the integument. It becomes covered with hair at the time of puberty.</a:t>
            </a:r>
          </a:p>
          <a:p>
            <a:pPr algn="just"/>
            <a:r>
              <a:rPr lang="en-US" dirty="0" smtClean="0"/>
              <a:t>  The </a:t>
            </a:r>
            <a:r>
              <a:rPr lang="en-US" b="1" dirty="0" smtClean="0">
                <a:solidFill>
                  <a:srgbClr val="FF00FF"/>
                </a:solidFill>
              </a:rPr>
              <a:t>Labia </a:t>
            </a:r>
            <a:r>
              <a:rPr lang="en-US" b="1" dirty="0" err="1" smtClean="0">
                <a:solidFill>
                  <a:srgbClr val="FF00FF"/>
                </a:solidFill>
              </a:rPr>
              <a:t>Majora</a:t>
            </a:r>
            <a:r>
              <a:rPr lang="en-US" dirty="0" smtClean="0">
                <a:solidFill>
                  <a:srgbClr val="FF00FF"/>
                </a:solidFill>
              </a:rPr>
              <a:t> </a:t>
            </a:r>
            <a:r>
              <a:rPr lang="en-US" dirty="0" smtClean="0"/>
              <a:t>are two prominent longitudinal </a:t>
            </a:r>
            <a:r>
              <a:rPr lang="en-US" dirty="0" err="1" smtClean="0"/>
              <a:t>cutaneous</a:t>
            </a:r>
            <a:r>
              <a:rPr lang="en-US" dirty="0" smtClean="0"/>
              <a:t> folds which extend downward and backward from the </a:t>
            </a:r>
            <a:r>
              <a:rPr lang="en-US" dirty="0" err="1" smtClean="0"/>
              <a:t>mons</a:t>
            </a:r>
            <a:r>
              <a:rPr lang="en-US" dirty="0" smtClean="0"/>
              <a:t> pubis and form the lateral boundaries of a fissure</a:t>
            </a:r>
            <a:r>
              <a:rPr lang="en-US" b="1" dirty="0" smtClean="0"/>
              <a:t>,</a:t>
            </a:r>
            <a:r>
              <a:rPr lang="en-US" dirty="0" smtClean="0"/>
              <a:t> into which the vagina and urethra open. Each labium has two surfaces, an outer, pigmented and covered with strong, crisp hairs; and an inner, smooth and beset with large sebaceous follicles. The labia are thicker in front, where they form by their meeting the </a:t>
            </a:r>
            <a:r>
              <a:rPr lang="en-US" b="1" dirty="0" smtClean="0">
                <a:solidFill>
                  <a:srgbClr val="FF00FF"/>
                </a:solidFill>
              </a:rPr>
              <a:t>anterior labial </a:t>
            </a:r>
            <a:r>
              <a:rPr lang="en-US" b="1" dirty="0" err="1" smtClean="0">
                <a:solidFill>
                  <a:srgbClr val="FF00FF"/>
                </a:solidFill>
              </a:rPr>
              <a:t>commissure</a:t>
            </a:r>
            <a:r>
              <a:rPr lang="en-US" b="1" dirty="0" smtClean="0"/>
              <a:t>.</a:t>
            </a:r>
            <a:r>
              <a:rPr lang="en-US" dirty="0" smtClean="0"/>
              <a:t> </a:t>
            </a:r>
            <a:r>
              <a:rPr lang="en-US" dirty="0" err="1" smtClean="0"/>
              <a:t>Posteriorly</a:t>
            </a:r>
            <a:r>
              <a:rPr lang="en-US" dirty="0" smtClean="0"/>
              <a:t> they are not really joined, but appear to become lost in the neighboring integument, ending close to, and nearly parallel with, each other. Together with the connecting skin between them, they form the </a:t>
            </a:r>
            <a:r>
              <a:rPr lang="en-US" b="1" dirty="0" smtClean="0">
                <a:solidFill>
                  <a:srgbClr val="FF00FF"/>
                </a:solidFill>
              </a:rPr>
              <a:t>posterior labial </a:t>
            </a:r>
            <a:r>
              <a:rPr lang="en-US" b="1" dirty="0" err="1" smtClean="0">
                <a:solidFill>
                  <a:srgbClr val="FF00FF"/>
                </a:solidFill>
              </a:rPr>
              <a:t>commissure</a:t>
            </a:r>
            <a:r>
              <a:rPr lang="en-US" dirty="0" smtClean="0"/>
              <a:t>. The interval between the posterior </a:t>
            </a:r>
            <a:r>
              <a:rPr lang="en-US" dirty="0" err="1" smtClean="0"/>
              <a:t>commissure</a:t>
            </a:r>
            <a:r>
              <a:rPr lang="en-US" dirty="0" smtClean="0"/>
              <a:t> and the anus, from 2.5 to 3 cm. in length, constitutes the </a:t>
            </a:r>
            <a:r>
              <a:rPr lang="en-US" b="1" dirty="0" smtClean="0">
                <a:solidFill>
                  <a:srgbClr val="FF00FF"/>
                </a:solidFill>
              </a:rPr>
              <a:t>perineum.</a:t>
            </a:r>
            <a:r>
              <a:rPr lang="en-US" dirty="0" smtClean="0"/>
              <a:t> The labia </a:t>
            </a:r>
            <a:r>
              <a:rPr lang="en-US" dirty="0" err="1" smtClean="0"/>
              <a:t>majora</a:t>
            </a:r>
            <a:r>
              <a:rPr lang="en-US" dirty="0" smtClean="0"/>
              <a:t> correspond to the scrotum in the male.</a:t>
            </a:r>
          </a:p>
          <a:p>
            <a:pPr algn="just"/>
            <a:endParaRPr lang="en-US" dirty="0" smtClean="0"/>
          </a:p>
        </p:txBody>
      </p:sp>
    </p:spTree>
  </p:cSld>
  <p:clrMapOvr>
    <a:masterClrMapping/>
  </p:clrMapOvr>
  <p:transition>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034" y="335846"/>
            <a:ext cx="7643866" cy="6186309"/>
          </a:xfrm>
          <a:prstGeom prst="rect">
            <a:avLst/>
          </a:prstGeom>
        </p:spPr>
        <p:txBody>
          <a:bodyPr wrap="square">
            <a:spAutoFit/>
          </a:bodyPr>
          <a:lstStyle/>
          <a:p>
            <a:r>
              <a:rPr lang="en-US" dirty="0" smtClean="0"/>
              <a:t> The </a:t>
            </a:r>
            <a:r>
              <a:rPr lang="en-US" b="1" dirty="0" smtClean="0"/>
              <a:t>Labia </a:t>
            </a:r>
            <a:r>
              <a:rPr lang="en-US" b="1" dirty="0" err="1" smtClean="0"/>
              <a:t>Minora</a:t>
            </a:r>
            <a:r>
              <a:rPr lang="en-US" dirty="0" smtClean="0"/>
              <a:t> :are two small </a:t>
            </a:r>
            <a:r>
              <a:rPr lang="en-US" dirty="0" err="1" smtClean="0"/>
              <a:t>cutaneous</a:t>
            </a:r>
            <a:r>
              <a:rPr lang="en-US" dirty="0" smtClean="0"/>
              <a:t> folds, situated between the labia </a:t>
            </a:r>
            <a:r>
              <a:rPr lang="en-US" dirty="0" err="1" smtClean="0"/>
              <a:t>majora</a:t>
            </a:r>
            <a:r>
              <a:rPr lang="en-US" dirty="0" smtClean="0"/>
              <a:t>, and extending from the clitoris obliquely downward, </a:t>
            </a:r>
            <a:r>
              <a:rPr lang="en-US" dirty="0" err="1" smtClean="0"/>
              <a:t>lateralward</a:t>
            </a:r>
            <a:r>
              <a:rPr lang="en-US" dirty="0" smtClean="0"/>
              <a:t>, and backward for about 4 cm. on either side of the orifice of the vagina, between which and the labia </a:t>
            </a:r>
            <a:r>
              <a:rPr lang="en-US" dirty="0" err="1" smtClean="0"/>
              <a:t>majora</a:t>
            </a:r>
            <a:r>
              <a:rPr lang="en-US" dirty="0" smtClean="0"/>
              <a:t> they end</a:t>
            </a:r>
          </a:p>
          <a:p>
            <a:endParaRPr lang="en-US" dirty="0" smtClean="0"/>
          </a:p>
          <a:p>
            <a:r>
              <a:rPr lang="en-US" dirty="0" smtClean="0"/>
              <a:t>The </a:t>
            </a:r>
            <a:r>
              <a:rPr lang="en-US" b="1" dirty="0" smtClean="0"/>
              <a:t>Clitoris</a:t>
            </a:r>
            <a:r>
              <a:rPr lang="en-US" dirty="0" smtClean="0"/>
              <a:t> is an erectile structure, homologous with the penis. It is situated beneath the anterior labial </a:t>
            </a:r>
            <a:r>
              <a:rPr lang="en-US" dirty="0" err="1" smtClean="0"/>
              <a:t>commissure</a:t>
            </a:r>
            <a:r>
              <a:rPr lang="en-US" dirty="0" smtClean="0"/>
              <a:t>, partially hidden between the anterior ends of the labia </a:t>
            </a:r>
            <a:r>
              <a:rPr lang="en-US" dirty="0" err="1" smtClean="0"/>
              <a:t>minora</a:t>
            </a:r>
            <a:endParaRPr lang="en-US" dirty="0" smtClean="0"/>
          </a:p>
          <a:p>
            <a:endParaRPr lang="en-US" dirty="0" smtClean="0"/>
          </a:p>
          <a:p>
            <a:r>
              <a:rPr lang="en-US" b="1" dirty="0" smtClean="0"/>
              <a:t>The Vestibule.</a:t>
            </a:r>
            <a:r>
              <a:rPr lang="en-US" dirty="0" smtClean="0"/>
              <a:t>—The cleft between the labia </a:t>
            </a:r>
            <a:r>
              <a:rPr lang="en-US" dirty="0" err="1" smtClean="0"/>
              <a:t>minora</a:t>
            </a:r>
            <a:r>
              <a:rPr lang="en-US" dirty="0" smtClean="0"/>
              <a:t> and behind the </a:t>
            </a:r>
            <a:r>
              <a:rPr lang="en-US" dirty="0" err="1" smtClean="0"/>
              <a:t>glans</a:t>
            </a:r>
            <a:r>
              <a:rPr lang="en-US" dirty="0" smtClean="0"/>
              <a:t> </a:t>
            </a:r>
            <a:r>
              <a:rPr lang="en-US" dirty="0" err="1" smtClean="0"/>
              <a:t>clitoridis</a:t>
            </a:r>
            <a:r>
              <a:rPr lang="en-US" dirty="0" smtClean="0"/>
              <a:t> is named the </a:t>
            </a:r>
            <a:r>
              <a:rPr lang="en-US" b="1" dirty="0" smtClean="0"/>
              <a:t>vestibule of the vagina:</a:t>
            </a:r>
            <a:r>
              <a:rPr lang="en-US" dirty="0" smtClean="0"/>
              <a:t> in it are seen the urethral and vaginal orifices and the openings of the ducts of the greater vestibular glands</a:t>
            </a:r>
          </a:p>
          <a:p>
            <a:endParaRPr lang="en-US" dirty="0" smtClean="0"/>
          </a:p>
          <a:p>
            <a:r>
              <a:rPr lang="en-US" dirty="0" smtClean="0"/>
              <a:t> The </a:t>
            </a:r>
            <a:r>
              <a:rPr lang="en-US" b="1" dirty="0" smtClean="0"/>
              <a:t>external urethral orifice</a:t>
            </a:r>
            <a:r>
              <a:rPr lang="en-US" dirty="0" smtClean="0"/>
              <a:t> is placed about 2.5 cm. behind the </a:t>
            </a:r>
            <a:r>
              <a:rPr lang="en-US" dirty="0" err="1" smtClean="0"/>
              <a:t>glans</a:t>
            </a:r>
            <a:r>
              <a:rPr lang="en-US" dirty="0" smtClean="0"/>
              <a:t> </a:t>
            </a:r>
            <a:r>
              <a:rPr lang="en-US" dirty="0" err="1" smtClean="0"/>
              <a:t>clitoridis</a:t>
            </a:r>
            <a:r>
              <a:rPr lang="en-US" dirty="0" smtClean="0"/>
              <a:t> and immediately in front of that of the vagina; it usually assumes the form of a short, </a:t>
            </a:r>
            <a:r>
              <a:rPr lang="en-US" dirty="0" err="1" smtClean="0"/>
              <a:t>sagittal</a:t>
            </a:r>
            <a:r>
              <a:rPr lang="en-US" dirty="0" smtClean="0"/>
              <a:t> cleft with slightly raised margins</a:t>
            </a:r>
          </a:p>
          <a:p>
            <a:endParaRPr lang="en-US" dirty="0" smtClean="0"/>
          </a:p>
          <a:p>
            <a:r>
              <a:rPr lang="en-US" dirty="0" smtClean="0"/>
              <a:t>The </a:t>
            </a:r>
            <a:r>
              <a:rPr lang="en-US" b="1" dirty="0" smtClean="0"/>
              <a:t>vaginal orifice</a:t>
            </a:r>
            <a:r>
              <a:rPr lang="en-US" dirty="0" smtClean="0"/>
              <a:t> is a median slit below and behind the opening of the urethra; its size varies inversely with that of the </a:t>
            </a:r>
            <a:r>
              <a:rPr lang="en-US" b="1" dirty="0" smtClean="0"/>
              <a:t>hymen.</a:t>
            </a:r>
            <a:endParaRPr lang="en-US" dirty="0" smtClean="0"/>
          </a:p>
          <a:p>
            <a:endParaRPr lang="en-US" dirty="0" smtClean="0"/>
          </a:p>
          <a:p>
            <a:endParaRPr lang="en-US" dirty="0" smtClean="0"/>
          </a:p>
          <a:p>
            <a:endParaRPr lang="en-US" dirty="0"/>
          </a:p>
        </p:txBody>
      </p:sp>
    </p:spTree>
  </p:cSld>
  <p:clrMapOvr>
    <a:masterClrMapping/>
  </p:clrMapOvr>
  <p:transition>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1859340"/>
            <a:ext cx="4572000" cy="369332"/>
          </a:xfrm>
          <a:prstGeom prst="rect">
            <a:avLst/>
          </a:prstGeom>
        </p:spPr>
        <p:txBody>
          <a:bodyPr>
            <a:spAutoFit/>
          </a:bodyPr>
          <a:lstStyle/>
          <a:p>
            <a:r>
              <a:rPr lang="en-US" dirty="0" smtClean="0"/>
              <a:t> </a:t>
            </a:r>
            <a:endParaRPr lang="en-US" dirty="0"/>
          </a:p>
        </p:txBody>
      </p:sp>
      <p:sp>
        <p:nvSpPr>
          <p:cNvPr id="3" name="Rectangle 2"/>
          <p:cNvSpPr/>
          <p:nvPr/>
        </p:nvSpPr>
        <p:spPr>
          <a:xfrm>
            <a:off x="785786" y="714356"/>
            <a:ext cx="7929618" cy="1754326"/>
          </a:xfrm>
          <a:prstGeom prst="rect">
            <a:avLst/>
          </a:prstGeom>
        </p:spPr>
        <p:txBody>
          <a:bodyPr wrap="square">
            <a:spAutoFit/>
          </a:bodyPr>
          <a:lstStyle/>
          <a:p>
            <a:r>
              <a:rPr lang="en-US" dirty="0" smtClean="0"/>
              <a:t>The </a:t>
            </a:r>
            <a:r>
              <a:rPr lang="en-US" b="1" dirty="0" smtClean="0"/>
              <a:t>Greater Vestibular: </a:t>
            </a:r>
            <a:r>
              <a:rPr lang="en-US" dirty="0" smtClean="0"/>
              <a:t>are the homologues of the </a:t>
            </a:r>
            <a:r>
              <a:rPr lang="en-US" dirty="0" err="1" smtClean="0"/>
              <a:t>bulbo</a:t>
            </a:r>
            <a:r>
              <a:rPr lang="en-US" dirty="0" smtClean="0"/>
              <a:t>-urethral glands in the male. They consist of two small, roundish bodies of a reddish-yellow color, situated one on either side of the vaginal orifice in contact with the posterior end of each lateral mass of the bulb of the vestibule. Each gland opens by means of a duct, about 2 cm. long, immediately lateral to the hymen, in the groove between it and the labium minus</a:t>
            </a:r>
            <a:endParaRPr lang="en-US" dirty="0"/>
          </a:p>
        </p:txBody>
      </p:sp>
      <p:pic>
        <p:nvPicPr>
          <p:cNvPr id="84993" name="Picture 1" descr="C:\Users\GAD Collg Teacher\Pictures\untitled.bmp"/>
          <p:cNvPicPr>
            <a:picLocks noChangeAspect="1" noChangeArrowheads="1"/>
          </p:cNvPicPr>
          <p:nvPr/>
        </p:nvPicPr>
        <p:blipFill>
          <a:blip r:embed="rId2"/>
          <a:srcRect/>
          <a:stretch>
            <a:fillRect/>
          </a:stretch>
        </p:blipFill>
        <p:spPr bwMode="auto">
          <a:xfrm>
            <a:off x="3071801" y="3000372"/>
            <a:ext cx="5572165" cy="3214710"/>
          </a:xfrm>
          <a:prstGeom prst="rect">
            <a:avLst/>
          </a:prstGeom>
          <a:noFill/>
        </p:spPr>
      </p:pic>
    </p:spTree>
  </p:cSld>
  <p:clrMapOvr>
    <a:masterClrMapping/>
  </p:clrMapOvr>
  <p:transition>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596" y="642918"/>
            <a:ext cx="8429684" cy="3693319"/>
          </a:xfrm>
          <a:prstGeom prst="rect">
            <a:avLst/>
          </a:prstGeom>
        </p:spPr>
        <p:txBody>
          <a:bodyPr wrap="square">
            <a:spAutoFit/>
          </a:bodyPr>
          <a:lstStyle/>
          <a:p>
            <a:r>
              <a:rPr lang="en-US" b="1" dirty="0" smtClean="0">
                <a:solidFill>
                  <a:schemeClr val="hlink"/>
                </a:solidFill>
                <a:latin typeface="Verdana" pitchFamily="34" charset="0"/>
              </a:rPr>
              <a:t>Mammary gland</a:t>
            </a:r>
            <a:r>
              <a:rPr lang="en-US" dirty="0" smtClean="0"/>
              <a:t/>
            </a:r>
            <a:br>
              <a:rPr lang="en-US" dirty="0" smtClean="0"/>
            </a:br>
            <a:r>
              <a:rPr lang="en-US" dirty="0" smtClean="0"/>
              <a:t/>
            </a:r>
            <a:br>
              <a:rPr lang="en-US" dirty="0" smtClean="0"/>
            </a:br>
            <a:r>
              <a:rPr lang="en-US" dirty="0" smtClean="0"/>
              <a:t>. In the female they are two large hemispherical eminences lying within the superficial fascia and situated on the front and sides of the chest; each extends from the second rib above to the sixth rib below, and from the side of the sternum to near the </a:t>
            </a:r>
            <a:r>
              <a:rPr lang="en-US" dirty="0" err="1" smtClean="0"/>
              <a:t>midaxillary</a:t>
            </a:r>
            <a:r>
              <a:rPr lang="en-US" dirty="0" smtClean="0"/>
              <a:t> line. Their weight and dimensions differ at different periods of life, and in different individuals. Before puberty they are of small size, but enlarge as the generative organs become more completely developed. They increase during pregnancy and especially after delivery, and become atrophied in old age. The left mamma is generally a little larger than the right. The deep surface of each is nearly circular, flattened, or slightly concave, and has its long diameter directed upward and </a:t>
            </a:r>
            <a:r>
              <a:rPr lang="en-US" dirty="0" err="1" smtClean="0"/>
              <a:t>lateralward</a:t>
            </a:r>
            <a:r>
              <a:rPr lang="en-US" dirty="0" smtClean="0"/>
              <a:t> toward the </a:t>
            </a:r>
            <a:r>
              <a:rPr lang="en-US" dirty="0" err="1" smtClean="0"/>
              <a:t>axilla</a:t>
            </a:r>
            <a:r>
              <a:rPr lang="en-US" dirty="0" smtClean="0"/>
              <a:t>; it is separated from the fascia covering the </a:t>
            </a:r>
            <a:r>
              <a:rPr lang="en-US" dirty="0" err="1" smtClean="0"/>
              <a:t>Pectoralis</a:t>
            </a:r>
            <a:r>
              <a:rPr lang="en-US" dirty="0" smtClean="0"/>
              <a:t> major, </a:t>
            </a:r>
            <a:r>
              <a:rPr lang="en-US" dirty="0" err="1" smtClean="0"/>
              <a:t>Serratus</a:t>
            </a:r>
            <a:r>
              <a:rPr lang="en-US" dirty="0" smtClean="0"/>
              <a:t> anterior, and </a:t>
            </a:r>
            <a:r>
              <a:rPr lang="en-US" dirty="0" err="1" smtClean="0"/>
              <a:t>Obliquus</a:t>
            </a:r>
            <a:r>
              <a:rPr lang="en-US" dirty="0" smtClean="0"/>
              <a:t> </a:t>
            </a:r>
            <a:r>
              <a:rPr lang="en-US" dirty="0" err="1" smtClean="0"/>
              <a:t>externus</a:t>
            </a:r>
            <a:r>
              <a:rPr lang="en-US" dirty="0" smtClean="0"/>
              <a:t> </a:t>
            </a:r>
            <a:r>
              <a:rPr lang="en-US" dirty="0" err="1" smtClean="0"/>
              <a:t>abdominis</a:t>
            </a:r>
            <a:r>
              <a:rPr lang="en-US" dirty="0" smtClean="0"/>
              <a:t> by loose connective tissue. </a:t>
            </a:r>
            <a:endParaRPr lang="en-US" dirty="0"/>
          </a:p>
        </p:txBody>
      </p:sp>
    </p:spTree>
  </p:cSld>
  <p:clrMapOvr>
    <a:masterClrMapping/>
  </p:clrMapOvr>
  <p:transition>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187450" y="404813"/>
            <a:ext cx="6624638" cy="803275"/>
          </a:xfrm>
        </p:spPr>
        <p:txBody>
          <a:bodyPr/>
          <a:lstStyle/>
          <a:p>
            <a:endParaRPr lang="en-US" b="1" dirty="0">
              <a:solidFill>
                <a:schemeClr val="hlink"/>
              </a:solidFill>
              <a:latin typeface="Verdana" pitchFamily="34" charset="0"/>
            </a:endParaRPr>
          </a:p>
        </p:txBody>
      </p:sp>
      <p:sp>
        <p:nvSpPr>
          <p:cNvPr id="51203" name="Rectangle 3"/>
          <p:cNvSpPr>
            <a:spLocks noGrp="1" noChangeArrowheads="1"/>
          </p:cNvSpPr>
          <p:nvPr>
            <p:ph sz="quarter" idx="1"/>
          </p:nvPr>
        </p:nvSpPr>
        <p:spPr>
          <a:xfrm>
            <a:off x="179388" y="1557338"/>
            <a:ext cx="8640762" cy="4752975"/>
          </a:xfrm>
        </p:spPr>
        <p:txBody>
          <a:bodyPr/>
          <a:lstStyle/>
          <a:p>
            <a:pPr>
              <a:lnSpc>
                <a:spcPct val="90000"/>
              </a:lnSpc>
              <a:buClr>
                <a:schemeClr val="accent2"/>
              </a:buClr>
              <a:buFont typeface="Wingdings" pitchFamily="2" charset="2"/>
              <a:buChar char="Ø"/>
            </a:pPr>
            <a:r>
              <a:rPr lang="en-US" sz="2400"/>
              <a:t>Each </a:t>
            </a:r>
            <a:r>
              <a:rPr lang="en-US" sz="2400" b="1">
                <a:solidFill>
                  <a:srgbClr val="FF0066"/>
                </a:solidFill>
                <a:latin typeface="Verdana" pitchFamily="34" charset="0"/>
              </a:rPr>
              <a:t> mammary gland</a:t>
            </a:r>
            <a:r>
              <a:rPr lang="en-US" sz="2400"/>
              <a:t> </a:t>
            </a:r>
            <a:r>
              <a:rPr lang="en-US" sz="2400">
                <a:latin typeface="Times New Roman" pitchFamily="18" charset="0"/>
                <a:cs typeface="Times New Roman" pitchFamily="18" charset="0"/>
              </a:rPr>
              <a:t>consists of </a:t>
            </a:r>
            <a:r>
              <a:rPr lang="en-US" sz="2400" i="1">
                <a:solidFill>
                  <a:schemeClr val="accent2"/>
                </a:solidFill>
                <a:latin typeface="Times New Roman" pitchFamily="18" charset="0"/>
                <a:cs typeface="Times New Roman" pitchFamily="18" charset="0"/>
              </a:rPr>
              <a:t>15-25 lobes</a:t>
            </a:r>
            <a:r>
              <a:rPr lang="en-US" sz="2400">
                <a:latin typeface="Times New Roman" pitchFamily="18" charset="0"/>
                <a:cs typeface="Times New Roman" pitchFamily="18" charset="0"/>
              </a:rPr>
              <a:t> of compound tubulo-alveolar type. </a:t>
            </a:r>
          </a:p>
          <a:p>
            <a:pPr>
              <a:lnSpc>
                <a:spcPct val="90000"/>
              </a:lnSpc>
              <a:buClr>
                <a:schemeClr val="accent2"/>
              </a:buClr>
              <a:buFont typeface="Wingdings" pitchFamily="2" charset="2"/>
              <a:buChar char="Ø"/>
            </a:pPr>
            <a:r>
              <a:rPr lang="en-US" sz="2400"/>
              <a:t>Each </a:t>
            </a:r>
            <a:r>
              <a:rPr lang="en-US" sz="2400" b="1">
                <a:solidFill>
                  <a:srgbClr val="FF0066"/>
                </a:solidFill>
              </a:rPr>
              <a:t>lobe</a:t>
            </a:r>
            <a:r>
              <a:rPr lang="en-US" sz="2400"/>
              <a:t> </a:t>
            </a:r>
            <a:r>
              <a:rPr lang="en-US" sz="2400">
                <a:latin typeface="Times New Roman" pitchFamily="18" charset="0"/>
                <a:cs typeface="Times New Roman" pitchFamily="18" charset="0"/>
              </a:rPr>
              <a:t>can be considered as a gland, separated from the other lobes by dense connective tissue and adipose tissue. It has its own </a:t>
            </a:r>
            <a:r>
              <a:rPr lang="en-US" sz="2400" b="1" i="1">
                <a:solidFill>
                  <a:schemeClr val="accent2"/>
                </a:solidFill>
                <a:latin typeface="Times New Roman" pitchFamily="18" charset="0"/>
                <a:cs typeface="Times New Roman" pitchFamily="18" charset="0"/>
              </a:rPr>
              <a:t>excretory lactiferous duct</a:t>
            </a:r>
            <a:r>
              <a:rPr lang="en-US" sz="2400">
                <a:latin typeface="Times New Roman" pitchFamily="18" charset="0"/>
                <a:cs typeface="Times New Roman" pitchFamily="18" charset="0"/>
              </a:rPr>
              <a:t> and these ducts open into the </a:t>
            </a:r>
            <a:r>
              <a:rPr lang="en-US" sz="2400" i="1">
                <a:solidFill>
                  <a:srgbClr val="FF0066"/>
                </a:solidFill>
                <a:latin typeface="Times New Roman" pitchFamily="18" charset="0"/>
                <a:cs typeface="Times New Roman" pitchFamily="18" charset="0"/>
              </a:rPr>
              <a:t>nipple</a:t>
            </a:r>
            <a:r>
              <a:rPr lang="en-US" sz="2400">
                <a:latin typeface="Times New Roman" pitchFamily="18" charset="0"/>
                <a:cs typeface="Times New Roman" pitchFamily="18" charset="0"/>
              </a:rPr>
              <a:t>.</a:t>
            </a:r>
          </a:p>
          <a:p>
            <a:pPr>
              <a:lnSpc>
                <a:spcPct val="90000"/>
              </a:lnSpc>
              <a:buClr>
                <a:schemeClr val="accent2"/>
              </a:buClr>
              <a:buFont typeface="Wingdings" pitchFamily="2" charset="2"/>
              <a:buChar char="Ø"/>
            </a:pPr>
            <a:r>
              <a:rPr lang="en-US" sz="2400" b="1">
                <a:solidFill>
                  <a:srgbClr val="FF0066"/>
                </a:solidFill>
                <a:latin typeface="Verdana" pitchFamily="34" charset="0"/>
                <a:hlinkClick r:id="" action="ppaction://noaction"/>
              </a:rPr>
              <a:t>The nipple: </a:t>
            </a:r>
            <a:endParaRPr lang="en-US" sz="2400" b="1">
              <a:solidFill>
                <a:srgbClr val="FF0066"/>
              </a:solidFill>
              <a:latin typeface="Verdana" pitchFamily="34" charset="0"/>
            </a:endParaRPr>
          </a:p>
          <a:p>
            <a:pPr>
              <a:lnSpc>
                <a:spcPct val="90000"/>
              </a:lnSpc>
              <a:buClr>
                <a:schemeClr val="accent1"/>
              </a:buClr>
              <a:buFont typeface="Wingdings" pitchFamily="2" charset="2"/>
              <a:buChar char="§"/>
            </a:pPr>
            <a:r>
              <a:rPr lang="en-US" sz="2400">
                <a:latin typeface="Times New Roman" pitchFamily="18" charset="0"/>
                <a:cs typeface="Times New Roman" pitchFamily="18" charset="0"/>
              </a:rPr>
              <a:t>It has a conical shape, </a:t>
            </a:r>
            <a:r>
              <a:rPr lang="en-US" sz="2400" i="1">
                <a:solidFill>
                  <a:schemeClr val="accent1"/>
                </a:solidFill>
                <a:latin typeface="Times New Roman" pitchFamily="18" charset="0"/>
                <a:cs typeface="Times New Roman" pitchFamily="18" charset="0"/>
              </a:rPr>
              <a:t>brown or pink in color</a:t>
            </a:r>
            <a:r>
              <a:rPr lang="en-US" sz="2400">
                <a:latin typeface="Times New Roman" pitchFamily="18" charset="0"/>
                <a:cs typeface="Times New Roman" pitchFamily="18" charset="0"/>
              </a:rPr>
              <a:t> and is covered by stratified squamous keratinized epithelium.</a:t>
            </a:r>
          </a:p>
          <a:p>
            <a:pPr>
              <a:lnSpc>
                <a:spcPct val="90000"/>
              </a:lnSpc>
              <a:buClr>
                <a:schemeClr val="accent1"/>
              </a:buClr>
              <a:buFont typeface="Wingdings" pitchFamily="2" charset="2"/>
              <a:buChar char="§"/>
            </a:pPr>
            <a:r>
              <a:rPr lang="en-US" sz="2400">
                <a:latin typeface="Times New Roman" pitchFamily="18" charset="0"/>
                <a:cs typeface="Times New Roman" pitchFamily="18" charset="0"/>
              </a:rPr>
              <a:t>The skin around the nipple constitutes the </a:t>
            </a:r>
            <a:r>
              <a:rPr lang="en-US" sz="2400" i="1">
                <a:solidFill>
                  <a:schemeClr val="accent1"/>
                </a:solidFill>
                <a:latin typeface="Times New Roman" pitchFamily="18" charset="0"/>
                <a:cs typeface="Times New Roman" pitchFamily="18" charset="0"/>
              </a:rPr>
              <a:t>areola</a:t>
            </a:r>
            <a:r>
              <a:rPr lang="en-US" sz="2400">
                <a:latin typeface="Times New Roman" pitchFamily="18" charset="0"/>
                <a:cs typeface="Times New Roman" pitchFamily="18" charset="0"/>
              </a:rPr>
              <a:t> whose color is light brown and darkens during pregnancy.</a:t>
            </a:r>
          </a:p>
          <a:p>
            <a:pPr>
              <a:lnSpc>
                <a:spcPct val="90000"/>
              </a:lnSpc>
              <a:buClr>
                <a:schemeClr val="accent1"/>
              </a:buClr>
              <a:buFont typeface="Wingdings" pitchFamily="2" charset="2"/>
              <a:buChar char="§"/>
            </a:pPr>
            <a:r>
              <a:rPr lang="en-US" sz="2400">
                <a:latin typeface="Times New Roman" pitchFamily="18" charset="0"/>
                <a:cs typeface="Times New Roman" pitchFamily="18" charset="0"/>
              </a:rPr>
              <a:t>The epithelium of the nipple rests on a layer of connective tissue rich in circular smooth muscle fibers around the lactiferous ducts.</a:t>
            </a:r>
            <a:endParaRPr lang="en-US" sz="2400"/>
          </a:p>
        </p:txBody>
      </p:sp>
    </p:spTree>
  </p:cSld>
  <p:clrMapOvr>
    <a:masterClrMapping/>
  </p:clrMapOvr>
  <p:transition>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1186" name="Picture 2" descr="5"/>
          <p:cNvPicPr>
            <a:picLocks noChangeAspect="1" noChangeArrowheads="1"/>
          </p:cNvPicPr>
          <p:nvPr/>
        </p:nvPicPr>
        <p:blipFill>
          <a:blip r:embed="rId2"/>
          <a:srcRect/>
          <a:stretch>
            <a:fillRect/>
          </a:stretch>
        </p:blipFill>
        <p:spPr bwMode="auto">
          <a:xfrm>
            <a:off x="0" y="188913"/>
            <a:ext cx="9144000" cy="6480175"/>
          </a:xfrm>
          <a:prstGeom prst="rect">
            <a:avLst/>
          </a:prstGeom>
          <a:noFill/>
        </p:spPr>
      </p:pic>
    </p:spTree>
  </p:cSld>
  <p:clrMapOvr>
    <a:masterClrMapping/>
  </p:clrMapOvr>
  <p:transition>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sz="quarter" idx="1"/>
          </p:nvPr>
        </p:nvSpPr>
        <p:spPr>
          <a:xfrm>
            <a:off x="533400" y="188913"/>
            <a:ext cx="7772400" cy="6669087"/>
          </a:xfrm>
        </p:spPr>
        <p:txBody>
          <a:bodyPr/>
          <a:lstStyle/>
          <a:p>
            <a:pPr>
              <a:buFontTx/>
              <a:buNone/>
            </a:pPr>
            <a:endParaRPr lang="en-US">
              <a:solidFill>
                <a:schemeClr val="hlink"/>
              </a:solidFill>
            </a:endParaRPr>
          </a:p>
          <a:p>
            <a:pPr>
              <a:buFontTx/>
              <a:buNone/>
            </a:pPr>
            <a:r>
              <a:rPr lang="en-US">
                <a:solidFill>
                  <a:schemeClr val="hlink"/>
                </a:solidFill>
              </a:rPr>
              <a:t>The histological structure of the mammary gland varies</a:t>
            </a:r>
            <a:r>
              <a:rPr lang="en-US"/>
              <a:t> according to sex, age and physiologic conditions.</a:t>
            </a:r>
          </a:p>
          <a:p>
            <a:pPr>
              <a:buFontTx/>
              <a:buNone/>
            </a:pPr>
            <a:r>
              <a:rPr lang="en-US"/>
              <a:t> </a:t>
            </a:r>
            <a:r>
              <a:rPr lang="en-US" b="1">
                <a:solidFill>
                  <a:schemeClr val="accent2"/>
                </a:solidFill>
                <a:latin typeface="Verdana" pitchFamily="34" charset="0"/>
              </a:rPr>
              <a:t>Before puperty:</a:t>
            </a:r>
          </a:p>
          <a:p>
            <a:pPr>
              <a:buFontTx/>
              <a:buNone/>
            </a:pPr>
            <a:r>
              <a:rPr lang="en-US"/>
              <a:t>- </a:t>
            </a:r>
            <a:r>
              <a:rPr lang="en-US" b="1">
                <a:solidFill>
                  <a:srgbClr val="9933FF"/>
                </a:solidFill>
              </a:rPr>
              <a:t>In both sexes</a:t>
            </a:r>
            <a:r>
              <a:rPr lang="en-US"/>
              <a:t>, the mammary gland is </a:t>
            </a:r>
            <a:r>
              <a:rPr lang="en-US" i="1"/>
              <a:t>flattened</a:t>
            </a:r>
            <a:r>
              <a:rPr lang="en-US"/>
              <a:t> and </a:t>
            </a:r>
            <a:r>
              <a:rPr lang="en-US" b="1">
                <a:solidFill>
                  <a:schemeClr val="accent1"/>
                </a:solidFill>
              </a:rPr>
              <a:t>consists of</a:t>
            </a:r>
            <a:r>
              <a:rPr lang="en-US"/>
              <a:t> </a:t>
            </a:r>
            <a:r>
              <a:rPr lang="en-US">
                <a:solidFill>
                  <a:schemeClr val="accent1"/>
                </a:solidFill>
              </a:rPr>
              <a:t>several lactiferous ducts</a:t>
            </a:r>
            <a:r>
              <a:rPr lang="en-US"/>
              <a:t> with their dilated portions (lactiferous sinuses). These are embedded in the dermis of skin under the nipple.</a:t>
            </a:r>
          </a:p>
          <a:p>
            <a:pPr>
              <a:buFontTx/>
              <a:buNone/>
            </a:pPr>
            <a:endParaRPr lang="en-US">
              <a:solidFill>
                <a:schemeClr val="accent1"/>
              </a:solidFill>
            </a:endParaRPr>
          </a:p>
        </p:txBody>
      </p:sp>
    </p:spTree>
  </p:cSld>
  <p:clrMapOvr>
    <a:masterClrMapping/>
  </p:clrMapOvr>
  <p:transition>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1" name="Rectangle 5"/>
          <p:cNvSpPr>
            <a:spLocks noGrp="1" noChangeArrowheads="1"/>
          </p:cNvSpPr>
          <p:nvPr>
            <p:ph sz="quarter" idx="1"/>
          </p:nvPr>
        </p:nvSpPr>
        <p:spPr/>
        <p:txBody>
          <a:bodyPr/>
          <a:lstStyle/>
          <a:p>
            <a:pPr>
              <a:buFontTx/>
              <a:buNone/>
            </a:pPr>
            <a:r>
              <a:rPr lang="en-US" b="1">
                <a:solidFill>
                  <a:srgbClr val="CC3300"/>
                </a:solidFill>
                <a:latin typeface="Verdana" pitchFamily="34" charset="0"/>
                <a:hlinkClick r:id="rId3" action="ppaction://hlinksldjump"/>
              </a:rPr>
              <a:t>During puberty:</a:t>
            </a:r>
            <a:endParaRPr lang="en-US" b="1">
              <a:solidFill>
                <a:srgbClr val="CC3300"/>
              </a:solidFill>
              <a:latin typeface="Verdana" pitchFamily="34" charset="0"/>
            </a:endParaRPr>
          </a:p>
          <a:p>
            <a:pPr>
              <a:buFontTx/>
              <a:buChar char="-"/>
            </a:pPr>
            <a:r>
              <a:rPr lang="en-US" b="1">
                <a:solidFill>
                  <a:srgbClr val="9933FF"/>
                </a:solidFill>
              </a:rPr>
              <a:t>In female</a:t>
            </a:r>
            <a:r>
              <a:rPr lang="en-US" b="1">
                <a:solidFill>
                  <a:srgbClr val="990099"/>
                </a:solidFill>
              </a:rPr>
              <a:t>,</a:t>
            </a:r>
            <a:r>
              <a:rPr lang="en-US"/>
              <a:t> under the effect of </a:t>
            </a:r>
            <a:r>
              <a:rPr lang="en-US">
                <a:solidFill>
                  <a:schemeClr val="accent2"/>
                </a:solidFill>
              </a:rPr>
              <a:t>ovarian estrogen</a:t>
            </a:r>
            <a:r>
              <a:rPr lang="en-US"/>
              <a:t>, the breast increase in size (accumulation of adipose tissue and C.T.) with increase the </a:t>
            </a:r>
            <a:r>
              <a:rPr lang="en-US">
                <a:solidFill>
                  <a:schemeClr val="accent2"/>
                </a:solidFill>
              </a:rPr>
              <a:t>growth and branching of lactiferous ducts.</a:t>
            </a:r>
          </a:p>
          <a:p>
            <a:pPr>
              <a:buFontTx/>
              <a:buChar char="-"/>
            </a:pPr>
            <a:r>
              <a:rPr lang="en-US" b="1">
                <a:solidFill>
                  <a:srgbClr val="9933FF"/>
                </a:solidFill>
              </a:rPr>
              <a:t>In male,</a:t>
            </a:r>
            <a:r>
              <a:rPr lang="en-US">
                <a:solidFill>
                  <a:schemeClr val="accent2"/>
                </a:solidFill>
              </a:rPr>
              <a:t> </a:t>
            </a:r>
            <a:r>
              <a:rPr lang="en-US"/>
              <a:t>the breasts remain flattened.</a:t>
            </a:r>
            <a:r>
              <a:rPr lang="en-US">
                <a:solidFill>
                  <a:schemeClr val="accent2"/>
                </a:solidFill>
              </a:rPr>
              <a:t> </a:t>
            </a:r>
          </a:p>
          <a:p>
            <a:endParaRPr lang="en-US">
              <a:solidFill>
                <a:schemeClr val="accent2"/>
              </a:solidFill>
            </a:endParaRPr>
          </a:p>
        </p:txBody>
      </p:sp>
    </p:spTree>
  </p:cSld>
  <p:clrMapOvr>
    <a:masterClrMapping/>
  </p:clrMapOvr>
  <p:transition>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Picture 2" descr="2 kids&amp;kitten"/>
          <p:cNvPicPr>
            <a:picLocks noChangeAspect="1" noChangeArrowheads="1"/>
          </p:cNvPicPr>
          <p:nvPr/>
        </p:nvPicPr>
        <p:blipFill>
          <a:blip r:embed="rId3"/>
          <a:srcRect/>
          <a:stretch>
            <a:fillRect/>
          </a:stretch>
        </p:blipFill>
        <p:spPr bwMode="auto">
          <a:xfrm>
            <a:off x="2195513" y="765175"/>
            <a:ext cx="5251450" cy="5688013"/>
          </a:xfrm>
          <a:prstGeom prst="rect">
            <a:avLst/>
          </a:prstGeom>
          <a:noFill/>
          <a:ln w="9525">
            <a:noFill/>
            <a:miter lim="800000"/>
            <a:headEnd/>
            <a:tailEnd/>
          </a:ln>
        </p:spPr>
      </p:pic>
      <p:sp>
        <p:nvSpPr>
          <p:cNvPr id="132099" name="Text Box 3"/>
          <p:cNvSpPr txBox="1">
            <a:spLocks noChangeArrowheads="1"/>
          </p:cNvSpPr>
          <p:nvPr/>
        </p:nvSpPr>
        <p:spPr bwMode="auto">
          <a:xfrm>
            <a:off x="468313" y="549275"/>
            <a:ext cx="4824412" cy="1311275"/>
          </a:xfrm>
          <a:prstGeom prst="rect">
            <a:avLst/>
          </a:prstGeom>
          <a:noFill/>
          <a:ln w="9525">
            <a:noFill/>
            <a:miter lim="800000"/>
            <a:headEnd/>
            <a:tailEnd/>
          </a:ln>
          <a:effectLst/>
        </p:spPr>
        <p:txBody>
          <a:bodyPr>
            <a:spAutoFit/>
          </a:bodyPr>
          <a:lstStyle/>
          <a:p>
            <a:pPr algn="ctr" rtl="0">
              <a:defRPr/>
            </a:pPr>
            <a:r>
              <a:rPr lang="en-US" sz="8000" b="1" i="1">
                <a:solidFill>
                  <a:srgbClr val="AC0056"/>
                </a:solidFill>
                <a:effectLst>
                  <a:outerShdw blurRad="38100" dist="38100" dir="2700000" algn="tl">
                    <a:srgbClr val="C0C0C0"/>
                  </a:outerShdw>
                </a:effectLst>
                <a:latin typeface="Monotype Corsiva" pitchFamily="66" charset="0"/>
                <a:cs typeface="Times New Roman" pitchFamily="18" charset="0"/>
              </a:rPr>
              <a:t>Thank You</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132099"/>
                                        </p:tgtEl>
                                        <p:attrNameLst>
                                          <p:attrName>style.visibility</p:attrName>
                                        </p:attrNameLst>
                                      </p:cBhvr>
                                      <p:to>
                                        <p:strVal val="visible"/>
                                      </p:to>
                                    </p:set>
                                    <p:animEffect transition="in" filter="fade">
                                      <p:cBhvr>
                                        <p:cTn id="7" dur="2000"/>
                                        <p:tgtEl>
                                          <p:spTgt spid="132099"/>
                                        </p:tgtEl>
                                      </p:cBhvr>
                                    </p:animEffect>
                                    <p:anim calcmode="lin" valueType="num">
                                      <p:cBhvr>
                                        <p:cTn id="8" dur="2000" fill="hold"/>
                                        <p:tgtEl>
                                          <p:spTgt spid="132099"/>
                                        </p:tgtEl>
                                        <p:attrNameLst>
                                          <p:attrName>ppt_x</p:attrName>
                                        </p:attrNameLst>
                                      </p:cBhvr>
                                      <p:tavLst>
                                        <p:tav tm="0">
                                          <p:val>
                                            <p:strVal val="#ppt_x-.1"/>
                                          </p:val>
                                        </p:tav>
                                        <p:tav tm="100000">
                                          <p:val>
                                            <p:strVal val="#ppt_x"/>
                                          </p:val>
                                        </p:tav>
                                      </p:tavLst>
                                    </p:anim>
                                    <p:anim calcmode="lin" valueType="num">
                                      <p:cBhvr>
                                        <p:cTn id="9" dur="2000" fill="hold"/>
                                        <p:tgtEl>
                                          <p:spTgt spid="132099"/>
                                        </p:tgtEl>
                                        <p:attrNameLst>
                                          <p:attrName>ppt_y</p:attrName>
                                        </p:attrNameLst>
                                      </p:cBhvr>
                                      <p:tavLst>
                                        <p:tav tm="0">
                                          <p:val>
                                            <p:strVal val="#ppt_y"/>
                                          </p:val>
                                        </p:tav>
                                        <p:tav tm="100000">
                                          <p:val>
                                            <p:strVal val="#ppt_y"/>
                                          </p:val>
                                        </p:tav>
                                      </p:tavLst>
                                    </p:anim>
                                  </p:childTnLst>
                                </p:cTn>
                              </p:par>
                              <p:par>
                                <p:cTn id="10" presetID="30" presetClass="entr" presetSubtype="0" fill="hold" nodeType="withEffect">
                                  <p:stCondLst>
                                    <p:cond delay="0"/>
                                  </p:stCondLst>
                                  <p:childTnLst>
                                    <p:set>
                                      <p:cBhvr>
                                        <p:cTn id="11" dur="1" fill="hold">
                                          <p:stCondLst>
                                            <p:cond delay="0"/>
                                          </p:stCondLst>
                                        </p:cTn>
                                        <p:tgtEl>
                                          <p:spTgt spid="132098"/>
                                        </p:tgtEl>
                                        <p:attrNameLst>
                                          <p:attrName>style.visibility</p:attrName>
                                        </p:attrNameLst>
                                      </p:cBhvr>
                                      <p:to>
                                        <p:strVal val="visible"/>
                                      </p:to>
                                    </p:set>
                                    <p:animEffect transition="in" filter="fade">
                                      <p:cBhvr>
                                        <p:cTn id="12" dur="1600" decel="100000"/>
                                        <p:tgtEl>
                                          <p:spTgt spid="132098"/>
                                        </p:tgtEl>
                                      </p:cBhvr>
                                    </p:animEffect>
                                    <p:anim calcmode="lin" valueType="num">
                                      <p:cBhvr>
                                        <p:cTn id="13" dur="1600" decel="100000" fill="hold"/>
                                        <p:tgtEl>
                                          <p:spTgt spid="132098"/>
                                        </p:tgtEl>
                                        <p:attrNameLst>
                                          <p:attrName>style.rotation</p:attrName>
                                        </p:attrNameLst>
                                      </p:cBhvr>
                                      <p:tavLst>
                                        <p:tav tm="0">
                                          <p:val>
                                            <p:fltVal val="-90"/>
                                          </p:val>
                                        </p:tav>
                                        <p:tav tm="100000">
                                          <p:val>
                                            <p:fltVal val="0"/>
                                          </p:val>
                                        </p:tav>
                                      </p:tavLst>
                                    </p:anim>
                                    <p:anim calcmode="lin" valueType="num">
                                      <p:cBhvr>
                                        <p:cTn id="14" dur="1600" decel="100000" fill="hold"/>
                                        <p:tgtEl>
                                          <p:spTgt spid="132098"/>
                                        </p:tgtEl>
                                        <p:attrNameLst>
                                          <p:attrName>ppt_x</p:attrName>
                                        </p:attrNameLst>
                                      </p:cBhvr>
                                      <p:tavLst>
                                        <p:tav tm="0">
                                          <p:val>
                                            <p:strVal val="#ppt_x+0.4"/>
                                          </p:val>
                                        </p:tav>
                                        <p:tav tm="100000">
                                          <p:val>
                                            <p:strVal val="#ppt_x-0.05"/>
                                          </p:val>
                                        </p:tav>
                                      </p:tavLst>
                                    </p:anim>
                                    <p:anim calcmode="lin" valueType="num">
                                      <p:cBhvr>
                                        <p:cTn id="15" dur="1600" decel="100000" fill="hold"/>
                                        <p:tgtEl>
                                          <p:spTgt spid="132098"/>
                                        </p:tgtEl>
                                        <p:attrNameLst>
                                          <p:attrName>ppt_y</p:attrName>
                                        </p:attrNameLst>
                                      </p:cBhvr>
                                      <p:tavLst>
                                        <p:tav tm="0">
                                          <p:val>
                                            <p:strVal val="#ppt_y-0.4"/>
                                          </p:val>
                                        </p:tav>
                                        <p:tav tm="100000">
                                          <p:val>
                                            <p:strVal val="#ppt_y+0.1"/>
                                          </p:val>
                                        </p:tav>
                                      </p:tavLst>
                                    </p:anim>
                                    <p:anim calcmode="lin" valueType="num">
                                      <p:cBhvr>
                                        <p:cTn id="16" dur="400" accel="100000" fill="hold">
                                          <p:stCondLst>
                                            <p:cond delay="1600"/>
                                          </p:stCondLst>
                                        </p:cTn>
                                        <p:tgtEl>
                                          <p:spTgt spid="132098"/>
                                        </p:tgtEl>
                                        <p:attrNameLst>
                                          <p:attrName>ppt_x</p:attrName>
                                        </p:attrNameLst>
                                      </p:cBhvr>
                                      <p:tavLst>
                                        <p:tav tm="0">
                                          <p:val>
                                            <p:strVal val="#ppt_x-0.05"/>
                                          </p:val>
                                        </p:tav>
                                        <p:tav tm="100000">
                                          <p:val>
                                            <p:strVal val="#ppt_x"/>
                                          </p:val>
                                        </p:tav>
                                      </p:tavLst>
                                    </p:anim>
                                    <p:anim calcmode="lin" valueType="num">
                                      <p:cBhvr>
                                        <p:cTn id="17" dur="400" accel="100000" fill="hold">
                                          <p:stCondLst>
                                            <p:cond delay="1600"/>
                                          </p:stCondLst>
                                        </p:cTn>
                                        <p:tgtEl>
                                          <p:spTgt spid="13209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p:cNvSpPr>
          <p:nvPr>
            <p:ph sz="quarter" idx="1"/>
          </p:nvPr>
        </p:nvSpPr>
        <p:spPr>
          <a:xfrm>
            <a:off x="323850" y="260350"/>
            <a:ext cx="7391400" cy="6076950"/>
          </a:xfrm>
        </p:spPr>
        <p:txBody>
          <a:bodyPr>
            <a:normAutofit/>
          </a:bodyPr>
          <a:lstStyle/>
          <a:p>
            <a:pPr algn="l" rtl="0">
              <a:buFont typeface="Wingdings" pitchFamily="2" charset="2"/>
              <a:buNone/>
            </a:pPr>
            <a:r>
              <a:rPr lang="en-US" b="1" smtClean="0">
                <a:solidFill>
                  <a:srgbClr val="3333CC"/>
                </a:solidFill>
                <a:latin typeface="Verdana" pitchFamily="34" charset="0"/>
                <a:cs typeface="Arial" charset="0"/>
              </a:rPr>
              <a:t>The female reproductive system consists of:</a:t>
            </a:r>
          </a:p>
          <a:p>
            <a:pPr algn="l" rtl="0">
              <a:buFont typeface="Wingdings" pitchFamily="2" charset="2"/>
              <a:buNone/>
            </a:pPr>
            <a:endParaRPr lang="en-US" b="1" smtClean="0">
              <a:solidFill>
                <a:srgbClr val="3333CC"/>
              </a:solidFill>
              <a:cs typeface="Arial" charset="0"/>
            </a:endParaRPr>
          </a:p>
          <a:p>
            <a:pPr algn="l" rtl="0">
              <a:buFont typeface="Wingdings" pitchFamily="2" charset="2"/>
              <a:buNone/>
            </a:pPr>
            <a:r>
              <a:rPr lang="en-US" b="1" smtClean="0">
                <a:solidFill>
                  <a:srgbClr val="6600CC"/>
                </a:solidFill>
                <a:latin typeface="Times New Roman" pitchFamily="18" charset="0"/>
                <a:cs typeface="Times New Roman" pitchFamily="18" charset="0"/>
              </a:rPr>
              <a:t>1- Primary sex organs:</a:t>
            </a:r>
            <a:r>
              <a:rPr lang="en-US" smtClean="0">
                <a:latin typeface="Times New Roman" pitchFamily="18" charset="0"/>
                <a:cs typeface="Times New Roman" pitchFamily="18" charset="0"/>
              </a:rPr>
              <a:t> </a:t>
            </a:r>
          </a:p>
          <a:p>
            <a:pPr algn="l" rtl="0">
              <a:buFont typeface="Wingdings" pitchFamily="2" charset="2"/>
              <a:buNone/>
            </a:pPr>
            <a:r>
              <a:rPr lang="en-US" smtClean="0">
                <a:latin typeface="Times New Roman" pitchFamily="18" charset="0"/>
                <a:cs typeface="Times New Roman" pitchFamily="18" charset="0"/>
              </a:rPr>
              <a:t>two ovaries.</a:t>
            </a:r>
          </a:p>
          <a:p>
            <a:pPr algn="l" rtl="0">
              <a:buFont typeface="Wingdings" pitchFamily="2" charset="2"/>
              <a:buNone/>
            </a:pPr>
            <a:r>
              <a:rPr lang="en-US" b="1" smtClean="0">
                <a:solidFill>
                  <a:srgbClr val="6600CC"/>
                </a:solidFill>
                <a:latin typeface="Times New Roman" pitchFamily="18" charset="0"/>
                <a:cs typeface="Times New Roman" pitchFamily="18" charset="0"/>
              </a:rPr>
              <a:t>2- Secondary sex organs:</a:t>
            </a:r>
          </a:p>
          <a:p>
            <a:pPr algn="l" rtl="0">
              <a:buFont typeface="Wingdings" pitchFamily="2" charset="2"/>
              <a:buNone/>
            </a:pPr>
            <a:r>
              <a:rPr lang="en-US" smtClean="0">
                <a:latin typeface="Times New Roman" pitchFamily="18" charset="0"/>
                <a:cs typeface="Times New Roman" pitchFamily="18" charset="0"/>
              </a:rPr>
              <a:t> a- Two oviducts</a:t>
            </a:r>
          </a:p>
          <a:p>
            <a:pPr algn="l" rtl="0">
              <a:buFont typeface="Wingdings" pitchFamily="2" charset="2"/>
              <a:buNone/>
            </a:pPr>
            <a:r>
              <a:rPr lang="en-US" smtClean="0">
                <a:latin typeface="Times New Roman" pitchFamily="18" charset="0"/>
                <a:cs typeface="Times New Roman" pitchFamily="18" charset="0"/>
              </a:rPr>
              <a:t> b- Uterus</a:t>
            </a:r>
          </a:p>
          <a:p>
            <a:pPr algn="l" rtl="0">
              <a:buFont typeface="Wingdings" pitchFamily="2" charset="2"/>
              <a:buNone/>
            </a:pPr>
            <a:r>
              <a:rPr lang="en-US" smtClean="0">
                <a:latin typeface="Times New Roman" pitchFamily="18" charset="0"/>
                <a:cs typeface="Times New Roman" pitchFamily="18" charset="0"/>
              </a:rPr>
              <a:t> c- vagina</a:t>
            </a:r>
          </a:p>
          <a:p>
            <a:pPr algn="l" rtl="0">
              <a:buFont typeface="Wingdings" pitchFamily="2" charset="2"/>
              <a:buNone/>
            </a:pPr>
            <a:r>
              <a:rPr lang="en-US" smtClean="0">
                <a:latin typeface="Times New Roman" pitchFamily="18" charset="0"/>
                <a:cs typeface="Times New Roman" pitchFamily="18" charset="0"/>
              </a:rPr>
              <a:t> d- external genitalia</a:t>
            </a:r>
          </a:p>
          <a:p>
            <a:pPr algn="l" rtl="0">
              <a:buFont typeface="Wingdings" pitchFamily="2" charset="2"/>
              <a:buNone/>
            </a:pPr>
            <a:r>
              <a:rPr lang="en-US" smtClean="0">
                <a:latin typeface="Times New Roman" pitchFamily="18" charset="0"/>
                <a:cs typeface="Times New Roman" pitchFamily="18" charset="0"/>
              </a:rPr>
              <a:t> e- mammary glands </a:t>
            </a:r>
          </a:p>
          <a:p>
            <a:pPr>
              <a:buFont typeface="Wingdings" pitchFamily="2" charset="2"/>
              <a:buNone/>
            </a:pPr>
            <a:endParaRPr lang="en-US" smtClean="0">
              <a:latin typeface="Times New Roman" pitchFamily="18" charset="0"/>
              <a:cs typeface="Times New Roman" pitchFamily="18" charset="0"/>
            </a:endParaRPr>
          </a:p>
        </p:txBody>
      </p:sp>
      <p:pic>
        <p:nvPicPr>
          <p:cNvPr id="78852" name="Picture 4" descr="female_repro"/>
          <p:cNvPicPr>
            <a:picLocks noChangeAspect="1" noChangeArrowheads="1"/>
          </p:cNvPicPr>
          <p:nvPr/>
        </p:nvPicPr>
        <p:blipFill>
          <a:blip r:embed="rId3"/>
          <a:srcRect/>
          <a:stretch>
            <a:fillRect/>
          </a:stretch>
        </p:blipFill>
        <p:spPr bwMode="auto">
          <a:xfrm>
            <a:off x="4284663" y="1846263"/>
            <a:ext cx="4606925" cy="4391025"/>
          </a:xfrm>
          <a:prstGeom prst="rect">
            <a:avLst/>
          </a:prstGeom>
          <a:noFill/>
        </p:spPr>
      </p:pic>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3"/>
          <p:cNvSpPr>
            <a:spLocks noGrp="1"/>
          </p:cNvSpPr>
          <p:nvPr>
            <p:ph type="title"/>
          </p:nvPr>
        </p:nvSpPr>
        <p:spPr>
          <a:xfrm>
            <a:off x="609600" y="357166"/>
            <a:ext cx="8534400" cy="1571636"/>
          </a:xfrm>
        </p:spPr>
        <p:txBody>
          <a:bodyPr>
            <a:normAutofit fontScale="90000"/>
          </a:bodyPr>
          <a:lstStyle/>
          <a:p>
            <a:r>
              <a:rPr lang="en-US" sz="3200" b="1" dirty="0" smtClean="0">
                <a:solidFill>
                  <a:srgbClr val="3333CC"/>
                </a:solidFill>
                <a:latin typeface="Verdana" pitchFamily="34" charset="0"/>
                <a:cs typeface="Arial" charset="0"/>
              </a:rPr>
              <a:t/>
            </a:r>
            <a:br>
              <a:rPr lang="en-US" sz="3200" b="1" dirty="0" smtClean="0">
                <a:solidFill>
                  <a:srgbClr val="3333CC"/>
                </a:solidFill>
                <a:latin typeface="Verdana" pitchFamily="34" charset="0"/>
                <a:cs typeface="Arial" charset="0"/>
              </a:rPr>
            </a:br>
            <a:r>
              <a:rPr lang="en-US" sz="3200" b="1" dirty="0" smtClean="0">
                <a:solidFill>
                  <a:srgbClr val="3333CC"/>
                </a:solidFill>
                <a:latin typeface="Verdana" pitchFamily="34" charset="0"/>
                <a:cs typeface="Arial" charset="0"/>
              </a:rPr>
              <a:t>Function of the female reproductive system are:</a:t>
            </a:r>
            <a:r>
              <a:rPr lang="en-US" sz="4000" b="1" dirty="0" smtClean="0">
                <a:solidFill>
                  <a:srgbClr val="3333CC"/>
                </a:solidFill>
                <a:latin typeface="Verdana" pitchFamily="34" charset="0"/>
                <a:cs typeface="Arial" charset="0"/>
              </a:rPr>
              <a:t/>
            </a:r>
            <a:br>
              <a:rPr lang="en-US" sz="4000" b="1" dirty="0" smtClean="0">
                <a:solidFill>
                  <a:srgbClr val="3333CC"/>
                </a:solidFill>
                <a:latin typeface="Verdana" pitchFamily="34" charset="0"/>
                <a:cs typeface="Arial" charset="0"/>
              </a:rPr>
            </a:br>
            <a:endParaRPr lang="en-US" sz="4000" b="1" dirty="0" smtClean="0">
              <a:solidFill>
                <a:srgbClr val="3333CC"/>
              </a:solidFill>
              <a:latin typeface="Verdana" pitchFamily="34" charset="0"/>
              <a:cs typeface="Arial" charset="0"/>
            </a:endParaRPr>
          </a:p>
        </p:txBody>
      </p:sp>
      <p:sp>
        <p:nvSpPr>
          <p:cNvPr id="80898" name="Rectangle 2"/>
          <p:cNvSpPr>
            <a:spLocks noGrp="1"/>
          </p:cNvSpPr>
          <p:nvPr>
            <p:ph type="body" idx="4294967295"/>
          </p:nvPr>
        </p:nvSpPr>
        <p:spPr>
          <a:xfrm>
            <a:off x="479425" y="1500174"/>
            <a:ext cx="8307417" cy="4824412"/>
          </a:xfrm>
        </p:spPr>
        <p:txBody>
          <a:bodyPr/>
          <a:lstStyle/>
          <a:p>
            <a:pPr algn="l" rtl="0">
              <a:lnSpc>
                <a:spcPct val="90000"/>
              </a:lnSpc>
              <a:buFont typeface="Wingdings" pitchFamily="2" charset="2"/>
              <a:buNone/>
            </a:pPr>
            <a:endParaRPr lang="en-US" sz="2500" dirty="0" smtClean="0">
              <a:cs typeface="Arial" charset="0"/>
            </a:endParaRPr>
          </a:p>
          <a:p>
            <a:pPr algn="l" rtl="0">
              <a:lnSpc>
                <a:spcPct val="90000"/>
              </a:lnSpc>
              <a:buFont typeface="Wingdings" pitchFamily="2" charset="2"/>
              <a:buNone/>
            </a:pPr>
            <a:r>
              <a:rPr lang="en-US" sz="2500" dirty="0" smtClean="0">
                <a:cs typeface="Arial" charset="0"/>
              </a:rPr>
              <a:t> </a:t>
            </a:r>
            <a:r>
              <a:rPr lang="en-US" sz="2500" dirty="0" smtClean="0">
                <a:latin typeface="Times New Roman" pitchFamily="18" charset="0"/>
                <a:cs typeface="Times New Roman" pitchFamily="18" charset="0"/>
              </a:rPr>
              <a:t>1- Production of ova (female germ cells) Through the process of </a:t>
            </a:r>
            <a:r>
              <a:rPr lang="en-US" sz="2500" dirty="0" err="1" smtClean="0">
                <a:latin typeface="Times New Roman" pitchFamily="18" charset="0"/>
                <a:cs typeface="Times New Roman" pitchFamily="18" charset="0"/>
              </a:rPr>
              <a:t>oogenesis</a:t>
            </a:r>
            <a:r>
              <a:rPr lang="en-US" sz="2500" dirty="0" smtClean="0">
                <a:latin typeface="Times New Roman" pitchFamily="18" charset="0"/>
                <a:cs typeface="Times New Roman" pitchFamily="18" charset="0"/>
              </a:rPr>
              <a:t>.</a:t>
            </a:r>
          </a:p>
          <a:p>
            <a:pPr algn="l" rtl="0">
              <a:lnSpc>
                <a:spcPct val="90000"/>
              </a:lnSpc>
              <a:buFont typeface="Wingdings" pitchFamily="2" charset="2"/>
              <a:buNone/>
            </a:pPr>
            <a:r>
              <a:rPr lang="en-US" sz="2500" dirty="0" smtClean="0">
                <a:latin typeface="Times New Roman" pitchFamily="18" charset="0"/>
                <a:cs typeface="Times New Roman" pitchFamily="18" charset="0"/>
              </a:rPr>
              <a:t> 2- Promote fertilization by facilitating the meeting of the female germ cells and spermatozoa.</a:t>
            </a:r>
          </a:p>
          <a:p>
            <a:pPr algn="l" rtl="0">
              <a:lnSpc>
                <a:spcPct val="90000"/>
              </a:lnSpc>
              <a:buFont typeface="Wingdings" pitchFamily="2" charset="2"/>
              <a:buNone/>
            </a:pPr>
            <a:r>
              <a:rPr lang="en-US" sz="2500" dirty="0" smtClean="0">
                <a:latin typeface="Times New Roman" pitchFamily="18" charset="0"/>
                <a:cs typeface="Times New Roman" pitchFamily="18" charset="0"/>
              </a:rPr>
              <a:t> 3- Hold a fertilized </a:t>
            </a:r>
            <a:r>
              <a:rPr lang="en-US" sz="2500" dirty="0" err="1" smtClean="0">
                <a:latin typeface="Times New Roman" pitchFamily="18" charset="0"/>
                <a:cs typeface="Times New Roman" pitchFamily="18" charset="0"/>
              </a:rPr>
              <a:t>oocytes</a:t>
            </a:r>
            <a:r>
              <a:rPr lang="en-US" sz="2500" dirty="0" smtClean="0">
                <a:latin typeface="Times New Roman" pitchFamily="18" charset="0"/>
                <a:cs typeface="Times New Roman" pitchFamily="18" charset="0"/>
              </a:rPr>
              <a:t> during its complete development embryonic and fetal stages until birth.</a:t>
            </a:r>
          </a:p>
          <a:p>
            <a:pPr algn="l" rtl="0">
              <a:lnSpc>
                <a:spcPct val="90000"/>
              </a:lnSpc>
              <a:buFont typeface="Wingdings" pitchFamily="2" charset="2"/>
              <a:buNone/>
            </a:pPr>
            <a:r>
              <a:rPr lang="en-US" sz="2500" dirty="0" smtClean="0">
                <a:latin typeface="Times New Roman" pitchFamily="18" charset="0"/>
                <a:cs typeface="Times New Roman" pitchFamily="18" charset="0"/>
              </a:rPr>
              <a:t> 4- Production of female sexual hormones.</a:t>
            </a:r>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a:xfrm>
            <a:off x="0" y="-304800"/>
            <a:ext cx="7772400" cy="1304908"/>
          </a:xfrm>
        </p:spPr>
        <p:txBody>
          <a:bodyPr/>
          <a:lstStyle/>
          <a:p>
            <a:r>
              <a:rPr lang="en-US" b="1" i="1" dirty="0">
                <a:solidFill>
                  <a:srgbClr val="808000"/>
                </a:solidFill>
              </a:rPr>
              <a:t>The Ovaries</a:t>
            </a:r>
            <a:r>
              <a:rPr lang="en-US" dirty="0">
                <a:solidFill>
                  <a:schemeClr val="tx1"/>
                </a:solidFill>
              </a:rPr>
              <a:t> </a:t>
            </a:r>
          </a:p>
        </p:txBody>
      </p:sp>
      <p:sp>
        <p:nvSpPr>
          <p:cNvPr id="250883" name="Rectangle 3"/>
          <p:cNvSpPr>
            <a:spLocks noGrp="1" noChangeArrowheads="1"/>
          </p:cNvSpPr>
          <p:nvPr>
            <p:ph sz="quarter" idx="1"/>
          </p:nvPr>
        </p:nvSpPr>
        <p:spPr>
          <a:xfrm>
            <a:off x="571472" y="1071546"/>
            <a:ext cx="3086128" cy="2357454"/>
          </a:xfrm>
        </p:spPr>
        <p:txBody>
          <a:bodyPr/>
          <a:lstStyle/>
          <a:p>
            <a:pPr>
              <a:lnSpc>
                <a:spcPct val="90000"/>
              </a:lnSpc>
            </a:pPr>
            <a:r>
              <a:rPr lang="en-US" dirty="0"/>
              <a:t>Are small, almond-shaped organs:</a:t>
            </a:r>
          </a:p>
          <a:p>
            <a:pPr lvl="1">
              <a:lnSpc>
                <a:spcPct val="90000"/>
              </a:lnSpc>
            </a:pPr>
            <a:r>
              <a:rPr lang="en-US" sz="2800" dirty="0"/>
              <a:t>near lateral walls of pelvic cavity</a:t>
            </a:r>
          </a:p>
        </p:txBody>
      </p:sp>
      <p:pic>
        <p:nvPicPr>
          <p:cNvPr id="250884" name="Picture 4"/>
          <p:cNvPicPr>
            <a:picLocks noChangeAspect="1" noChangeArrowheads="1"/>
          </p:cNvPicPr>
          <p:nvPr/>
        </p:nvPicPr>
        <p:blipFill>
          <a:blip r:embed="rId2"/>
          <a:srcRect l="6972" t="5992" r="2777" b="45494"/>
          <a:stretch>
            <a:fillRect/>
          </a:stretch>
        </p:blipFill>
        <p:spPr bwMode="auto">
          <a:xfrm>
            <a:off x="4286249" y="857232"/>
            <a:ext cx="4572032" cy="3357586"/>
          </a:xfrm>
          <a:prstGeom prst="rect">
            <a:avLst/>
          </a:prstGeom>
          <a:noFill/>
        </p:spPr>
      </p:pic>
      <p:sp>
        <p:nvSpPr>
          <p:cNvPr id="250885" name="Rectangle 5"/>
          <p:cNvSpPr>
            <a:spLocks noChangeArrowheads="1"/>
          </p:cNvSpPr>
          <p:nvPr/>
        </p:nvSpPr>
        <p:spPr bwMode="auto">
          <a:xfrm>
            <a:off x="0" y="3505200"/>
            <a:ext cx="6477000" cy="3505200"/>
          </a:xfrm>
          <a:prstGeom prst="rect">
            <a:avLst/>
          </a:prstGeom>
          <a:noFill/>
          <a:ln w="9525">
            <a:noFill/>
            <a:miter lim="800000"/>
            <a:headEnd/>
            <a:tailEnd/>
          </a:ln>
          <a:effectLst/>
        </p:spPr>
        <p:txBody>
          <a:bodyPr/>
          <a:lstStyle/>
          <a:p>
            <a:pPr marL="609600" indent="-609600">
              <a:spcBef>
                <a:spcPct val="20000"/>
              </a:spcBef>
              <a:buClr>
                <a:schemeClr val="folHlink"/>
              </a:buClr>
              <a:buSzPct val="90000"/>
              <a:buFont typeface="Times"/>
              <a:buNone/>
            </a:pPr>
            <a:r>
              <a:rPr lang="en-US" sz="3200" b="1" i="1">
                <a:solidFill>
                  <a:schemeClr val="accent2"/>
                </a:solidFill>
              </a:rPr>
              <a:t>    FUNCTION</a:t>
            </a:r>
          </a:p>
          <a:p>
            <a:pPr marL="609600" indent="-609600">
              <a:spcBef>
                <a:spcPct val="20000"/>
              </a:spcBef>
              <a:buClr>
                <a:schemeClr val="accent2"/>
              </a:buClr>
              <a:buSzPct val="90000"/>
              <a:buFontTx/>
              <a:buChar char="o"/>
            </a:pPr>
            <a:r>
              <a:rPr lang="en-US" sz="2800"/>
              <a:t>     Production of  female gametes .</a:t>
            </a:r>
          </a:p>
          <a:p>
            <a:pPr marL="609600" indent="-609600">
              <a:spcBef>
                <a:spcPct val="20000"/>
              </a:spcBef>
              <a:buClr>
                <a:schemeClr val="accent2"/>
              </a:buClr>
              <a:buSzPct val="90000"/>
              <a:buFontTx/>
              <a:buChar char="o"/>
            </a:pPr>
            <a:r>
              <a:rPr lang="en-US" sz="2800"/>
              <a:t>     Secretion of female sex hormones (estrogens, progesterone)</a:t>
            </a:r>
          </a:p>
          <a:p>
            <a:pPr marL="609600" indent="-609600">
              <a:spcBef>
                <a:spcPct val="20000"/>
              </a:spcBef>
              <a:buClr>
                <a:schemeClr val="accent2"/>
              </a:buClr>
              <a:buSzPct val="90000"/>
              <a:buFontTx/>
              <a:buChar char="o"/>
            </a:pPr>
            <a:endParaRPr lang="en-US" sz="2200"/>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
          </p:nvPr>
        </p:nvSpPr>
        <p:spPr/>
        <p:txBody>
          <a:bodyPr>
            <a:normAutofit/>
          </a:bodyPr>
          <a:lstStyle/>
          <a:p>
            <a:pPr algn="just"/>
            <a:r>
              <a:rPr lang="en-US" dirty="0" smtClean="0">
                <a:latin typeface="Times New Roman" pitchFamily="18" charset="0"/>
                <a:cs typeface="Times New Roman" pitchFamily="18" charset="0"/>
              </a:rPr>
              <a:t>They are two nodular bodies, situated one on either side of the uterus in relation to the lateral wall of the pelvis, and attached to the back of </a:t>
            </a:r>
            <a:r>
              <a:rPr lang="en-US" dirty="0" smtClean="0">
                <a:solidFill>
                  <a:srgbClr val="FF0000"/>
                </a:solidFill>
                <a:latin typeface="Times New Roman" pitchFamily="18" charset="0"/>
                <a:cs typeface="Times New Roman" pitchFamily="18" charset="0"/>
              </a:rPr>
              <a:t>the broad ligament </a:t>
            </a:r>
            <a:r>
              <a:rPr lang="en-US" dirty="0" smtClean="0">
                <a:latin typeface="Times New Roman" pitchFamily="18" charset="0"/>
                <a:cs typeface="Times New Roman" pitchFamily="18" charset="0"/>
              </a:rPr>
              <a:t>of the uterus, behind and below the uterine tubes. The ovaries are of a grayish-pink color. They are each about 4 cm. in length, 2 cm. in width, and about 8 mm. in thickness, and weigh from 2 to 3.5 gm..</a:t>
            </a:r>
            <a:endParaRPr lang="en-US" dirty="0">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2" descr="img42"/>
          <p:cNvPicPr>
            <a:picLocks noChangeAspect="1" noChangeArrowheads="1"/>
          </p:cNvPicPr>
          <p:nvPr/>
        </p:nvPicPr>
        <p:blipFill>
          <a:blip r:embed="rId3"/>
          <a:srcRect/>
          <a:stretch>
            <a:fillRect/>
          </a:stretch>
        </p:blipFill>
        <p:spPr bwMode="auto">
          <a:xfrm>
            <a:off x="4500563" y="3141663"/>
            <a:ext cx="3971925" cy="2686050"/>
          </a:xfrm>
          <a:prstGeom prst="rect">
            <a:avLst/>
          </a:prstGeom>
          <a:noFill/>
        </p:spPr>
      </p:pic>
      <p:pic>
        <p:nvPicPr>
          <p:cNvPr id="128003" name="Picture 3" descr="ovarium"/>
          <p:cNvPicPr>
            <a:picLocks noChangeAspect="1" noChangeArrowheads="1"/>
          </p:cNvPicPr>
          <p:nvPr/>
        </p:nvPicPr>
        <p:blipFill>
          <a:blip r:embed="rId4"/>
          <a:srcRect/>
          <a:stretch>
            <a:fillRect/>
          </a:stretch>
        </p:blipFill>
        <p:spPr bwMode="auto">
          <a:xfrm>
            <a:off x="1187450" y="1125538"/>
            <a:ext cx="4637088" cy="3795712"/>
          </a:xfrm>
          <a:prstGeom prst="rect">
            <a:avLst/>
          </a:prstGeom>
          <a:noFill/>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5720" y="142853"/>
            <a:ext cx="8715436" cy="2862322"/>
          </a:xfrm>
          <a:prstGeom prst="rect">
            <a:avLst/>
          </a:prstGeom>
        </p:spPr>
        <p:txBody>
          <a:bodyPr wrap="square">
            <a:spAutoFit/>
          </a:bodyPr>
          <a:lstStyle/>
          <a:p>
            <a:r>
              <a:rPr lang="en-US" dirty="0" smtClean="0"/>
              <a:t>The </a:t>
            </a:r>
            <a:r>
              <a:rPr lang="en-US" i="1" dirty="0" smtClean="0"/>
              <a:t>tubal extremity</a:t>
            </a:r>
            <a:r>
              <a:rPr lang="en-US" dirty="0" smtClean="0"/>
              <a:t> is attached the ovarian </a:t>
            </a:r>
            <a:r>
              <a:rPr lang="en-US" dirty="0" err="1" smtClean="0"/>
              <a:t>fimbria</a:t>
            </a:r>
            <a:r>
              <a:rPr lang="en-US" dirty="0" smtClean="0"/>
              <a:t> of the uterine tube and a fold of peritoneum, the </a:t>
            </a:r>
            <a:r>
              <a:rPr lang="en-US" b="1" dirty="0" err="1" smtClean="0"/>
              <a:t>suspensory</a:t>
            </a:r>
            <a:r>
              <a:rPr lang="en-US" b="1" dirty="0" smtClean="0"/>
              <a:t> ligament of the ovary,</a:t>
            </a:r>
            <a:r>
              <a:rPr lang="en-US" dirty="0" smtClean="0"/>
              <a:t> The </a:t>
            </a:r>
            <a:r>
              <a:rPr lang="en-US" i="1" dirty="0" smtClean="0"/>
              <a:t>uterine end</a:t>
            </a:r>
            <a:r>
              <a:rPr lang="en-US" dirty="0" smtClean="0"/>
              <a:t> is directed downward toward the pelvic floor</a:t>
            </a:r>
          </a:p>
          <a:p>
            <a:r>
              <a:rPr lang="en-US" b="1" dirty="0" smtClean="0"/>
              <a:t>.</a:t>
            </a:r>
            <a:r>
              <a:rPr lang="en-US" dirty="0" smtClean="0"/>
              <a:t> </a:t>
            </a:r>
            <a:r>
              <a:rPr lang="en-US" dirty="0" smtClean="0"/>
              <a:t>The ovary consists of a number of vesicular ovarian follicles imbedded in the </a:t>
            </a:r>
            <a:r>
              <a:rPr lang="en-US" dirty="0" err="1" smtClean="0"/>
              <a:t>stroma</a:t>
            </a:r>
            <a:r>
              <a:rPr lang="en-US" dirty="0" smtClean="0"/>
              <a:t>. </a:t>
            </a:r>
            <a:r>
              <a:rPr lang="en-US" i="1" dirty="0" smtClean="0"/>
              <a:t>  </a:t>
            </a:r>
            <a:endParaRPr lang="en-US" b="1" dirty="0" smtClean="0">
              <a:solidFill>
                <a:srgbClr val="FF0066"/>
              </a:solidFill>
              <a:latin typeface="Verdana" pitchFamily="34" charset="0"/>
              <a:cs typeface="Arial" charset="0"/>
            </a:endParaRPr>
          </a:p>
          <a:p>
            <a:r>
              <a:rPr lang="en-US" b="1" dirty="0" smtClean="0">
                <a:solidFill>
                  <a:srgbClr val="FF0066"/>
                </a:solidFill>
                <a:latin typeface="Verdana" pitchFamily="34" charset="0"/>
                <a:cs typeface="Arial" charset="0"/>
              </a:rPr>
              <a:t>Parenchyma of the ovary:</a:t>
            </a:r>
          </a:p>
          <a:p>
            <a:r>
              <a:rPr lang="en-US" dirty="0" smtClean="0">
                <a:cs typeface="Arial" charset="0"/>
              </a:rPr>
              <a:t>    </a:t>
            </a:r>
          </a:p>
          <a:p>
            <a:r>
              <a:rPr lang="en-US" b="1" dirty="0" smtClean="0">
                <a:solidFill>
                  <a:srgbClr val="FF6600"/>
                </a:solidFill>
                <a:latin typeface="Times New Roman" pitchFamily="18" charset="0"/>
                <a:cs typeface="Times New Roman" pitchFamily="18" charset="0"/>
              </a:rPr>
              <a:t>1- Cortex:</a:t>
            </a:r>
            <a:r>
              <a:rPr lang="en-US" dirty="0" smtClean="0">
                <a:latin typeface="Times New Roman" pitchFamily="18" charset="0"/>
                <a:cs typeface="Times New Roman" pitchFamily="18" charset="0"/>
              </a:rPr>
              <a:t>, the wide outer region containing ovarian follicles at various stages of development and degeneration.     </a:t>
            </a:r>
          </a:p>
          <a:p>
            <a:r>
              <a:rPr lang="en-US" b="1" dirty="0" smtClean="0">
                <a:solidFill>
                  <a:srgbClr val="FF6600"/>
                </a:solidFill>
                <a:latin typeface="Times New Roman" pitchFamily="18" charset="0"/>
                <a:cs typeface="Times New Roman" pitchFamily="18" charset="0"/>
              </a:rPr>
              <a:t>2- Medulla</a:t>
            </a:r>
            <a:r>
              <a:rPr lang="en-US" b="1" dirty="0" smtClean="0">
                <a:solidFill>
                  <a:srgbClr val="FF6600"/>
                </a:solidFill>
                <a:latin typeface="Times New Roman" pitchFamily="18" charset="0"/>
                <a:cs typeface="Times New Roman" pitchFamily="18" charset="0"/>
              </a:rPr>
              <a:t>:</a:t>
            </a:r>
            <a:endParaRPr lang="en-US" dirty="0"/>
          </a:p>
        </p:txBody>
      </p:sp>
      <p:pic>
        <p:nvPicPr>
          <p:cNvPr id="4" name="Picture 3" descr="ovary4xLb1"/>
          <p:cNvPicPr>
            <a:picLocks noChangeAspect="1" noChangeArrowheads="1"/>
          </p:cNvPicPr>
          <p:nvPr/>
        </p:nvPicPr>
        <p:blipFill>
          <a:blip r:embed="rId2"/>
          <a:srcRect t="4131" r="5238"/>
          <a:stretch>
            <a:fillRect/>
          </a:stretch>
        </p:blipFill>
        <p:spPr bwMode="auto">
          <a:xfrm>
            <a:off x="2643174" y="3286124"/>
            <a:ext cx="3108315" cy="1928825"/>
          </a:xfrm>
          <a:prstGeom prst="rect">
            <a:avLst/>
          </a:prstGeom>
          <a:noFill/>
        </p:spPr>
      </p:pic>
    </p:spTree>
  </p:cSld>
  <p:clrMapOvr>
    <a:masterClrMapping/>
  </p:clrMapOvr>
  <p:transition>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249</TotalTime>
  <Words>1789</Words>
  <Application>Microsoft Office PowerPoint</Application>
  <PresentationFormat>On-screen Show (4:3)</PresentationFormat>
  <Paragraphs>177</Paragraphs>
  <Slides>39</Slides>
  <Notes>21</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Oriel</vt:lpstr>
      <vt:lpstr>Female Reproductive system</vt:lpstr>
      <vt:lpstr>The Female Genital Organs</vt:lpstr>
      <vt:lpstr>Slide 3</vt:lpstr>
      <vt:lpstr>Slide 4</vt:lpstr>
      <vt:lpstr> Function of the female reproductive system are: </vt:lpstr>
      <vt:lpstr>The Ovaries </vt:lpstr>
      <vt:lpstr>Slide 7</vt:lpstr>
      <vt:lpstr>Slide 8</vt:lpstr>
      <vt:lpstr>Slide 9</vt:lpstr>
      <vt:lpstr>Ovarian follicles</vt:lpstr>
      <vt:lpstr>Slide 11</vt:lpstr>
      <vt:lpstr>Slide 12</vt:lpstr>
      <vt:lpstr>Slide 13</vt:lpstr>
      <vt:lpstr> There are several stages of follicular development. </vt:lpstr>
      <vt:lpstr>Slide 15</vt:lpstr>
      <vt:lpstr>Ovulation </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Female Genital Organs</dc:title>
  <dc:creator>GAD Collg Teacher</dc:creator>
  <cp:lastModifiedBy>GAD Collg Teacher</cp:lastModifiedBy>
  <cp:revision>185</cp:revision>
  <dcterms:created xsi:type="dcterms:W3CDTF">2011-05-09T08:58:53Z</dcterms:created>
  <dcterms:modified xsi:type="dcterms:W3CDTF">2011-12-04T05:33:02Z</dcterms:modified>
</cp:coreProperties>
</file>