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0" r:id="rId2"/>
    <p:sldMasterId id="2147483765" r:id="rId3"/>
    <p:sldMasterId id="2147483777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4" r:id="rId12"/>
    <p:sldId id="275" r:id="rId13"/>
    <p:sldId id="263" r:id="rId14"/>
    <p:sldId id="264" r:id="rId15"/>
    <p:sldId id="265" r:id="rId16"/>
    <p:sldId id="266" r:id="rId17"/>
    <p:sldId id="273" r:id="rId18"/>
    <p:sldId id="267" r:id="rId19"/>
    <p:sldId id="268" r:id="rId20"/>
    <p:sldId id="269" r:id="rId21"/>
    <p:sldId id="270" r:id="rId22"/>
    <p:sldId id="271" r:id="rId23"/>
    <p:sldId id="272" r:id="rId24"/>
    <p:sldId id="278" r:id="rId25"/>
    <p:sldId id="279" r:id="rId2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E5D2BBA-FD2F-4964-9F47-81FA31B8F13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FBAFA6B-C0CE-4D9B-B5BE-571C5C776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0229E23-9225-47B1-BF52-DE82D5333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59D2B1C-13F3-4225-9974-F5ED75C67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5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781605-9EA7-421C-908A-F41A00AB2510}" type="slidenum">
              <a:rPr lang="ar-SA">
                <a:solidFill>
                  <a:prstClr val="black"/>
                </a:solidFill>
              </a:rPr>
              <a:pPr eaLnBrk="1" hangingPunct="1"/>
              <a:t>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6DAC9D-2390-4A87-9124-B6050FFC14A7}" type="slidenum">
              <a:rPr lang="ar-SA">
                <a:solidFill>
                  <a:prstClr val="black"/>
                </a:solidFill>
              </a:rPr>
              <a:pPr eaLnBrk="1" hangingPunct="1"/>
              <a:t>22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gency FB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40F3-ADA4-4567-A7D1-228BBC8AB80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0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FE172-E36F-4D48-8F38-6716B6CD90C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8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4870-C21F-4B70-9126-66CC622DD94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3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5772F-DDBE-439C-9EAD-08DA5238356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67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A4402-A66F-4022-A686-42BD535071C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gency FB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40F3-ADA4-4567-A7D1-228BBC8AB80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3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6943-3AE6-4E7F-8487-DD11AF78422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691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48812-4DF3-4263-B37B-34C6BF8BEF9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43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4B570-D163-4624-9470-7A38EFEAC6A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70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A390-9EC7-420B-A852-4F5F039A93F2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5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1691-DD36-4CBC-AF45-3619F7DD003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76943-3AE6-4E7F-8487-DD11AF78422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12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BA3D1-0596-4AD2-AFF7-8D084EDD2B1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98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507E-D4FD-481D-AA67-EC0651E3F66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60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270B-D8CD-4439-B7B9-2C3A88738D6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27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FE172-E36F-4D48-8F38-6716B6CD90C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26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4870-C21F-4B70-9126-66CC622DD94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6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5772F-DDBE-439C-9EAD-08DA5238356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547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A4402-A66F-4022-A686-42BD535071C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86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48812-4DF3-4263-B37B-34C6BF8BEF9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651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CF5679-20FE-4B50-B383-6C6961C2551B}" type="slidenum">
              <a:rPr lang="ar-S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4B570-D163-4624-9470-7A38EFEAC6A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413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852A-ABC4-4D4E-9AFD-BEC4170C88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60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A390-9EC7-420B-A852-4F5F039A93F2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2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1691-DD36-4CBC-AF45-3619F7DD003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3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BA3D1-0596-4AD2-AFF7-8D084EDD2B1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507E-D4FD-481D-AA67-EC0651E3F66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84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270B-D8CD-4439-B7B9-2C3A88738D6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4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85E3-F978-46AC-9A8A-E6F599FDDAFF}" type="slidenum">
              <a:rPr lang="ar-S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26258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gency FB" pitchFamily="34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E85E3-F978-46AC-9A8A-E6F599FDDAFF}" type="slidenum">
              <a:rPr lang="ar-S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17698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gency FB" pitchFamily="34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0292D7-A8F6-40F5-8C41-A5C890DEE0A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13B481-9DA8-4728-B0F2-9948D603C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Toddler growt</a:t>
            </a:r>
            <a:r>
              <a:rPr lang="en-US" dirty="0" smtClean="0"/>
              <a:t>h and development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/>
              <a:t>Physiological growth: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4000" smtClean="0"/>
              <a:t>Pulse:</a:t>
            </a:r>
            <a:r>
              <a:rPr lang="en-US" sz="4000" b="1" smtClean="0"/>
              <a:t> </a:t>
            </a:r>
            <a:r>
              <a:rPr lang="en-US" sz="4000" smtClean="0"/>
              <a:t>80</a:t>
            </a:r>
            <a:r>
              <a:rPr lang="en-US" sz="4000" smtClean="0">
                <a:latin typeface="Agency FB"/>
              </a:rPr>
              <a:t>–</a:t>
            </a:r>
            <a:r>
              <a:rPr lang="en-US" sz="4000" smtClean="0"/>
              <a:t>130</a:t>
            </a:r>
            <a:r>
              <a:rPr lang="en-US" sz="4000" b="1" smtClean="0"/>
              <a:t> </a:t>
            </a:r>
            <a:r>
              <a:rPr lang="en-US" sz="4000" smtClean="0"/>
              <a:t>beats/min (average 110/min).</a:t>
            </a: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4000" smtClean="0"/>
              <a:t>Respiration:</a:t>
            </a:r>
            <a:r>
              <a:rPr lang="en-US" sz="4000" b="1" smtClean="0"/>
              <a:t> </a:t>
            </a:r>
            <a:r>
              <a:rPr lang="en-US" sz="4000" smtClean="0"/>
              <a:t>20</a:t>
            </a:r>
            <a:r>
              <a:rPr lang="en-US" sz="4000" smtClean="0">
                <a:latin typeface="Agency FB"/>
              </a:rPr>
              <a:t>–</a:t>
            </a:r>
            <a:r>
              <a:rPr lang="en-US" sz="4000" smtClean="0"/>
              <a:t>30C/min.</a:t>
            </a:r>
            <a:endParaRPr lang="en-US" sz="4000" smtClean="0">
              <a:solidFill>
                <a:schemeClr val="hlink"/>
              </a:solidFill>
            </a:endParaRP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4400" i="1" smtClean="0">
                <a:solidFill>
                  <a:schemeClr val="hlink"/>
                </a:solidFill>
              </a:rPr>
              <a:t>Bowel and bladder control:   </a:t>
            </a: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b="1" smtClean="0"/>
              <a:t> </a:t>
            </a:r>
            <a:r>
              <a:rPr lang="en-US" sz="4000" smtClean="0"/>
              <a:t>Daytime control of bladder and bowel control by 24</a:t>
            </a:r>
            <a:r>
              <a:rPr lang="en-US" sz="4000" smtClean="0">
                <a:latin typeface="Agency FB"/>
              </a:rPr>
              <a:t>–</a:t>
            </a:r>
            <a:r>
              <a:rPr lang="en-US" sz="4000" smtClean="0"/>
              <a:t>30 months.</a:t>
            </a:r>
          </a:p>
        </p:txBody>
      </p:sp>
    </p:spTree>
    <p:extLst>
      <p:ext uri="{BB962C8B-B14F-4D97-AF65-F5344CB8AC3E}">
        <p14:creationId xmlns:p14="http://schemas.microsoft.com/office/powerpoint/2010/main" val="280680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Fine Motor - toddler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1 year old: transfer objects from hand to hand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2 year old: can hold a crayon and color vertical strokes</a:t>
            </a:r>
          </a:p>
          <a:p>
            <a:pPr lvl="1"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Turn the page of a book</a:t>
            </a:r>
          </a:p>
          <a:p>
            <a:pPr lvl="1"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Build a tower of six blocks</a:t>
            </a:r>
            <a:r>
              <a:rPr lang="en-US" smtClean="0"/>
              <a:t>	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3 year old: copy a circle and a cross 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 build         using small blocks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endParaRPr lang="en-US" smtClean="0"/>
          </a:p>
          <a:p>
            <a:pPr algn="l" rtl="0" eaLnBrk="1" hangingPunct="1">
              <a:buFont typeface="Agency FB" pitchFamily="34" charset="0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88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Gross - Motor of toddler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smtClean="0"/>
              <a:t>At 15 months, </a:t>
            </a:r>
            <a:r>
              <a:rPr lang="en-US" smtClean="0"/>
              <a:t>the toddler can: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smtClean="0"/>
              <a:t>Walk alone.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mtClean="0"/>
              <a:t>Creep upstairs.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mtClean="0"/>
              <a:t>Assume standing position without falling.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mtClean="0"/>
              <a:t>Hold a cup with all fingers grasped around it.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smtClean="0"/>
          </a:p>
          <a:p>
            <a:pPr algn="l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smtClean="0"/>
              <a:t>At 18 months:</a:t>
            </a:r>
            <a:endParaRPr lang="en-US" smtClean="0"/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smtClean="0"/>
              <a:t>Hold cup with both hands</a:t>
            </a:r>
            <a:r>
              <a:rPr lang="en-US" smtClean="0"/>
              <a:t>.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mtClean="0"/>
              <a:t>Transfer objects hand-to hand at will.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1749110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Continuous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3600" b="1" smtClean="0"/>
              <a:t>At 24 months:</a:t>
            </a:r>
            <a:r>
              <a:rPr lang="en-US" b="1" smtClean="0"/>
              <a:t> </a:t>
            </a: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4000" smtClean="0"/>
              <a:t>Go up and down stairs alone with two feet on each step.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4000" b="1" smtClean="0"/>
              <a:t>Hold a cup with one hand.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4000" smtClean="0"/>
              <a:t>Remove most of own clothes.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4000" smtClean="0"/>
              <a:t>Drink well from a small glass held in one hand.</a:t>
            </a:r>
          </a:p>
          <a:p>
            <a:pPr algn="l" eaLnBrk="1" hangingPunct="1">
              <a:buFont typeface="Agency FB" pitchFamily="34" charset="0"/>
              <a:buNone/>
              <a:defRPr/>
            </a:pPr>
            <a:endParaRPr lang="en-US" sz="4000" b="1" smtClean="0"/>
          </a:p>
        </p:txBody>
      </p:sp>
    </p:spTree>
    <p:extLst>
      <p:ext uri="{BB962C8B-B14F-4D97-AF65-F5344CB8AC3E}">
        <p14:creationId xmlns:p14="http://schemas.microsoft.com/office/powerpoint/2010/main" val="2479546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Toddlers</a:t>
            </a:r>
          </a:p>
        </p:txBody>
      </p:sp>
      <p:pic>
        <p:nvPicPr>
          <p:cNvPr id="88067" name="Picture 3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4191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68" name="Picture 4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"/>
            <a:ext cx="42672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4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3600" b="1" smtClean="0"/>
              <a:t> At 30 months: </a:t>
            </a:r>
            <a:r>
              <a:rPr lang="en-US" sz="3600" smtClean="0"/>
              <a:t>the toddler can: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4400" smtClean="0"/>
              <a:t>Jump with both feet.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4400" smtClean="0"/>
              <a:t>Jump from chair or step.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4400" smtClean="0"/>
              <a:t>Walk up and downstairs, one foot on a step.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4400" smtClean="0"/>
              <a:t>Drink without assistance.</a:t>
            </a:r>
          </a:p>
        </p:txBody>
      </p:sp>
    </p:spTree>
    <p:extLst>
      <p:ext uri="{BB962C8B-B14F-4D97-AF65-F5344CB8AC3E}">
        <p14:creationId xmlns:p14="http://schemas.microsoft.com/office/powerpoint/2010/main" val="2592144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Issues in parenting </a:t>
            </a:r>
            <a:r>
              <a:rPr lang="en-US" sz="4000" smtClean="0">
                <a:latin typeface="Agency FB"/>
              </a:rPr>
              <a:t>–</a:t>
            </a:r>
            <a:r>
              <a:rPr lang="en-US" sz="4000" smtClean="0"/>
              <a:t> toddler (emotional development)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Stranger anxiety 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 should dissipate by age 2 </a:t>
            </a:r>
            <a:r>
              <a:rPr lang="en-US" smtClean="0">
                <a:latin typeface="Agency FB"/>
              </a:rPr>
              <a:t>½</a:t>
            </a:r>
            <a:r>
              <a:rPr lang="en-US" smtClean="0"/>
              <a:t> to 3 years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Temper tantrums: occur weekly in 50 to 80% of children 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 peak incidence 18 months 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 most disappear by age 3 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Sibling rivalry: aggressive behavior towards new infant: peak between 1 to 2 years but may be prolonged indefinitely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Thumb sucking 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Toilet Training</a:t>
            </a:r>
          </a:p>
        </p:txBody>
      </p:sp>
    </p:spTree>
    <p:extLst>
      <p:ext uri="{BB962C8B-B14F-4D97-AF65-F5344CB8AC3E}">
        <p14:creationId xmlns:p14="http://schemas.microsoft.com/office/powerpoint/2010/main" val="10905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smtClean="0"/>
              <a:t>Cognitive development: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Up to 2 years, </a:t>
            </a:r>
            <a:r>
              <a:rPr lang="en-US" sz="3600" b="1" smtClean="0"/>
              <a:t>the toddler uses his senses and motor development to different self from objects.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3600" smtClean="0"/>
              <a:t>The toddler from 2 to 3 years will be </a:t>
            </a:r>
            <a:r>
              <a:rPr lang="en-US" sz="4400" smtClean="0"/>
              <a:t>in the </a:t>
            </a:r>
            <a:r>
              <a:rPr lang="en-US" sz="4400" b="1" u="sng" smtClean="0">
                <a:solidFill>
                  <a:schemeClr val="hlink"/>
                </a:solidFill>
              </a:rPr>
              <a:t>pre-conceptual phase of cognitive</a:t>
            </a:r>
            <a:r>
              <a:rPr lang="en-US" sz="3600" b="1" u="sng" smtClean="0">
                <a:solidFill>
                  <a:schemeClr val="hlink"/>
                </a:solidFill>
              </a:rPr>
              <a:t> development</a:t>
            </a:r>
            <a:r>
              <a:rPr lang="en-US" sz="3600" smtClean="0"/>
              <a:t> (2-4 years), where he is still egocentric and can not take the point of view of other people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317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Social development: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The toddler is very social being but still egocentric.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He imitates parents.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Notice sex differences and know own sex.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According to </a:t>
            </a:r>
            <a:r>
              <a:rPr lang="en-US" sz="3600" b="1" u="sng" smtClean="0">
                <a:solidFill>
                  <a:schemeClr val="hlink"/>
                </a:solidFill>
              </a:rPr>
              <a:t>Erikson,</a:t>
            </a:r>
            <a:endParaRPr lang="en-US" smtClean="0"/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The development of autonomy during this period is centered around toddlers increasing abilities to control their bodies, themselves and their environment </a:t>
            </a:r>
            <a:r>
              <a:rPr lang="en-US" u="sng" smtClean="0"/>
              <a:t>i.e., "I can do it myself".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0043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Vision in toddler age 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6020" name="Picture 7" descr="Playing a different colour g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3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 Normal toddler:</a:t>
            </a:r>
            <a:r>
              <a:rPr lang="en-US" smtClean="0"/>
              <a:t> 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193675" eaLnBrk="1" hangingPunct="1">
              <a:buFont typeface="Agency FB" pitchFamily="34" charset="0"/>
              <a:buNone/>
              <a:defRPr/>
            </a:pPr>
            <a:r>
              <a:rPr lang="en-US" sz="4000" dirty="0" smtClean="0"/>
              <a:t>Toddler stage is between 1 to 3 years of age. During this period, growth </a:t>
            </a:r>
            <a:r>
              <a:rPr lang="en-US" sz="4000" dirty="0" smtClean="0">
                <a:solidFill>
                  <a:schemeClr val="hlink"/>
                </a:solidFill>
              </a:rPr>
              <a:t>slows</a:t>
            </a:r>
            <a:r>
              <a:rPr lang="en-US" sz="4000" dirty="0" smtClean="0"/>
              <a:t> considerably</a:t>
            </a:r>
            <a:r>
              <a:rPr lang="en-US" sz="4800" dirty="0" smtClean="0"/>
              <a:t>.      </a:t>
            </a:r>
          </a:p>
        </p:txBody>
      </p:sp>
    </p:spTree>
    <p:extLst>
      <p:ext uri="{BB962C8B-B14F-4D97-AF65-F5344CB8AC3E}">
        <p14:creationId xmlns:p14="http://schemas.microsoft.com/office/powerpoint/2010/main" val="3883578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Toddler</a:t>
            </a:r>
          </a:p>
        </p:txBody>
      </p:sp>
      <p:pic>
        <p:nvPicPr>
          <p:cNvPr id="87043" name="Picture 3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76463"/>
            <a:ext cx="4495800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4" name="Picture 4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396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93725" y="4986338"/>
            <a:ext cx="41481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ahoma" pitchFamily="34" charset="0"/>
              </a:rPr>
              <a:t>Safety becomes a problem as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ahoma" pitchFamily="34" charset="0"/>
              </a:rPr>
              <a:t>the toddler becomes more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  <a:latin typeface="Tahoma" pitchFamily="34" charset="0"/>
              </a:rPr>
              <a:t>mobile.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013325" y="6324600"/>
            <a:ext cx="184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FFFFFF"/>
                </a:solidFill>
                <a:latin typeface="Tahoma" pitchFamily="34" charset="0"/>
              </a:rPr>
              <a:t>Pilliterri, Lippincott</a:t>
            </a:r>
          </a:p>
        </p:txBody>
      </p:sp>
    </p:spTree>
    <p:extLst>
      <p:ext uri="{BB962C8B-B14F-4D97-AF65-F5344CB8AC3E}">
        <p14:creationId xmlns:p14="http://schemas.microsoft.com/office/powerpoint/2010/main" val="41714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5334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1600" b="1" dirty="0" smtClean="0">
                <a:solidFill>
                  <a:srgbClr val="FFFF00"/>
                </a:solidFill>
              </a:rPr>
              <a:t>Table (3):</a:t>
            </a:r>
            <a:r>
              <a:rPr lang="en-US" sz="1600" dirty="0" smtClean="0"/>
              <a:t> </a:t>
            </a:r>
            <a:r>
              <a:rPr lang="en-US" sz="1600" dirty="0" smtClean="0">
                <a:effectLst/>
              </a:rPr>
              <a:t>Recent schedule for Vaccination of Newborns in Saudi Arabia. </a:t>
            </a:r>
            <a:r>
              <a:rPr lang="en-US" sz="1600" b="1" u="sng" dirty="0" smtClean="0">
                <a:effectLst/>
              </a:rPr>
              <a:t>Starting January 2008.</a:t>
            </a:r>
            <a:endParaRPr lang="en-GB" sz="1600" b="1" u="sng" dirty="0" smtClean="0">
              <a:effectLst/>
            </a:endParaRPr>
          </a:p>
        </p:txBody>
      </p:sp>
      <p:graphicFrame>
        <p:nvGraphicFramePr>
          <p:cNvPr id="26721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286505"/>
              </p:ext>
            </p:extLst>
          </p:nvPr>
        </p:nvGraphicFramePr>
        <p:xfrm>
          <a:off x="152400" y="457200"/>
          <a:ext cx="8763000" cy="6143626"/>
        </p:xfrm>
        <a:graphic>
          <a:graphicData uri="http://schemas.openxmlformats.org/drawingml/2006/table">
            <a:tbl>
              <a:tblPr/>
              <a:tblGrid>
                <a:gridCol w="228600"/>
                <a:gridCol w="5054600"/>
                <a:gridCol w="34798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Age at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Vaccines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At birth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HepB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2 - Months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IPV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 DTP,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]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4 - Months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OPV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[ DTP,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6 - Months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OPV,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[ DTP,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HepB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9 - Months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Measles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mono 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12 - Months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OPV ,MMR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Varicella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18 -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OPV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DTP,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Hepatitis (A)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GB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24 -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(A)</a:t>
                      </a:r>
                      <a:endParaRPr kumimoji="0" lang="en-GB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4 - 6 Years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OPV,DTP, </a:t>
                      </a:r>
                      <a:r>
                        <a:rPr kumimoji="0" lang="en-GB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MMR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Varicella.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716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Table 4:</a:t>
            </a:r>
            <a:r>
              <a:rPr lang="en-US" sz="1800" b="1" dirty="0" smtClean="0"/>
              <a:t> Certain available vaccines and their routes of administration.</a:t>
            </a:r>
            <a:endParaRPr lang="en-GB" sz="1800" b="1" dirty="0" smtClean="0"/>
          </a:p>
        </p:txBody>
      </p:sp>
      <p:graphicFrame>
        <p:nvGraphicFramePr>
          <p:cNvPr id="38974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870982"/>
              </p:ext>
            </p:extLst>
          </p:nvPr>
        </p:nvGraphicFramePr>
        <p:xfrm>
          <a:off x="152400" y="725488"/>
          <a:ext cx="8610600" cy="4757795"/>
        </p:xfrm>
        <a:graphic>
          <a:graphicData uri="http://schemas.openxmlformats.org/drawingml/2006/table">
            <a:tbl>
              <a:tblPr/>
              <a:tblGrid>
                <a:gridCol w="2362200"/>
                <a:gridCol w="2921000"/>
                <a:gridCol w="3327400"/>
              </a:tblGrid>
              <a:tr h="5333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Vaccine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Type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Route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 Bacteria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Intradermal (preferred) or subcutaneous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DTP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D&amp;T = Toxoids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inactivated bacteria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Intramuscular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 B(HBV)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Inactivated viral antigen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Intramuscular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Haemophilus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Influenza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(Hib)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Polysaccharide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Intramuscular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 attenuated viruses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Subcutaneous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OPV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Live attenuated virus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Oral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3" name="Rectangle 41"/>
          <p:cNvSpPr>
            <a:spLocks noChangeArrowheads="1"/>
          </p:cNvSpPr>
          <p:nvPr/>
        </p:nvSpPr>
        <p:spPr bwMode="auto">
          <a:xfrm>
            <a:off x="76200" y="5667375"/>
            <a:ext cx="9067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1800225" algn="l"/>
                <a:tab pos="3240088" algn="l"/>
              </a:tabLst>
            </a:pPr>
            <a:r>
              <a:rPr lang="en-US" b="1" dirty="0"/>
              <a:t>BCG =</a:t>
            </a:r>
            <a:r>
              <a:rPr lang="en-US" dirty="0"/>
              <a:t>	</a:t>
            </a:r>
            <a:r>
              <a:rPr lang="en-US" b="1" dirty="0"/>
              <a:t>Bacillus </a:t>
            </a:r>
            <a:r>
              <a:rPr lang="en-US" b="1" dirty="0" err="1"/>
              <a:t>Calmette</a:t>
            </a:r>
            <a:r>
              <a:rPr lang="en-US" b="1" dirty="0"/>
              <a:t> – Guerin vaccine (tuberculosis).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1800225" algn="l"/>
                <a:tab pos="3240088" algn="l"/>
              </a:tabLst>
            </a:pPr>
            <a:r>
              <a:rPr lang="en-US" b="1" dirty="0"/>
              <a:t>DPT =	Diphtheria, pertussis and tetanus vaccine.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1800225" algn="l"/>
                <a:tab pos="3240088" algn="l"/>
              </a:tabLst>
            </a:pPr>
            <a:r>
              <a:rPr lang="en-US" b="1" dirty="0"/>
              <a:t>MMR =	Live measles, mumps and rubella viruses in a combined vaccine.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60363" algn="l"/>
                <a:tab pos="1800225" algn="l"/>
                <a:tab pos="3240088" algn="l"/>
              </a:tabLst>
            </a:pPr>
            <a:r>
              <a:rPr lang="en-US" b="1" dirty="0"/>
              <a:t>OPV =   Oral Poliovirus vaccines containing attenuated poliovirus types 1,2 and 3.</a:t>
            </a:r>
          </a:p>
        </p:txBody>
      </p:sp>
    </p:spTree>
    <p:extLst>
      <p:ext uri="{BB962C8B-B14F-4D97-AF65-F5344CB8AC3E}">
        <p14:creationId xmlns:p14="http://schemas.microsoft.com/office/powerpoint/2010/main" val="2135076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Physical growth</a:t>
            </a:r>
            <a:r>
              <a:rPr lang="en-US" smtClean="0"/>
              <a:t>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371600"/>
            <a:ext cx="8229600" cy="4983163"/>
          </a:xfrm>
        </p:spPr>
        <p:txBody>
          <a:bodyPr>
            <a:normAutofit/>
          </a:bodyPr>
          <a:lstStyle/>
          <a:p>
            <a:pPr algn="l" eaLnBrk="1" hangingPunct="1">
              <a:buFont typeface="Agency FB" pitchFamily="34" charset="0"/>
              <a:buNone/>
              <a:defRPr/>
            </a:pPr>
            <a:endParaRPr lang="en-US" sz="4000" b="1" dirty="0" smtClean="0">
              <a:solidFill>
                <a:schemeClr val="hlink"/>
              </a:solidFill>
            </a:endParaRP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4000" b="1" dirty="0" smtClean="0">
                <a:solidFill>
                  <a:schemeClr val="hlink"/>
                </a:solidFill>
              </a:rPr>
              <a:t>Weight:</a:t>
            </a:r>
            <a:endParaRPr lang="en-US" sz="4000" dirty="0" smtClean="0">
              <a:solidFill>
                <a:schemeClr val="hlink"/>
              </a:solidFill>
            </a:endParaRP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dirty="0" smtClean="0"/>
              <a:t>The toddler's average weight gain is 1.8 to 2.7 kg/year.</a:t>
            </a: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dirty="0" smtClean="0"/>
              <a:t>Formula to calculate normal weight of children over 1 year of age is</a:t>
            </a: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sz="4000" b="1" dirty="0" smtClean="0"/>
              <a:t>Age in years X 2+8 = </a:t>
            </a:r>
            <a:r>
              <a:rPr lang="en-US" sz="4000" b="1" dirty="0" smtClean="0">
                <a:latin typeface="Agency FB"/>
              </a:rPr>
              <a:t>…</a:t>
            </a:r>
            <a:r>
              <a:rPr lang="en-US" sz="4000" b="1" dirty="0" smtClean="0"/>
              <a:t>.. kg.</a:t>
            </a:r>
            <a:endParaRPr lang="en-US" sz="4000" dirty="0" smtClean="0"/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dirty="0" smtClean="0"/>
              <a:t>e.g., The weight of a child aging 4 years</a:t>
            </a:r>
          </a:p>
          <a:p>
            <a:pPr algn="l" eaLnBrk="1" hangingPunct="1">
              <a:buFont typeface="Agency FB" pitchFamily="34" charset="0"/>
              <a:buNone/>
              <a:defRPr/>
            </a:pPr>
            <a:r>
              <a:rPr lang="en-US" dirty="0" smtClean="0"/>
              <a:t>       = 4 X 2 + 8 = 16 kg</a:t>
            </a:r>
          </a:p>
        </p:txBody>
      </p:sp>
    </p:spTree>
    <p:extLst>
      <p:ext uri="{BB962C8B-B14F-4D97-AF65-F5344CB8AC3E}">
        <p14:creationId xmlns:p14="http://schemas.microsoft.com/office/powerpoint/2010/main" val="61565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b="0" smtClean="0">
                <a:solidFill>
                  <a:schemeClr val="hlink"/>
                </a:solidFill>
              </a:rPr>
              <a:t>Height: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229600" cy="5059363"/>
          </a:xfrm>
        </p:spPr>
        <p:txBody>
          <a:bodyPr/>
          <a:lstStyle/>
          <a:p>
            <a:pPr algn="l" eaLnBrk="1" hangingPunct="1">
              <a:buFont typeface="Agency FB" pitchFamily="34" charset="0"/>
              <a:buNone/>
              <a:defRPr/>
            </a:pPr>
            <a:endParaRPr lang="en-US" sz="4000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4000" smtClean="0"/>
              <a:t>During 1</a:t>
            </a:r>
            <a:r>
              <a:rPr lang="en-US" sz="4000" smtClean="0">
                <a:latin typeface="Agency FB"/>
              </a:rPr>
              <a:t>–</a:t>
            </a:r>
            <a:r>
              <a:rPr lang="en-US" sz="4000" smtClean="0"/>
              <a:t>2 years, the child's height increases by 1cm/month.</a:t>
            </a:r>
          </a:p>
          <a:p>
            <a:pPr algn="l" rtl="0" eaLnBrk="1" hangingPunct="1">
              <a:buFontTx/>
              <a:buNone/>
              <a:defRPr/>
            </a:pPr>
            <a:endParaRPr lang="en-US" sz="4000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4000" smtClean="0"/>
              <a:t>The toddler's height increases about 10 to 12.5cm/year.</a:t>
            </a:r>
          </a:p>
        </p:txBody>
      </p:sp>
    </p:spTree>
    <p:extLst>
      <p:ext uri="{BB962C8B-B14F-4D97-AF65-F5344CB8AC3E}">
        <p14:creationId xmlns:p14="http://schemas.microsoft.com/office/powerpoint/2010/main" val="262010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Formula to calculate normal height 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buFontTx/>
              <a:buNone/>
              <a:defRPr/>
            </a:pPr>
            <a:r>
              <a:rPr lang="en-US" sz="4000" b="1" smtClean="0"/>
              <a:t>Age in years X 5 + 80 =          cm.</a:t>
            </a:r>
          </a:p>
          <a:p>
            <a:pPr algn="l" rtl="0" eaLnBrk="1" hangingPunct="1">
              <a:buFontTx/>
              <a:buChar char="•"/>
              <a:defRPr/>
            </a:pPr>
            <a:endParaRPr lang="en-US" sz="4000" smtClean="0"/>
          </a:p>
          <a:p>
            <a:pPr algn="l" rtl="0" eaLnBrk="1" hangingPunct="1">
              <a:buFontTx/>
              <a:buNone/>
              <a:defRPr/>
            </a:pPr>
            <a:r>
              <a:rPr lang="en-US" sz="3600" smtClean="0"/>
              <a:t>e.g., the length of 2 years old child 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3600" smtClean="0"/>
              <a:t>      = 2 X 5 + 80 = 90cm </a:t>
            </a:r>
          </a:p>
        </p:txBody>
      </p:sp>
    </p:spTree>
    <p:extLst>
      <p:ext uri="{BB962C8B-B14F-4D97-AF65-F5344CB8AC3E}">
        <p14:creationId xmlns:p14="http://schemas.microsoft.com/office/powerpoint/2010/main" val="214797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Head and chest circumference: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The head increases 10 cm only from the age of 1 year to adult age.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During toddler years, chest circumference continues to increase in size and exceeds head circumference.</a:t>
            </a:r>
          </a:p>
        </p:txBody>
      </p:sp>
    </p:spTree>
    <p:extLst>
      <p:ext uri="{BB962C8B-B14F-4D97-AF65-F5344CB8AC3E}">
        <p14:creationId xmlns:p14="http://schemas.microsoft.com/office/powerpoint/2010/main" val="323134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Teething: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buFontTx/>
              <a:buChar char="•"/>
              <a:defRPr/>
            </a:pPr>
            <a:r>
              <a:rPr lang="en-US" sz="4000" smtClean="0"/>
              <a:t>By 2 years of age, the toddler has 16 temporary teeth.</a:t>
            </a:r>
          </a:p>
          <a:p>
            <a:pPr algn="l" rtl="0" eaLnBrk="1" hangingPunct="1">
              <a:buFontTx/>
              <a:buChar char="•"/>
              <a:defRPr/>
            </a:pPr>
            <a:endParaRPr lang="en-US" sz="4000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z="4000" smtClean="0"/>
              <a:t>By the age of 30 months (2.5 years), the toddler has 20 teeth </a:t>
            </a:r>
          </a:p>
        </p:txBody>
      </p:sp>
    </p:spTree>
    <p:extLst>
      <p:ext uri="{BB962C8B-B14F-4D97-AF65-F5344CB8AC3E}">
        <p14:creationId xmlns:p14="http://schemas.microsoft.com/office/powerpoint/2010/main" val="416888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3491" name="Picture 3" descr="understanding-newborn-characteristics-and-development-ga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2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4515" name="Picture 6" descr="eruption_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1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806</Words>
  <Application>Microsoft Office PowerPoint</Application>
  <PresentationFormat>عرض على الشاشة (3:4)‏</PresentationFormat>
  <Paragraphs>145</Paragraphs>
  <Slides>22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4</vt:i4>
      </vt:variant>
      <vt:variant>
        <vt:lpstr>عناوين الشرائح</vt:lpstr>
      </vt:variant>
      <vt:variant>
        <vt:i4>22</vt:i4>
      </vt:variant>
    </vt:vector>
  </HeadingPairs>
  <TitlesOfParts>
    <vt:vector size="26" baseType="lpstr">
      <vt:lpstr>Stream</vt:lpstr>
      <vt:lpstr>1_Stream</vt:lpstr>
      <vt:lpstr>1_انقلاب</vt:lpstr>
      <vt:lpstr>مشربية</vt:lpstr>
      <vt:lpstr>Toddler growth and development</vt:lpstr>
      <vt:lpstr> Normal toddler: </vt:lpstr>
      <vt:lpstr>Physical growth </vt:lpstr>
      <vt:lpstr>Height:</vt:lpstr>
      <vt:lpstr>Formula to calculate normal height </vt:lpstr>
      <vt:lpstr>Head and chest circumference:</vt:lpstr>
      <vt:lpstr>Teething:</vt:lpstr>
      <vt:lpstr>عرض تقديمي في PowerPoint</vt:lpstr>
      <vt:lpstr>عرض تقديمي في PowerPoint</vt:lpstr>
      <vt:lpstr>Physiological growth:</vt:lpstr>
      <vt:lpstr>Fine Motor - toddler</vt:lpstr>
      <vt:lpstr>Gross - Motor of toddler </vt:lpstr>
      <vt:lpstr>Continuous</vt:lpstr>
      <vt:lpstr>Toddlers</vt:lpstr>
      <vt:lpstr>عرض تقديمي في PowerPoint</vt:lpstr>
      <vt:lpstr>Issues in parenting – toddler (emotional development)</vt:lpstr>
      <vt:lpstr>Cognitive development:</vt:lpstr>
      <vt:lpstr>Social development:</vt:lpstr>
      <vt:lpstr>Vision in toddler age </vt:lpstr>
      <vt:lpstr>Toddler</vt:lpstr>
      <vt:lpstr>Table (3): Recent schedule for Vaccination of Newborns in Saudi Arabia. Starting January 2008.</vt:lpstr>
      <vt:lpstr>Table 4: Certain available vaccines and their routes of administration.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amira</dc:creator>
  <cp:lastModifiedBy>amira</cp:lastModifiedBy>
  <cp:revision>7</cp:revision>
  <cp:lastPrinted>2012-10-03T05:38:20Z</cp:lastPrinted>
  <dcterms:created xsi:type="dcterms:W3CDTF">2012-10-03T03:41:13Z</dcterms:created>
  <dcterms:modified xsi:type="dcterms:W3CDTF">2012-10-03T05:41:53Z</dcterms:modified>
</cp:coreProperties>
</file>