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67" r:id="rId4"/>
    <p:sldId id="264" r:id="rId5"/>
    <p:sldId id="268" r:id="rId6"/>
    <p:sldId id="269" r:id="rId7"/>
    <p:sldId id="270" r:id="rId8"/>
    <p:sldId id="271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4659" autoAdjust="0"/>
  </p:normalViewPr>
  <p:slideViewPr>
    <p:cSldViewPr>
      <p:cViewPr>
        <p:scale>
          <a:sx n="125" d="100"/>
          <a:sy n="125" d="100"/>
        </p:scale>
        <p:origin x="-480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0FE0F-15FC-4CB3-9521-15061709C579}" type="datetimeFigureOut">
              <a:rPr lang="en-US"/>
              <a:t>9/6/2012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04E45-C9EF-411B-B354-FBE58F2285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8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3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91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45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4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4E45-C9EF-411B-B354-FBE58F22850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9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5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4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1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8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9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0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7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91516-2C53-4C1E-BF5A-B225A0893114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6B73C-82D3-496C-84A0-2ADADA25A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6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aTxis" TargetMode="External"/><Relationship Id="rId3" Type="http://schemas.openxmlformats.org/officeDocument/2006/relationships/hyperlink" Target="http://goo.gl/pHRc8" TargetMode="External"/><Relationship Id="rId7" Type="http://schemas.openxmlformats.org/officeDocument/2006/relationships/hyperlink" Target="http://goo.gl/Wbf3r" TargetMode="External"/><Relationship Id="rId12" Type="http://schemas.openxmlformats.org/officeDocument/2006/relationships/hyperlink" Target="http://goo.gl/Iws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.gl/s6UxS" TargetMode="External"/><Relationship Id="rId11" Type="http://schemas.openxmlformats.org/officeDocument/2006/relationships/hyperlink" Target="http://goo.gl/cNrbG" TargetMode="External"/><Relationship Id="rId5" Type="http://schemas.openxmlformats.org/officeDocument/2006/relationships/hyperlink" Target="http://goo.gl/6R0nJ" TargetMode="External"/><Relationship Id="rId10" Type="http://schemas.openxmlformats.org/officeDocument/2006/relationships/hyperlink" Target="http://goo.gl/6rvLj" TargetMode="External"/><Relationship Id="rId4" Type="http://schemas.openxmlformats.org/officeDocument/2006/relationships/hyperlink" Target="http://goo.gl/SDOFl" TargetMode="External"/><Relationship Id="rId9" Type="http://schemas.openxmlformats.org/officeDocument/2006/relationships/hyperlink" Target="http://goo.gl/zhpj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lagwitz.wordpress.com/tag/map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oo.gl/PylB3" TargetMode="External"/><Relationship Id="rId4" Type="http://schemas.openxmlformats.org/officeDocument/2006/relationships/hyperlink" Target="http://goo.gl/id48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JVQ2E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goo.gl/EyZvy" TargetMode="Externa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plagwitz.files.wordpress.com/2012/02/shared-vs-subscribed-published-calendars-marked.jpg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://goo.gl/hw4v2" TargetMode="External"/><Relationship Id="rId10" Type="http://schemas.openxmlformats.org/officeDocument/2006/relationships/hyperlink" Target="http://plagwitz.blob.core.windows.net/content/lrc/owa-cancel-by-rightclick-delete-appointment.html" TargetMode="External"/><Relationship Id="rId4" Type="http://schemas.openxmlformats.org/officeDocument/2006/relationships/hyperlink" Target="http://goo.gl/gZxSG" TargetMode="External"/><Relationship Id="rId9" Type="http://schemas.openxmlformats.org/officeDocument/2006/relationships/hyperlink" Target="http://goo.gl/NkWqo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hyperlink" Target="http://goo.gl/vjHe1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i5EYP" TargetMode="External"/><Relationship Id="rId13" Type="http://schemas.openxmlformats.org/officeDocument/2006/relationships/hyperlink" Target="http://goo.gl/cNrbG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goo.gl/P7Bo9" TargetMode="External"/><Relationship Id="rId12" Type="http://schemas.openxmlformats.org/officeDocument/2006/relationships/hyperlink" Target="http://goo.gl/bsThR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://goo.gl/iWRCa" TargetMode="External"/><Relationship Id="rId11" Type="http://schemas.openxmlformats.org/officeDocument/2006/relationships/hyperlink" Target="http://goo.gl/21NMV" TargetMode="External"/><Relationship Id="rId5" Type="http://schemas.openxmlformats.org/officeDocument/2006/relationships/hyperlink" Target="http://goo.gl/pHRc8" TargetMode="External"/><Relationship Id="rId15" Type="http://schemas.openxmlformats.org/officeDocument/2006/relationships/image" Target="../media/image1.png"/><Relationship Id="rId10" Type="http://schemas.openxmlformats.org/officeDocument/2006/relationships/hyperlink" Target="http://goo.gl/U9Wu1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http://goo.gl/Wbf3r" TargetMode="External"/><Relationship Id="rId14" Type="http://schemas.openxmlformats.org/officeDocument/2006/relationships/hyperlink" Target="http://goo.gl/OzF4p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dZY5f" TargetMode="External"/><Relationship Id="rId13" Type="http://schemas.openxmlformats.org/officeDocument/2006/relationships/hyperlink" Target="http://goo.gl/tQfXi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goo.gl/JV1VY" TargetMode="External"/><Relationship Id="rId12" Type="http://schemas.openxmlformats.org/officeDocument/2006/relationships/hyperlink" Target="http://goo.gl/Wbf3r" TargetMode="External"/><Relationship Id="rId17" Type="http://schemas.openxmlformats.org/officeDocument/2006/relationships/image" Target="../media/image1.png"/><Relationship Id="rId2" Type="http://schemas.openxmlformats.org/officeDocument/2006/relationships/audio" Target="../media/media3.wav"/><Relationship Id="rId16" Type="http://schemas.openxmlformats.org/officeDocument/2006/relationships/hyperlink" Target="http://goo.gl/N6vDa" TargetMode="External"/><Relationship Id="rId1" Type="http://schemas.microsoft.com/office/2007/relationships/media" Target="../media/media3.wav"/><Relationship Id="rId6" Type="http://schemas.openxmlformats.org/officeDocument/2006/relationships/hyperlink" Target="http://goo.gl/iWRCa" TargetMode="External"/><Relationship Id="rId11" Type="http://schemas.openxmlformats.org/officeDocument/2006/relationships/hyperlink" Target="http://goo.gl/grpc0" TargetMode="External"/><Relationship Id="rId5" Type="http://schemas.openxmlformats.org/officeDocument/2006/relationships/hyperlink" Target="http://goo.gl/pHRc8" TargetMode="External"/><Relationship Id="rId15" Type="http://schemas.openxmlformats.org/officeDocument/2006/relationships/hyperlink" Target="http://goo.gl/OtQHN" TargetMode="External"/><Relationship Id="rId10" Type="http://schemas.openxmlformats.org/officeDocument/2006/relationships/hyperlink" Target="http://goo.gl/IEU8H" TargetMode="External"/><Relationship Id="rId4" Type="http://schemas.openxmlformats.org/officeDocument/2006/relationships/notesSlide" Target="../notesSlides/notesSlide5.xml"/><Relationship Id="rId9" Type="http://schemas.openxmlformats.org/officeDocument/2006/relationships/hyperlink" Target="http://goo.gl/P7Bo9" TargetMode="External"/><Relationship Id="rId14" Type="http://schemas.openxmlformats.org/officeDocument/2006/relationships/hyperlink" Target="http://goo.gl/ypNcu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IT6fC" TargetMode="External"/><Relationship Id="rId13" Type="http://schemas.openxmlformats.org/officeDocument/2006/relationships/hyperlink" Target="http://goo.gl/e0Rki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goo.gl/6R0nJ" TargetMode="External"/><Relationship Id="rId12" Type="http://schemas.openxmlformats.org/officeDocument/2006/relationships/hyperlink" Target="http://goo.gl/bsThR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://goo.gl/1QdQD" TargetMode="External"/><Relationship Id="rId11" Type="http://schemas.openxmlformats.org/officeDocument/2006/relationships/hyperlink" Target="http://goo.gl/Ii4mw" TargetMode="External"/><Relationship Id="rId5" Type="http://schemas.openxmlformats.org/officeDocument/2006/relationships/hyperlink" Target="http://goo.gl/pHRc8" TargetMode="External"/><Relationship Id="rId15" Type="http://schemas.openxmlformats.org/officeDocument/2006/relationships/image" Target="../media/image1.png"/><Relationship Id="rId10" Type="http://schemas.openxmlformats.org/officeDocument/2006/relationships/hyperlink" Target="http://goo.gl/JBn6g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://goo.gl/Wbf3r" TargetMode="External"/><Relationship Id="rId14" Type="http://schemas.openxmlformats.org/officeDocument/2006/relationships/hyperlink" Target="http://goo.gl/mL27j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Wbf3r" TargetMode="External"/><Relationship Id="rId13" Type="http://schemas.openxmlformats.org/officeDocument/2006/relationships/hyperlink" Target="http://goo.gl/5sLUb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goo.gl/uadP6" TargetMode="External"/><Relationship Id="rId12" Type="http://schemas.openxmlformats.org/officeDocument/2006/relationships/hyperlink" Target="http://goo.gl/RNrbb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://goo.gl/LI1Fq" TargetMode="External"/><Relationship Id="rId11" Type="http://schemas.openxmlformats.org/officeDocument/2006/relationships/hyperlink" Target="http://goo.gl/sc1sL" TargetMode="External"/><Relationship Id="rId5" Type="http://schemas.openxmlformats.org/officeDocument/2006/relationships/hyperlink" Target="http://goo.gl/pHRc8" TargetMode="External"/><Relationship Id="rId10" Type="http://schemas.openxmlformats.org/officeDocument/2006/relationships/hyperlink" Target="http://goo.gl/YwlKC" TargetMode="External"/><Relationship Id="rId4" Type="http://schemas.openxmlformats.org/officeDocument/2006/relationships/notesSlide" Target="../notesSlides/notesSlide7.xml"/><Relationship Id="rId9" Type="http://schemas.openxmlformats.org/officeDocument/2006/relationships/hyperlink" Target="http://goo.gl/4WAi4" TargetMode="External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Wbf3r" TargetMode="Externa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goo.gl/lpzS3" TargetMode="External"/><Relationship Id="rId12" Type="http://schemas.openxmlformats.org/officeDocument/2006/relationships/hyperlink" Target="http://goo.gl/5b1Mh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hyperlink" Target="http://goo.gl/HWNXN" TargetMode="External"/><Relationship Id="rId11" Type="http://schemas.openxmlformats.org/officeDocument/2006/relationships/hyperlink" Target="http://goo.gl/ROi2Q" TargetMode="External"/><Relationship Id="rId5" Type="http://schemas.openxmlformats.org/officeDocument/2006/relationships/hyperlink" Target="http://goo.gl/pHRc8" TargetMode="External"/><Relationship Id="rId10" Type="http://schemas.openxmlformats.org/officeDocument/2006/relationships/hyperlink" Target="http://goo.gl/xwjMi" TargetMode="External"/><Relationship Id="rId4" Type="http://schemas.openxmlformats.org/officeDocument/2006/relationships/notesSlide" Target="../notesSlides/notesSlide8.xml"/><Relationship Id="rId9" Type="http://schemas.openxmlformats.org/officeDocument/2006/relationships/hyperlink" Target="http://goo.gl/t9g2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LRC student staff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6400800" cy="1752600"/>
          </a:xfrm>
        </p:spPr>
        <p:txBody>
          <a:bodyPr/>
          <a:lstStyle/>
          <a:p>
            <a:r>
              <a:rPr lang="en-US" dirty="0">
                <a:cs typeface="Calibri"/>
              </a:rPr>
              <a:t>Fall </a:t>
            </a:r>
            <a:r>
              <a:rPr lang="en-US" dirty="0"/>
              <a:t>2012, </a:t>
            </a:r>
            <a:r>
              <a:rPr lang="en-US" dirty="0" err="1"/>
              <a:t>tplagwit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PC for </a:t>
            </a:r>
            <a:r>
              <a:rPr lang="en-US" dirty="0">
                <a:solidFill>
                  <a:srgbClr val="FF0000"/>
                </a:solidFill>
              </a:rPr>
              <a:t>Italian </a:t>
            </a:r>
            <a:r>
              <a:rPr lang="en-US" dirty="0"/>
              <a:t>Tutors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247" y="1515831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This document: </a:t>
            </a:r>
            <a:r>
              <a:rPr lang="en-US" sz="2600" dirty="0">
                <a:hlinkClick r:id="rId3"/>
              </a:rPr>
              <a:t>goo.gl/pHRc8</a:t>
            </a:r>
            <a:r>
              <a:rPr lang="en-US" sz="2600" dirty="0"/>
              <a:t> </a:t>
            </a:r>
          </a:p>
          <a:p>
            <a:r>
              <a:rPr lang="en-US" sz="2600" dirty="0"/>
              <a:t>Writing </a:t>
            </a:r>
            <a:r>
              <a:rPr lang="en-US" sz="2600" u="sng" dirty="0">
                <a:hlinkClick r:id="rId4"/>
              </a:rPr>
              <a:t>goo.gl/SDOFl</a:t>
            </a:r>
            <a:endParaRPr lang="en-US" sz="2600" dirty="0"/>
          </a:p>
          <a:p>
            <a:r>
              <a:rPr lang="en-US" sz="2200" dirty="0">
                <a:cs typeface="Calibri"/>
              </a:rPr>
              <a:t>US international keyboard layout, </a:t>
            </a:r>
            <a:r>
              <a:rPr lang="en-US" sz="2200" dirty="0">
                <a:cs typeface="Calibri"/>
                <a:hlinkClick r:id="rId5"/>
              </a:rPr>
              <a:t>goo.gl/6R0nJ</a:t>
            </a:r>
            <a:endParaRPr lang="en-US" sz="2200" dirty="0"/>
          </a:p>
          <a:p>
            <a:pPr marL="0" indent="0">
              <a:buNone/>
            </a:pPr>
            <a:r>
              <a:rPr lang="en-US" sz="2200" dirty="0">
                <a:cs typeface="Calibri"/>
              </a:rPr>
              <a:t>Proofing Tools</a:t>
            </a:r>
            <a:endParaRPr lang="en-US" sz="2200" dirty="0"/>
          </a:p>
          <a:p>
            <a:pPr marL="0" indent="0">
              <a:buNone/>
            </a:pPr>
            <a:r>
              <a:rPr lang="en-US" sz="2600" dirty="0"/>
              <a:t>Reading: </a:t>
            </a:r>
            <a:r>
              <a:rPr lang="en-US" sz="2600" u="sng" dirty="0">
                <a:hlinkClick r:id="rId6"/>
              </a:rPr>
              <a:t>goo.gl/s6UxS</a:t>
            </a:r>
            <a:r>
              <a:rPr lang="en-US" sz="2600" u="sng" dirty="0"/>
              <a:t> </a:t>
            </a:r>
            <a:r>
              <a:rPr lang="en-US" sz="2600" dirty="0"/>
              <a:t>   </a:t>
            </a:r>
          </a:p>
          <a:p>
            <a:r>
              <a:rPr lang="en-US" sz="2200" dirty="0">
                <a:sym typeface="Wingdings"/>
              </a:rPr>
              <a:t></a:t>
            </a:r>
            <a:r>
              <a:rPr lang="en-US" sz="2200" dirty="0"/>
              <a:t> Dictionaries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Tools you can advertise and “blend in with”: </a:t>
            </a:r>
            <a:r>
              <a:rPr lang="en-US" sz="2600" dirty="0">
                <a:hlinkClick r:id="rId7"/>
              </a:rPr>
              <a:t>goo.gl/Wbf3r </a:t>
            </a:r>
            <a:endParaRPr lang="en-US" sz="2600" dirty="0"/>
          </a:p>
          <a:p>
            <a:r>
              <a:rPr lang="en-US" sz="2600" dirty="0"/>
              <a:t>Speaking: </a:t>
            </a:r>
            <a:r>
              <a:rPr lang="en-US" sz="2200" u="sng" dirty="0">
                <a:hlinkClick r:id="rId8"/>
              </a:rPr>
              <a:t>goo.gl/aTxis</a:t>
            </a:r>
            <a:r>
              <a:rPr lang="en-US" sz="2200" dirty="0"/>
              <a:t>  </a:t>
            </a:r>
          </a:p>
          <a:p>
            <a:r>
              <a:rPr lang="en-US" sz="2600" dirty="0"/>
              <a:t>Listening: </a:t>
            </a:r>
            <a:r>
              <a:rPr lang="en-US" sz="2200" u="sng" dirty="0">
                <a:hlinkClick r:id="rId9"/>
              </a:rPr>
              <a:t>goo.gl/zhpjD</a:t>
            </a:r>
            <a:r>
              <a:rPr lang="en-US" sz="2200" dirty="0"/>
              <a:t> </a:t>
            </a:r>
          </a:p>
          <a:p>
            <a:r>
              <a:rPr lang="en-US" sz="1900" dirty="0"/>
              <a:t>TTS example video (student using): </a:t>
            </a:r>
            <a:r>
              <a:rPr lang="en-US" sz="1900" dirty="0">
                <a:hlinkClick r:id="rId10"/>
              </a:rPr>
              <a:t>goo.gl/6rvLj</a:t>
            </a:r>
            <a:endParaRPr lang="en-US" sz="1900" dirty="0"/>
          </a:p>
          <a:p>
            <a:r>
              <a:rPr lang="en-US" sz="2600" dirty="0"/>
              <a:t>  sample language links </a:t>
            </a:r>
          </a:p>
          <a:p>
            <a:r>
              <a:rPr lang="en-US" sz="2600" dirty="0"/>
              <a:t>Dictionaries: </a:t>
            </a:r>
            <a:r>
              <a:rPr lang="en-US" sz="2200" dirty="0">
                <a:hlinkClick r:id="rId11"/>
              </a:rPr>
              <a:t>goo.gl/cNrbG</a:t>
            </a:r>
            <a:endParaRPr lang="en-US" sz="2200" dirty="0"/>
          </a:p>
          <a:p>
            <a:r>
              <a:rPr lang="en-US" sz="2600" dirty="0"/>
              <a:t>Other language learning links: </a:t>
            </a:r>
            <a:r>
              <a:rPr lang="en-US" sz="2200" u="sng" dirty="0">
                <a:hlinkClick r:id="rId12"/>
              </a:rPr>
              <a:t>goo.gl/IwsCE</a:t>
            </a:r>
            <a:r>
              <a:rPr lang="en-US" sz="2200" dirty="0"/>
              <a:t> </a:t>
            </a:r>
          </a:p>
          <a:p>
            <a:r>
              <a:rPr lang="en-US" sz="26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"/>
    </mc:Choice>
    <mc:Fallback xmlns="">
      <p:transition spd="slow" advTm="785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Maps of the LRC: </a:t>
            </a:r>
            <a:r>
              <a:rPr lang="en-US" dirty="0">
                <a:hlinkClick r:id="rId3"/>
              </a:rPr>
              <a:t>http://plagwitz.wordpress.com/tag/maps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Layout of the </a:t>
            </a:r>
            <a:r>
              <a:rPr lang="en-US" dirty="0"/>
              <a:t>LRC: </a:t>
            </a:r>
            <a:r>
              <a:rPr lang="en-US" dirty="0" smtClean="0">
                <a:hlinkClick r:id="rId4"/>
              </a:rPr>
              <a:t>goo.gl/id48a</a:t>
            </a:r>
            <a:r>
              <a:rPr lang="en-US" dirty="0" smtClean="0"/>
              <a:t> </a:t>
            </a:r>
          </a:p>
          <a:p>
            <a:r>
              <a:rPr lang="en-US" dirty="0"/>
              <a:t>Opening hours: </a:t>
            </a:r>
            <a:r>
              <a:rPr lang="en-US" dirty="0" smtClean="0">
                <a:hlinkClick r:id="rId5"/>
              </a:rPr>
              <a:t>goo.gl/PylB3</a:t>
            </a:r>
            <a:r>
              <a:rPr lang="en-US" dirty="0" smtClean="0"/>
              <a:t> 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Calendar training</a:t>
            </a:r>
          </a:p>
        </p:txBody>
      </p:sp>
    </p:spTree>
    <p:extLst>
      <p:ext uri="{BB962C8B-B14F-4D97-AF65-F5344CB8AC3E}">
        <p14:creationId xmlns:p14="http://schemas.microsoft.com/office/powerpoint/2010/main" val="550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Collaborate </a:t>
            </a:r>
            <a:r>
              <a:rPr lang="en-US" dirty="0" smtClean="0"/>
              <a:t>with NINERMAIL Calendars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LRCs Calendar listed </a:t>
            </a:r>
            <a:r>
              <a:rPr lang="en-US" dirty="0">
                <a:hlinkClick r:id="rId4"/>
              </a:rPr>
              <a:t>here</a:t>
            </a:r>
            <a:r>
              <a:rPr lang="en-US" dirty="0" smtClean="0"/>
              <a:t>; </a:t>
            </a:r>
          </a:p>
          <a:p>
            <a:r>
              <a:rPr lang="en-US" dirty="0" err="1" smtClean="0"/>
              <a:t>Asst</a:t>
            </a:r>
            <a:r>
              <a:rPr lang="en-US" dirty="0"/>
              <a:t>: </a:t>
            </a:r>
            <a:r>
              <a:rPr lang="en-US" dirty="0" smtClean="0"/>
              <a:t>go </a:t>
            </a:r>
            <a:r>
              <a:rPr lang="en-US" dirty="0" smtClean="0">
                <a:hlinkClick r:id="rId4"/>
              </a:rPr>
              <a:t>goo.gl/</a:t>
            </a:r>
            <a:r>
              <a:rPr lang="en-US" dirty="0" err="1" smtClean="0">
                <a:hlinkClick r:id="rId4"/>
              </a:rPr>
              <a:t>gZxSG</a:t>
            </a:r>
            <a:r>
              <a:rPr lang="en-US" dirty="0" smtClean="0"/>
              <a:t> , look at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= new (not yet visible)</a:t>
            </a:r>
          </a:p>
          <a:p>
            <a:r>
              <a:rPr lang="en-US" dirty="0" err="1" smtClean="0"/>
              <a:t>Tut:Check</a:t>
            </a:r>
            <a:r>
              <a:rPr lang="en-US" dirty="0" smtClean="0"/>
              <a:t> your </a:t>
            </a:r>
            <a:r>
              <a:rPr lang="en-US" dirty="0" err="1" smtClean="0"/>
              <a:t>timezone</a:t>
            </a:r>
            <a:r>
              <a:rPr lang="en-US" dirty="0" smtClean="0"/>
              <a:t>, Send meeting request, </a:t>
            </a:r>
            <a:r>
              <a:rPr lang="en-US" dirty="0"/>
              <a:t>as described </a:t>
            </a:r>
            <a:r>
              <a:rPr lang="en-US" dirty="0" smtClean="0">
                <a:hlinkClick r:id="rId5"/>
              </a:rPr>
              <a:t>goo.gl/hw4v2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to your </a:t>
            </a:r>
            <a:r>
              <a:rPr lang="en-US" dirty="0" err="1" smtClean="0"/>
              <a:t>lrctutor</a:t>
            </a:r>
            <a:r>
              <a:rPr lang="en-US" dirty="0" smtClean="0"/>
              <a:t>##@uncc.edu, as listed </a:t>
            </a:r>
            <a:r>
              <a:rPr lang="en-US" dirty="0" smtClean="0">
                <a:hlinkClick r:id="rId4"/>
              </a:rPr>
              <a:t>here</a:t>
            </a:r>
            <a:r>
              <a:rPr lang="en-US" dirty="0" smtClean="0"/>
              <a:t>, put language level “up to” in subject</a:t>
            </a:r>
            <a:endParaRPr lang="en-US" dirty="0"/>
          </a:p>
          <a:p>
            <a:r>
              <a:rPr lang="en-US" dirty="0" err="1" smtClean="0"/>
              <a:t>Asst:Switch</a:t>
            </a:r>
            <a:r>
              <a:rPr lang="en-US" dirty="0" smtClean="0"/>
              <a:t> from </a:t>
            </a:r>
            <a:r>
              <a:rPr lang="en-US" dirty="0" smtClean="0">
                <a:hlinkClick r:id="rId6"/>
              </a:rPr>
              <a:t>shared to subscribed</a:t>
            </a:r>
            <a:r>
              <a:rPr lang="en-US" dirty="0" smtClean="0"/>
              <a:t> </a:t>
            </a:r>
            <a:r>
              <a:rPr lang="en-US" dirty="0" err="1" smtClean="0"/>
              <a:t>LRCAssistant</a:t>
            </a:r>
            <a:endParaRPr lang="en-US" dirty="0"/>
          </a:p>
          <a:p>
            <a:pPr lvl="1"/>
            <a:r>
              <a:rPr lang="en-US" dirty="0"/>
              <a:t>Delete subscribed </a:t>
            </a:r>
            <a:r>
              <a:rPr lang="en-US" dirty="0" err="1"/>
              <a:t>lrc</a:t>
            </a:r>
            <a:r>
              <a:rPr lang="en-US" dirty="0"/>
              <a:t> </a:t>
            </a:r>
            <a:r>
              <a:rPr lang="en-US" dirty="0" smtClean="0"/>
              <a:t>assistant in calendar / right-click</a:t>
            </a:r>
            <a:endParaRPr lang="en-US" dirty="0"/>
          </a:p>
          <a:p>
            <a:pPr lvl="1"/>
            <a:r>
              <a:rPr lang="en-US" dirty="0" smtClean="0"/>
              <a:t>Tut/</a:t>
            </a:r>
            <a:r>
              <a:rPr lang="en-US" dirty="0" err="1" smtClean="0"/>
              <a:t>Asst</a:t>
            </a:r>
            <a:r>
              <a:rPr lang="en-US" dirty="0" smtClean="0"/>
              <a:t>/</a:t>
            </a:r>
            <a:r>
              <a:rPr lang="en-US" dirty="0" err="1" smtClean="0"/>
              <a:t>Coord</a:t>
            </a:r>
            <a:r>
              <a:rPr lang="en-US" dirty="0" smtClean="0"/>
              <a:t>: in </a:t>
            </a:r>
            <a:r>
              <a:rPr lang="en-US" dirty="0" err="1" smtClean="0"/>
              <a:t>Ninermail</a:t>
            </a:r>
            <a:r>
              <a:rPr lang="en-US" dirty="0" smtClean="0"/>
              <a:t>, Accept </a:t>
            </a:r>
            <a:r>
              <a:rPr lang="en-US" dirty="0"/>
              <a:t>sharing email to </a:t>
            </a:r>
            <a:r>
              <a:rPr lang="en-US" dirty="0" err="1" smtClean="0"/>
              <a:t>lrcassistant</a:t>
            </a:r>
            <a:r>
              <a:rPr lang="en-US" dirty="0" smtClean="0"/>
              <a:t>/</a:t>
            </a:r>
            <a:r>
              <a:rPr lang="en-US" dirty="0" err="1" smtClean="0"/>
              <a:t>lrctutor</a:t>
            </a:r>
            <a:r>
              <a:rPr lang="en-US" dirty="0" smtClean="0"/>
              <a:t>##/all tutors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-400050"/>
            <a:r>
              <a:rPr lang="en-US" dirty="0" smtClean="0"/>
              <a:t>Subscribing</a:t>
            </a:r>
          </a:p>
          <a:p>
            <a:pPr marL="400050" lvl="1" indent="-400050"/>
            <a:r>
              <a:rPr lang="en-US" dirty="0" err="1" smtClean="0"/>
              <a:t>Asst</a:t>
            </a:r>
            <a:r>
              <a:rPr lang="en-US" dirty="0" smtClean="0"/>
              <a:t>: View your Moodle course deadlines in NINERMAIL</a:t>
            </a:r>
            <a:r>
              <a:rPr lang="en-US" dirty="0"/>
              <a:t>: </a:t>
            </a:r>
            <a:r>
              <a:rPr lang="en-US" dirty="0" smtClean="0"/>
              <a:t>go: </a:t>
            </a:r>
            <a:r>
              <a:rPr lang="en-US" dirty="0" smtClean="0">
                <a:hlinkClick r:id="rId7"/>
              </a:rPr>
              <a:t>goo.gl/</a:t>
            </a:r>
            <a:r>
              <a:rPr lang="en-US" dirty="0" err="1" smtClean="0">
                <a:hlinkClick r:id="rId7"/>
              </a:rPr>
              <a:t>EyZvy</a:t>
            </a:r>
            <a:r>
              <a:rPr lang="en-US" dirty="0" smtClean="0"/>
              <a:t> , do </a:t>
            </a:r>
            <a:r>
              <a:rPr lang="en-US" dirty="0"/>
              <a:t>this: </a:t>
            </a:r>
            <a:r>
              <a:rPr lang="en-US" dirty="0" smtClean="0">
                <a:hlinkClick r:id="rId8"/>
              </a:rPr>
              <a:t>goo.gl/JVQ2E</a:t>
            </a:r>
            <a:r>
              <a:rPr lang="en-US" dirty="0" smtClean="0"/>
              <a:t>  </a:t>
            </a:r>
          </a:p>
          <a:p>
            <a:r>
              <a:rPr lang="en-US" dirty="0" smtClean="0"/>
              <a:t>Cancel: </a:t>
            </a:r>
            <a:r>
              <a:rPr lang="en-US" dirty="0"/>
              <a:t>go </a:t>
            </a:r>
            <a:r>
              <a:rPr lang="en-US" dirty="0" smtClean="0">
                <a:hlinkClick r:id="rId9"/>
              </a:rPr>
              <a:t>goo.gl/</a:t>
            </a:r>
            <a:r>
              <a:rPr lang="en-US" dirty="0" err="1" smtClean="0">
                <a:hlinkClick r:id="rId9"/>
              </a:rPr>
              <a:t>NkWqo</a:t>
            </a:r>
            <a:r>
              <a:rPr lang="en-US" dirty="0" smtClean="0"/>
              <a:t> and test-cancel 1 appointment from last week by </a:t>
            </a:r>
            <a:r>
              <a:rPr lang="en-US" dirty="0" smtClean="0">
                <a:hlinkClick r:id="rId10"/>
              </a:rPr>
              <a:t>right-click, “delete”, “this occurrence”, “send update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smtClean="0"/>
              <a:t>Check-in/out: open your </a:t>
            </a:r>
            <a:r>
              <a:rPr lang="en-US" dirty="0" err="1" smtClean="0"/>
              <a:t>Ninermail</a:t>
            </a:r>
            <a:r>
              <a:rPr lang="en-US" dirty="0" smtClean="0"/>
              <a:t> calendar appointment (“series”, not “occurrence”) at the reception desk, LRC assistant will </a:t>
            </a:r>
            <a:r>
              <a:rPr lang="en-US" dirty="0"/>
              <a:t>paste in a code, “send update</a:t>
            </a:r>
            <a:r>
              <a:rPr lang="en-US" dirty="0" smtClean="0"/>
              <a:t>”)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7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"/>
    </mc:Choice>
    <mc:Fallback xmlns="">
      <p:transition spd="slow" advTm="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Reception Desk for LRC Assistants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228600" y="1447800"/>
            <a:ext cx="4040188" cy="39512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Using </a:t>
            </a:r>
          </a:p>
          <a:p>
            <a:pPr lvl="1"/>
            <a:r>
              <a:rPr lang="en-US" dirty="0" smtClean="0"/>
              <a:t>your print handout</a:t>
            </a:r>
          </a:p>
          <a:p>
            <a:pPr lvl="1"/>
            <a:r>
              <a:rPr lang="en-US" dirty="0"/>
              <a:t>the online checklist </a:t>
            </a:r>
            <a:r>
              <a:rPr lang="en-US" dirty="0" smtClean="0">
                <a:hlinkClick r:id="rId5"/>
              </a:rPr>
              <a:t>goo.gl/vjHe1</a:t>
            </a:r>
            <a:r>
              <a:rPr lang="en-US" dirty="0" smtClean="0"/>
              <a:t> </a:t>
            </a:r>
          </a:p>
          <a:p>
            <a:r>
              <a:rPr lang="en-US" dirty="0"/>
              <a:t>Hands-on</a:t>
            </a:r>
          </a:p>
          <a:p>
            <a:pPr lvl="1"/>
            <a:r>
              <a:rPr lang="en-US" b="1" dirty="0" smtClean="0"/>
              <a:t>Log in </a:t>
            </a:r>
            <a:r>
              <a:rPr lang="en-US" dirty="0" smtClean="0"/>
              <a:t>, share screen, go through tabs, show the client screen, draw on screen</a:t>
            </a:r>
          </a:p>
          <a:p>
            <a:pPr lvl="1"/>
            <a:r>
              <a:rPr lang="en-US" dirty="0" smtClean="0"/>
              <a:t>Answer </a:t>
            </a:r>
            <a:r>
              <a:rPr lang="en-US" b="1" dirty="0" smtClean="0"/>
              <a:t>FAQs </a:t>
            </a:r>
            <a:r>
              <a:rPr lang="en-US" dirty="0" smtClean="0"/>
              <a:t>(</a:t>
            </a:r>
            <a:r>
              <a:rPr lang="en-US" dirty="0" err="1"/>
              <a:t>tutor,placement</a:t>
            </a:r>
            <a:r>
              <a:rPr lang="en-US" dirty="0" smtClean="0"/>
              <a:t>)</a:t>
            </a:r>
            <a:r>
              <a:rPr lang="en-US" b="1" dirty="0" smtClean="0"/>
              <a:t>: </a:t>
            </a:r>
            <a:r>
              <a:rPr lang="en-US" dirty="0" smtClean="0"/>
              <a:t>use Calendar </a:t>
            </a:r>
            <a:r>
              <a:rPr lang="en-US" dirty="0"/>
              <a:t>&amp; </a:t>
            </a:r>
            <a:r>
              <a:rPr lang="en-US" dirty="0" smtClean="0"/>
              <a:t>LRC home page</a:t>
            </a:r>
            <a:endParaRPr lang="en-US" dirty="0"/>
          </a:p>
          <a:p>
            <a:pPr lvl="1"/>
            <a:r>
              <a:rPr lang="en-US" b="1" dirty="0" smtClean="0"/>
              <a:t>Check out </a:t>
            </a:r>
            <a:r>
              <a:rPr lang="en-US" dirty="0" smtClean="0"/>
              <a:t>over weekend tripod light, </a:t>
            </a:r>
            <a:r>
              <a:rPr lang="en-US" dirty="0" err="1" smtClean="0"/>
              <a:t>mics</a:t>
            </a:r>
            <a:r>
              <a:rPr lang="en-US" dirty="0" smtClean="0"/>
              <a:t> boom, camera mini-dv, using parts – check time-zone under options </a:t>
            </a:r>
          </a:p>
          <a:p>
            <a:pPr lvl="1"/>
            <a:r>
              <a:rPr lang="en-US" b="1" dirty="0" smtClean="0"/>
              <a:t>Find</a:t>
            </a:r>
            <a:r>
              <a:rPr lang="en-US" dirty="0" smtClean="0"/>
              <a:t> a film or an audio file</a:t>
            </a:r>
            <a:endParaRPr lang="en-US" dirty="0"/>
          </a:p>
        </p:txBody>
      </p:sp>
      <p:pic>
        <p:nvPicPr>
          <p:cNvPr id="10" name="Content Placeholder 3" descr="G:\multimedia\capture\softwaredocu\windows\live\messenger\reception-desk\wlmessenger-notification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0100" y="1333500"/>
            <a:ext cx="2124372" cy="45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:\multimedia\photos\2012-02-02\lrc-coed433-reception-client-welcome-scre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72" y="1950784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3"/>
    </mc:Choice>
    <mc:Fallback xmlns="">
      <p:transition spd="slow" advTm="3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PC for </a:t>
            </a:r>
            <a:r>
              <a:rPr lang="en-US" dirty="0" smtClean="0">
                <a:solidFill>
                  <a:srgbClr val="FF0000"/>
                </a:solidFill>
              </a:rPr>
              <a:t>Japanese</a:t>
            </a:r>
            <a:r>
              <a:rPr lang="en-US" dirty="0" smtClean="0"/>
              <a:t> Tutors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This </a:t>
            </a:r>
            <a:r>
              <a:rPr lang="en-US" dirty="0"/>
              <a:t>document: </a:t>
            </a:r>
            <a:r>
              <a:rPr lang="en-US" dirty="0" smtClean="0">
                <a:hlinkClick r:id="rId5"/>
              </a:rPr>
              <a:t>goo.gl/pHRc8</a:t>
            </a:r>
            <a:r>
              <a:rPr lang="en-US" dirty="0" smtClean="0"/>
              <a:t> </a:t>
            </a:r>
          </a:p>
          <a:p>
            <a:r>
              <a:rPr lang="en-US" dirty="0" smtClean="0"/>
              <a:t>Writing</a:t>
            </a:r>
            <a:r>
              <a:rPr lang="en-US" dirty="0"/>
              <a:t>: </a:t>
            </a:r>
            <a:r>
              <a:rPr lang="en-US" dirty="0" smtClean="0">
                <a:hlinkClick r:id="rId6"/>
              </a:rPr>
              <a:t>goo.gl/</a:t>
            </a:r>
            <a:r>
              <a:rPr lang="en-US" dirty="0" err="1" smtClean="0">
                <a:hlinkClick r:id="rId6"/>
              </a:rPr>
              <a:t>iWRCa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IMEs</a:t>
            </a:r>
          </a:p>
          <a:p>
            <a:pPr lvl="1"/>
            <a:r>
              <a:rPr lang="en-US" dirty="0"/>
              <a:t>Handwriting IME for Drawing tablet </a:t>
            </a:r>
            <a:r>
              <a:rPr lang="en-US" dirty="0">
                <a:hlinkClick r:id="rId7"/>
              </a:rPr>
              <a:t>goo.gl/P7Bo9</a:t>
            </a:r>
            <a:r>
              <a:rPr lang="en-US" dirty="0"/>
              <a:t> </a:t>
            </a:r>
          </a:p>
          <a:p>
            <a:r>
              <a:rPr lang="en-US" dirty="0" smtClean="0"/>
              <a:t>Reading</a:t>
            </a:r>
            <a:r>
              <a:rPr lang="en-US" dirty="0"/>
              <a:t>: </a:t>
            </a:r>
            <a:r>
              <a:rPr lang="en-US" dirty="0" smtClean="0">
                <a:hlinkClick r:id="rId8"/>
              </a:rPr>
              <a:t>goo.gl/i5EYP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Dictionaries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Tools you can advertise and “blend in with”: </a:t>
            </a:r>
            <a:r>
              <a:rPr lang="en-US" dirty="0">
                <a:hlinkClick r:id="rId9"/>
              </a:rPr>
              <a:t>goo.gl/Wbf3r </a:t>
            </a:r>
            <a:endParaRPr lang="en-US" dirty="0" smtClean="0"/>
          </a:p>
          <a:p>
            <a:pPr lvl="1"/>
            <a:r>
              <a:rPr lang="en-US" dirty="0"/>
              <a:t>Speaking: </a:t>
            </a:r>
            <a:r>
              <a:rPr lang="en-US" dirty="0">
                <a:hlinkClick r:id="rId10"/>
              </a:rPr>
              <a:t>goo.gl/U9Wu1</a:t>
            </a:r>
            <a:r>
              <a:rPr lang="en-US" dirty="0"/>
              <a:t>   </a:t>
            </a:r>
          </a:p>
          <a:p>
            <a:pPr lvl="1"/>
            <a:r>
              <a:rPr lang="en-US" dirty="0" smtClean="0"/>
              <a:t>Listening</a:t>
            </a:r>
            <a:r>
              <a:rPr lang="en-US" dirty="0"/>
              <a:t>: </a:t>
            </a:r>
            <a:r>
              <a:rPr lang="en-US" dirty="0">
                <a:hlinkClick r:id="rId11"/>
              </a:rPr>
              <a:t>goo.gl/21NMV</a:t>
            </a:r>
            <a:r>
              <a:rPr lang="en-US" dirty="0"/>
              <a:t> </a:t>
            </a:r>
          </a:p>
          <a:p>
            <a:pPr lvl="2"/>
            <a:r>
              <a:rPr lang="en-US" dirty="0" smtClean="0"/>
              <a:t>TTS </a:t>
            </a:r>
            <a:r>
              <a:rPr lang="en-US" dirty="0"/>
              <a:t>example video: </a:t>
            </a:r>
            <a:r>
              <a:rPr lang="en-US" dirty="0">
                <a:hlinkClick r:id="rId12"/>
              </a:rPr>
              <a:t>goo.gl/</a:t>
            </a:r>
            <a:r>
              <a:rPr lang="en-US" dirty="0" err="1">
                <a:hlinkClick r:id="rId12"/>
              </a:rPr>
              <a:t>bsThR</a:t>
            </a:r>
            <a:r>
              <a:rPr lang="en-US" dirty="0"/>
              <a:t> </a:t>
            </a:r>
          </a:p>
          <a:p>
            <a:r>
              <a:rPr lang="en-US" dirty="0" smtClean="0"/>
              <a:t>  sample language links </a:t>
            </a:r>
          </a:p>
          <a:p>
            <a:pPr lvl="1"/>
            <a:r>
              <a:rPr lang="en-US" dirty="0"/>
              <a:t>Dictionaries: </a:t>
            </a:r>
            <a:r>
              <a:rPr lang="en-US" dirty="0" smtClean="0">
                <a:hlinkClick r:id="rId13"/>
              </a:rPr>
              <a:t>goo.gl/</a:t>
            </a:r>
            <a:r>
              <a:rPr lang="en-US" dirty="0" err="1" smtClean="0">
                <a:hlinkClick r:id="rId13"/>
              </a:rPr>
              <a:t>cNrbG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Other language learning links</a:t>
            </a:r>
            <a:r>
              <a:rPr lang="en-US" dirty="0"/>
              <a:t>: </a:t>
            </a:r>
            <a:r>
              <a:rPr lang="en-US" dirty="0" smtClean="0">
                <a:hlinkClick r:id="rId14"/>
              </a:rPr>
              <a:t>goo.gl/OzF4p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"/>
    </mc:Choice>
    <mc:Fallback xmlns="">
      <p:transition spd="slow" advTm="3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PC for </a:t>
            </a:r>
            <a:r>
              <a:rPr lang="en-US" dirty="0" smtClean="0">
                <a:solidFill>
                  <a:srgbClr val="FF0000"/>
                </a:solidFill>
              </a:rPr>
              <a:t>Chinese</a:t>
            </a:r>
            <a:r>
              <a:rPr lang="en-US" dirty="0" smtClean="0"/>
              <a:t> Tutors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This </a:t>
            </a:r>
            <a:r>
              <a:rPr lang="en-US" dirty="0"/>
              <a:t>document: </a:t>
            </a:r>
            <a:r>
              <a:rPr lang="en-US" dirty="0" smtClean="0">
                <a:hlinkClick r:id="rId5"/>
              </a:rPr>
              <a:t>goo.gl/pHRc8</a:t>
            </a:r>
            <a:r>
              <a:rPr lang="en-US" dirty="0" smtClean="0"/>
              <a:t> </a:t>
            </a:r>
          </a:p>
          <a:p>
            <a:r>
              <a:rPr lang="en-US" dirty="0" smtClean="0"/>
              <a:t>Writing</a:t>
            </a:r>
            <a:r>
              <a:rPr lang="en-US" dirty="0"/>
              <a:t>: </a:t>
            </a:r>
            <a:r>
              <a:rPr lang="en-US" dirty="0" smtClean="0">
                <a:hlinkClick r:id="rId6"/>
              </a:rPr>
              <a:t>goo.gl/</a:t>
            </a:r>
            <a:r>
              <a:rPr lang="en-US" dirty="0" err="1" smtClean="0">
                <a:hlinkClick r:id="rId6"/>
              </a:rPr>
              <a:t>iWRCa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Pinyin Keyboard Layout (under Language: “</a:t>
            </a:r>
            <a:r>
              <a:rPr lang="en-US" dirty="0"/>
              <a:t>English</a:t>
            </a:r>
            <a:r>
              <a:rPr lang="en-US" dirty="0" smtClean="0"/>
              <a:t>” </a:t>
            </a:r>
            <a:r>
              <a:rPr lang="en-US" dirty="0" smtClean="0">
                <a:hlinkClick r:id="rId7"/>
              </a:rPr>
              <a:t>goo.gl/JV1VY</a:t>
            </a:r>
            <a:r>
              <a:rPr lang="en-US" dirty="0"/>
              <a:t>), </a:t>
            </a:r>
            <a:r>
              <a:rPr lang="en-US" dirty="0" smtClean="0">
                <a:hlinkClick r:id="rId8"/>
              </a:rPr>
              <a:t>goo.gl/dZY5f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IMEs</a:t>
            </a:r>
          </a:p>
          <a:p>
            <a:pPr lvl="1"/>
            <a:r>
              <a:rPr lang="en-US" dirty="0" smtClean="0"/>
              <a:t>Handwriting </a:t>
            </a:r>
            <a:r>
              <a:rPr lang="en-US" dirty="0"/>
              <a:t>IME for Drawing tablet </a:t>
            </a:r>
            <a:r>
              <a:rPr lang="en-US" dirty="0" smtClean="0">
                <a:hlinkClick r:id="rId9"/>
              </a:rPr>
              <a:t>goo.gl/P7Bo9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LRC stroke order animated </a:t>
            </a:r>
            <a:r>
              <a:rPr lang="en-US" dirty="0"/>
              <a:t>gifs: </a:t>
            </a:r>
            <a:r>
              <a:rPr lang="en-US" dirty="0" smtClean="0">
                <a:hlinkClick r:id="rId10"/>
              </a:rPr>
              <a:t>goo.gl/IEU8H</a:t>
            </a:r>
            <a:r>
              <a:rPr lang="en-US" dirty="0" smtClean="0"/>
              <a:t> </a:t>
            </a:r>
            <a:r>
              <a:rPr lang="en-US" b="1" dirty="0" smtClean="0"/>
              <a:t>  </a:t>
            </a:r>
            <a:endParaRPr lang="en-US" dirty="0" smtClean="0"/>
          </a:p>
          <a:p>
            <a:r>
              <a:rPr lang="en-US" dirty="0" smtClean="0"/>
              <a:t>Reading</a:t>
            </a:r>
            <a:r>
              <a:rPr lang="en-US" dirty="0"/>
              <a:t>: </a:t>
            </a:r>
            <a:r>
              <a:rPr lang="en-US" dirty="0" smtClean="0">
                <a:hlinkClick r:id="rId11"/>
              </a:rPr>
              <a:t>goo.gl/grpc0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Dictionaries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Tools you can advertise and “blend in with”: </a:t>
            </a:r>
            <a:r>
              <a:rPr lang="en-US" dirty="0">
                <a:hlinkClick r:id="rId12"/>
              </a:rPr>
              <a:t>goo.gl/Wbf3r </a:t>
            </a:r>
            <a:endParaRPr lang="en-US" dirty="0" smtClean="0"/>
          </a:p>
          <a:p>
            <a:pPr lvl="1"/>
            <a:r>
              <a:rPr lang="en-US" dirty="0"/>
              <a:t>Speaking: </a:t>
            </a:r>
            <a:r>
              <a:rPr lang="en-US" dirty="0" smtClean="0">
                <a:hlinkClick r:id="rId13"/>
              </a:rPr>
              <a:t>goo.gl/</a:t>
            </a:r>
            <a:r>
              <a:rPr lang="en-US" dirty="0" err="1" smtClean="0">
                <a:hlinkClick r:id="rId13"/>
              </a:rPr>
              <a:t>tQfXi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Listening</a:t>
            </a:r>
            <a:r>
              <a:rPr lang="en-US" dirty="0"/>
              <a:t>: </a:t>
            </a:r>
            <a:r>
              <a:rPr lang="en-US" dirty="0" smtClean="0">
                <a:hlinkClick r:id="rId14"/>
              </a:rPr>
              <a:t>goo.gl/</a:t>
            </a:r>
            <a:r>
              <a:rPr lang="en-US" dirty="0" err="1" smtClean="0">
                <a:hlinkClick r:id="rId14"/>
              </a:rPr>
              <a:t>ypNcu</a:t>
            </a:r>
            <a:r>
              <a:rPr lang="en-US" dirty="0" smtClean="0"/>
              <a:t> 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sample language links </a:t>
            </a:r>
          </a:p>
          <a:p>
            <a:pPr lvl="1"/>
            <a:r>
              <a:rPr lang="en-US" dirty="0" smtClean="0"/>
              <a:t>Dictionaries</a:t>
            </a:r>
            <a:r>
              <a:rPr lang="en-US" dirty="0"/>
              <a:t>: </a:t>
            </a:r>
            <a:r>
              <a:rPr lang="en-US" dirty="0" smtClean="0">
                <a:hlinkClick r:id="rId15"/>
              </a:rPr>
              <a:t>goo.gl/</a:t>
            </a:r>
            <a:r>
              <a:rPr lang="en-US" dirty="0" err="1" smtClean="0">
                <a:hlinkClick r:id="rId15"/>
              </a:rPr>
              <a:t>OtQHN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Other language learning links</a:t>
            </a:r>
            <a:r>
              <a:rPr lang="en-US" dirty="0"/>
              <a:t>: </a:t>
            </a:r>
            <a:r>
              <a:rPr lang="en-US" dirty="0" smtClean="0">
                <a:hlinkClick r:id="rId16"/>
              </a:rPr>
              <a:t>goo.gl/N6vDa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"/>
    </mc:Choice>
    <mc:Fallback xmlns="">
      <p:transition spd="slow" advTm="3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PC for </a:t>
            </a:r>
            <a:r>
              <a:rPr lang="en-US" dirty="0" smtClean="0">
                <a:solidFill>
                  <a:srgbClr val="FF0000"/>
                </a:solidFill>
              </a:rPr>
              <a:t>German</a:t>
            </a:r>
            <a:r>
              <a:rPr lang="en-US" dirty="0" smtClean="0"/>
              <a:t> Tutors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document: </a:t>
            </a:r>
            <a:r>
              <a:rPr lang="en-US" dirty="0">
                <a:hlinkClick r:id="rId5"/>
              </a:rPr>
              <a:t>goo.gl/pHRc8</a:t>
            </a:r>
            <a:r>
              <a:rPr lang="en-US" dirty="0"/>
              <a:t> </a:t>
            </a:r>
          </a:p>
          <a:p>
            <a:r>
              <a:rPr lang="en-US" dirty="0"/>
              <a:t>Writing: </a:t>
            </a:r>
            <a:r>
              <a:rPr lang="en-US" dirty="0">
                <a:hlinkClick r:id="rId6"/>
              </a:rPr>
              <a:t>goo.gl/1QdQD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US international keyboard layout, </a:t>
            </a:r>
            <a:r>
              <a:rPr lang="en-US" dirty="0">
                <a:hlinkClick r:id="rId7"/>
              </a:rPr>
              <a:t>goo.gl/6R0nJ</a:t>
            </a:r>
          </a:p>
          <a:p>
            <a:pPr lvl="1"/>
            <a:r>
              <a:rPr lang="en-US" dirty="0"/>
              <a:t>Proofing Tools</a:t>
            </a:r>
          </a:p>
          <a:p>
            <a:r>
              <a:rPr lang="en-US" dirty="0"/>
              <a:t>Reading: </a:t>
            </a:r>
            <a:r>
              <a:rPr lang="en-US" dirty="0">
                <a:hlinkClick r:id="rId8"/>
              </a:rPr>
              <a:t>goo.gl/IT6fC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Dictionaries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Tools you can advertise and “blend in with”: </a:t>
            </a:r>
            <a:r>
              <a:rPr lang="en-US" dirty="0">
                <a:hlinkClick r:id="rId9"/>
              </a:rPr>
              <a:t>goo.gl/Wbf3r </a:t>
            </a:r>
            <a:endParaRPr lang="en-US" dirty="0" smtClean="0"/>
          </a:p>
          <a:p>
            <a:pPr lvl="1"/>
            <a:r>
              <a:rPr lang="en-US" dirty="0"/>
              <a:t>Speaking: </a:t>
            </a:r>
            <a:r>
              <a:rPr lang="en-US" dirty="0" smtClean="0">
                <a:hlinkClick r:id="rId10"/>
              </a:rPr>
              <a:t>goo.gl/JBn6g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Listening</a:t>
            </a:r>
            <a:r>
              <a:rPr lang="en-US" dirty="0"/>
              <a:t>: </a:t>
            </a:r>
            <a:r>
              <a:rPr lang="en-US" dirty="0" smtClean="0">
                <a:hlinkClick r:id="rId11"/>
              </a:rPr>
              <a:t>goo.gl/Ii4mw</a:t>
            </a:r>
            <a:r>
              <a:rPr lang="en-US" dirty="0" smtClean="0"/>
              <a:t>  </a:t>
            </a:r>
            <a:endParaRPr lang="en-US" dirty="0"/>
          </a:p>
          <a:p>
            <a:pPr lvl="2"/>
            <a:r>
              <a:rPr lang="en-US" dirty="0" smtClean="0"/>
              <a:t>TTS </a:t>
            </a:r>
            <a:r>
              <a:rPr lang="en-US" dirty="0"/>
              <a:t>example </a:t>
            </a:r>
            <a:r>
              <a:rPr lang="en-US" dirty="0" smtClean="0"/>
              <a:t>video JP: </a:t>
            </a:r>
            <a:r>
              <a:rPr lang="en-US" dirty="0">
                <a:hlinkClick r:id="rId12"/>
              </a:rPr>
              <a:t>goo.gl/</a:t>
            </a:r>
            <a:r>
              <a:rPr lang="en-US" dirty="0" err="1">
                <a:hlinkClick r:id="rId12"/>
              </a:rPr>
              <a:t>bsThR</a:t>
            </a:r>
            <a:r>
              <a:rPr lang="en-US" dirty="0"/>
              <a:t> </a:t>
            </a:r>
          </a:p>
          <a:p>
            <a:r>
              <a:rPr lang="en-US" dirty="0" smtClean="0"/>
              <a:t>  sample language links </a:t>
            </a:r>
          </a:p>
          <a:p>
            <a:pPr lvl="1"/>
            <a:r>
              <a:rPr lang="en-US" dirty="0"/>
              <a:t>Dictionaries: </a:t>
            </a:r>
            <a:r>
              <a:rPr lang="en-US" dirty="0">
                <a:hlinkClick r:id="rId13"/>
              </a:rPr>
              <a:t>goo.gl/e0Rki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Other language learning links</a:t>
            </a:r>
            <a:r>
              <a:rPr lang="en-US" dirty="0"/>
              <a:t>: </a:t>
            </a:r>
            <a:r>
              <a:rPr lang="en-US" dirty="0">
                <a:hlinkClick r:id="rId14"/>
              </a:rPr>
              <a:t>goo.gl/mL27j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"/>
    </mc:Choice>
    <mc:Fallback xmlns="">
      <p:transition spd="slow" advTm="3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PC for </a:t>
            </a:r>
            <a:r>
              <a:rPr lang="en-US" dirty="0" smtClean="0">
                <a:solidFill>
                  <a:srgbClr val="FF0000"/>
                </a:solidFill>
              </a:rPr>
              <a:t>Russian</a:t>
            </a:r>
            <a:r>
              <a:rPr lang="en-US" dirty="0" smtClean="0"/>
              <a:t> Tutors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</a:t>
            </a:r>
            <a:r>
              <a:rPr lang="en-US" dirty="0"/>
              <a:t>document: </a:t>
            </a:r>
            <a:r>
              <a:rPr lang="en-US" dirty="0" smtClean="0">
                <a:hlinkClick r:id="rId5"/>
              </a:rPr>
              <a:t>goo.gl/pHRc8</a:t>
            </a:r>
            <a:r>
              <a:rPr lang="en-US" dirty="0" smtClean="0"/>
              <a:t> </a:t>
            </a:r>
          </a:p>
          <a:p>
            <a:r>
              <a:rPr lang="en-US" dirty="0" smtClean="0"/>
              <a:t>Writing</a:t>
            </a:r>
            <a:r>
              <a:rPr lang="en-US" dirty="0"/>
              <a:t>: </a:t>
            </a:r>
            <a:r>
              <a:rPr lang="en-US" dirty="0" smtClean="0">
                <a:hlinkClick r:id="rId6"/>
              </a:rPr>
              <a:t>goo.gl/LI1Fq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Keyboard layouts, 1. language, 2. keyboard	</a:t>
            </a:r>
          </a:p>
          <a:p>
            <a:pPr lvl="1"/>
            <a:r>
              <a:rPr lang="en-US" dirty="0" smtClean="0"/>
              <a:t>Physical keyboard </a:t>
            </a:r>
            <a:r>
              <a:rPr lang="en-US" dirty="0" err="1" smtClean="0"/>
              <a:t>vs</a:t>
            </a:r>
            <a:r>
              <a:rPr lang="en-US" dirty="0" smtClean="0"/>
              <a:t> on screen keyboard</a:t>
            </a:r>
          </a:p>
          <a:p>
            <a:pPr lvl="1"/>
            <a:r>
              <a:rPr lang="en-US" dirty="0" smtClean="0"/>
              <a:t>Translate.google.com</a:t>
            </a:r>
          </a:p>
          <a:p>
            <a:pPr lvl="1"/>
            <a:r>
              <a:rPr lang="en-US" dirty="0" smtClean="0"/>
              <a:t>Proofing</a:t>
            </a:r>
          </a:p>
          <a:p>
            <a:r>
              <a:rPr lang="en-US" dirty="0"/>
              <a:t>Reading: </a:t>
            </a:r>
            <a:r>
              <a:rPr lang="en-US" dirty="0" smtClean="0">
                <a:hlinkClick r:id="rId7"/>
              </a:rPr>
              <a:t>goo.gl/uadP6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Dictionaries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Tools you can advertise and “blend in with”: </a:t>
            </a:r>
            <a:r>
              <a:rPr lang="en-US" dirty="0">
                <a:hlinkClick r:id="rId8"/>
              </a:rPr>
              <a:t>goo.gl/Wbf3r </a:t>
            </a:r>
            <a:endParaRPr lang="en-US" dirty="0" smtClean="0"/>
          </a:p>
          <a:p>
            <a:pPr lvl="1"/>
            <a:r>
              <a:rPr lang="en-US" dirty="0"/>
              <a:t>Speaking: </a:t>
            </a:r>
            <a:r>
              <a:rPr lang="en-US" dirty="0" smtClean="0">
                <a:hlinkClick r:id="rId9"/>
              </a:rPr>
              <a:t>goo.gl/4WAi4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Listening</a:t>
            </a:r>
            <a:r>
              <a:rPr lang="en-US" dirty="0"/>
              <a:t>: </a:t>
            </a:r>
            <a:r>
              <a:rPr lang="en-US" dirty="0" smtClean="0">
                <a:hlinkClick r:id="rId10"/>
              </a:rPr>
              <a:t>goo.gl/</a:t>
            </a:r>
            <a:r>
              <a:rPr lang="en-US" dirty="0" err="1" smtClean="0">
                <a:hlinkClick r:id="rId10"/>
              </a:rPr>
              <a:t>YwlKC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TTS </a:t>
            </a:r>
            <a:r>
              <a:rPr lang="en-US" dirty="0"/>
              <a:t>example video: </a:t>
            </a:r>
            <a:r>
              <a:rPr lang="en-US" dirty="0" smtClean="0">
                <a:hlinkClick r:id="rId11"/>
              </a:rPr>
              <a:t>goo.gl/sc1sL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 sample language links </a:t>
            </a:r>
          </a:p>
          <a:p>
            <a:pPr lvl="1"/>
            <a:r>
              <a:rPr lang="en-US" dirty="0"/>
              <a:t>Dictionaries: </a:t>
            </a:r>
            <a:r>
              <a:rPr lang="en-US" dirty="0" smtClean="0">
                <a:hlinkClick r:id="rId12"/>
              </a:rPr>
              <a:t>goo.gl/</a:t>
            </a:r>
            <a:r>
              <a:rPr lang="en-US" dirty="0" err="1" smtClean="0">
                <a:hlinkClick r:id="rId12"/>
              </a:rPr>
              <a:t>RNrbb</a:t>
            </a:r>
            <a:r>
              <a:rPr lang="en-US" dirty="0" smtClean="0"/>
              <a:t>   </a:t>
            </a:r>
          </a:p>
          <a:p>
            <a:pPr lvl="1"/>
            <a:r>
              <a:rPr lang="en-US" dirty="0" smtClean="0"/>
              <a:t>Other language learning links</a:t>
            </a:r>
            <a:r>
              <a:rPr lang="en-US" dirty="0"/>
              <a:t>: </a:t>
            </a:r>
            <a:r>
              <a:rPr lang="en-US" dirty="0" smtClean="0">
                <a:hlinkClick r:id="rId13"/>
              </a:rPr>
              <a:t>goo.gl/5sLUb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"/>
    </mc:Choice>
    <mc:Fallback xmlns="">
      <p:transition spd="slow" advTm="3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PC for </a:t>
            </a:r>
            <a:r>
              <a:rPr lang="en-US" dirty="0" smtClean="0">
                <a:solidFill>
                  <a:srgbClr val="FF0000"/>
                </a:solidFill>
              </a:rPr>
              <a:t>Arabic</a:t>
            </a:r>
            <a:r>
              <a:rPr lang="en-US" dirty="0" smtClean="0"/>
              <a:t> Tutors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</a:t>
            </a:r>
            <a:r>
              <a:rPr lang="en-US" dirty="0"/>
              <a:t>document: </a:t>
            </a:r>
            <a:r>
              <a:rPr lang="en-US" dirty="0" smtClean="0">
                <a:hlinkClick r:id="rId5"/>
              </a:rPr>
              <a:t>goo.gl/pHRc8</a:t>
            </a:r>
            <a:r>
              <a:rPr lang="en-US" dirty="0" smtClean="0"/>
              <a:t> </a:t>
            </a:r>
          </a:p>
          <a:p>
            <a:r>
              <a:rPr lang="en-US" dirty="0" smtClean="0"/>
              <a:t>Writing</a:t>
            </a:r>
            <a:r>
              <a:rPr lang="en-US" dirty="0"/>
              <a:t>: </a:t>
            </a:r>
            <a:r>
              <a:rPr lang="en-US" dirty="0" smtClean="0">
                <a:hlinkClick r:id="rId6"/>
              </a:rPr>
              <a:t>goo.gl/HWNXN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Keyboard layouts, 1. language, 2. keyboard	</a:t>
            </a:r>
          </a:p>
          <a:p>
            <a:pPr lvl="1"/>
            <a:r>
              <a:rPr lang="en-US" dirty="0" smtClean="0"/>
              <a:t>Physical keyboard </a:t>
            </a:r>
            <a:r>
              <a:rPr lang="en-US" dirty="0" err="1" smtClean="0"/>
              <a:t>vs</a:t>
            </a:r>
            <a:r>
              <a:rPr lang="en-US" dirty="0" smtClean="0"/>
              <a:t> on screen keyboard</a:t>
            </a:r>
          </a:p>
          <a:p>
            <a:pPr lvl="1"/>
            <a:r>
              <a:rPr lang="en-US" dirty="0" smtClean="0"/>
              <a:t>Translate.google.com</a:t>
            </a:r>
          </a:p>
          <a:p>
            <a:pPr lvl="1"/>
            <a:r>
              <a:rPr lang="en-US" dirty="0" smtClean="0"/>
              <a:t>Proofing</a:t>
            </a:r>
          </a:p>
          <a:p>
            <a:r>
              <a:rPr lang="en-US" dirty="0"/>
              <a:t>Reading: </a:t>
            </a:r>
            <a:r>
              <a:rPr lang="en-US" dirty="0" smtClean="0">
                <a:hlinkClick r:id="rId7"/>
              </a:rPr>
              <a:t>goo.gl/lpzS3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Dictionaries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Tools you can advertise and “blend in with”: </a:t>
            </a:r>
            <a:r>
              <a:rPr lang="en-US" dirty="0">
                <a:hlinkClick r:id="rId8"/>
              </a:rPr>
              <a:t>goo.gl/Wbf3r </a:t>
            </a:r>
            <a:endParaRPr lang="en-US" dirty="0" smtClean="0"/>
          </a:p>
          <a:p>
            <a:pPr lvl="1"/>
            <a:r>
              <a:rPr lang="en-US" dirty="0"/>
              <a:t>Speaking: </a:t>
            </a:r>
            <a:r>
              <a:rPr lang="en-US" dirty="0" smtClean="0">
                <a:hlinkClick r:id="rId9"/>
              </a:rPr>
              <a:t>goo.gl/t9g2Z</a:t>
            </a:r>
            <a:endParaRPr lang="en-US" dirty="0"/>
          </a:p>
          <a:p>
            <a:pPr lvl="1"/>
            <a:r>
              <a:rPr lang="en-US" dirty="0" smtClean="0"/>
              <a:t>Listening</a:t>
            </a:r>
            <a:r>
              <a:rPr lang="en-US" dirty="0"/>
              <a:t>: </a:t>
            </a:r>
            <a:r>
              <a:rPr lang="en-US" dirty="0" smtClean="0">
                <a:hlinkClick r:id="rId10"/>
              </a:rPr>
              <a:t>goo.gl/</a:t>
            </a:r>
            <a:r>
              <a:rPr lang="en-US" dirty="0" err="1" smtClean="0">
                <a:hlinkClick r:id="rId10"/>
              </a:rPr>
              <a:t>xwjMi</a:t>
            </a:r>
            <a:r>
              <a:rPr lang="en-US" dirty="0" smtClean="0"/>
              <a:t>  </a:t>
            </a:r>
          </a:p>
          <a:p>
            <a:r>
              <a:rPr lang="en-US" dirty="0" smtClean="0"/>
              <a:t>sample language links </a:t>
            </a:r>
          </a:p>
          <a:p>
            <a:pPr lvl="1"/>
            <a:r>
              <a:rPr lang="en-US" dirty="0" smtClean="0"/>
              <a:t>Dictionaries</a:t>
            </a:r>
            <a:r>
              <a:rPr lang="en-US" dirty="0"/>
              <a:t>: </a:t>
            </a:r>
            <a:r>
              <a:rPr lang="en-US" dirty="0" smtClean="0">
                <a:hlinkClick r:id="rId11"/>
              </a:rPr>
              <a:t>goo.gl/ROi2Q</a:t>
            </a:r>
            <a:r>
              <a:rPr lang="en-US" dirty="0" smtClean="0"/>
              <a:t>    </a:t>
            </a:r>
          </a:p>
          <a:p>
            <a:pPr lvl="1"/>
            <a:r>
              <a:rPr lang="en-US" dirty="0" smtClean="0"/>
              <a:t>Other language learning links</a:t>
            </a:r>
            <a:r>
              <a:rPr lang="en-US" dirty="0"/>
              <a:t>: </a:t>
            </a:r>
            <a:r>
              <a:rPr lang="en-US" dirty="0" smtClean="0">
                <a:hlinkClick r:id="rId12"/>
              </a:rPr>
              <a:t>goo.gl/5b1Mh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"/>
    </mc:Choice>
    <mc:Fallback xmlns="">
      <p:transition spd="slow" advTm="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561</Words>
  <Application>Microsoft Office PowerPoint</Application>
  <PresentationFormat>On-screen Show (4:3)</PresentationFormat>
  <Paragraphs>106</Paragraphs>
  <Slides>10</Slides>
  <Notes>9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LRC student staff workshop</vt:lpstr>
      <vt:lpstr>Orientation</vt:lpstr>
      <vt:lpstr>Collaborate with NINERMAIL Calendars</vt:lpstr>
      <vt:lpstr>Reception Desk for LRC Assistants</vt:lpstr>
      <vt:lpstr>Student PC for Japanese Tutors Group</vt:lpstr>
      <vt:lpstr>Student PC for Chinese Tutors Group</vt:lpstr>
      <vt:lpstr>Student PC for German Tutors Group</vt:lpstr>
      <vt:lpstr>Student PC for Russian Tutors Group</vt:lpstr>
      <vt:lpstr>Student PC for Arabic Tutors Group</vt:lpstr>
      <vt:lpstr>Student PC for Italian Tutors</vt:lpstr>
    </vt:vector>
  </TitlesOfParts>
  <Company>uncc</Company>
  <LinksUpToDate>false</LinksUpToDate>
  <SharedDoc>false</SharedDoc>
  <HLinks>
    <vt:vector size="690" baseType="variant"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http://plagwitz.wordpress.com/tag/maps/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http://plagwitz.wordpress.com/tag/maps/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http://goo.gl/id48a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http://goo.gl/PylB3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http://goo.gl/gZxSG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http://goo.gl/gZxSG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http://goo.gl/gZxSG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http://goo.gl/hw4v2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http://goo.gl/gZxSG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http://plagwitz.files.wordpress.com/2012/02/shared-vs-subscribed-published-calendars-marked.jpg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http://goo.gl/EyZvy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http://goo.gl/EyZvy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http://goo.gl/JVQ2E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http://goo.gl/NkWqo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http://goo.gl/NkWqo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http://plagwitz.blob.core.windows.net/content/lrc/owa-cancel-by-rightclick-delete-appointment.html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http://goo.gl/vjHe1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http://goo.gl/pHRc8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http://goo.gl/iWRCa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http://goo.gl/iWRCa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http://goo.gl/P7Bo9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http://goo.gl/i5EYP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http://goo.gl/U9Wu1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http://goo.gl/21NMV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http://goo.gl/bsThR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http://goo.gl/bsThR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http://goo.gl/cNrbG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http://goo.gl/cNrbG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http://goo.gl/OzF4p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http://goo.gl/pHRc8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http://goo.gl/iWRCa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http://goo.gl/iWRCa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http://goo.gl/JV1VY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http://goo.gl/dZY5f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http://goo.gl/P7Bo9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http://goo.gl/IEU8H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http://goo.gl/grpc0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http://goo.gl/tQfXi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http://goo.gl/tQfXi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http://goo.gl/ypNcu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http://goo.gl/ypNcu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http://goo.gl/OtQHN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http://goo.gl/OtQHN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http://goo.gl/N6vDa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http://goo.gl/pHRc8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http://goo.gl/1QdQD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http://goo.gl/6R0nJ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http://goo.gl/IT6fC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http://goo.gl/JBn6g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http://goo.gl/Ii4mw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http://goo.gl/bsThR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http://goo.gl/bsThR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http://goo.gl/e0Rki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http://goo.gl/mL27j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http://goo.gl/pHRc8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http://goo.gl/LI1Fq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http://goo.gl/uadP6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http://goo.gl/4WAi4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http://goo.gl/YwlKC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http://goo.gl/YwlKC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http://goo.gl/sc1sL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http://goo.gl/RNrbb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http://goo.gl/RNrbb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http://goo.gl/5sLUb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http://goo.gl/pHRc8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http://goo.gl/HWNXN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http://goo.gl/lpzS3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http://goo.gl/t9g2Z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http://goo.gl/xwjMi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http://goo.gl/xwjMi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http://goo.gl/ROi2Q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http://goo.gl/5b1Mh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http://goo.gl/pHRc8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http://goo.gl/SDOFl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http://goo.gl/6R0nJ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http://www.goo.gl/s6UxS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http://goo.gl/t9g2Z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http://goo.gl/xwjMi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http://goo.gl/xwjMi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http://goo.gl/ROi2Q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http://goo.gl/5b1Mh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http://goo.gl/Wbf3r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http://goo.gl/t9g2Z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http://goo.gl/xwjMi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http://goo.gl/xwjMi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http://goo.gl/ROi2Q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http://goo.gl/5b1Mh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http://goo.gl/aTxis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http://goo.gl/aTxis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http://goo.gl/aTxis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http://goo.gl/aTxis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http://goo.gl/6rvLj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http://goo.gl/6rvLj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http://goo.gl/6rvLj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http://goo.gl/6rvLj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http://goo.gl/zhpjD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http://goo.gl/zhpjD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http://goo.gl/zhpjD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http://goo.gl/zhpjD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http://goo.gl/cNrbG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http://goo.gl/cNrbG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http://goo.gl/cNrbG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http://goo.gl/cNrbG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http://goo.gl/IwsCE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http://goo.gl/IwsCE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http://goo.gl/IwsCE</vt:lpwstr>
      </vt:variant>
      <vt:variant>
        <vt:lpwstr/>
      </vt:variant>
      <vt:variant>
        <vt:i4>7</vt:i4>
      </vt:variant>
      <vt:variant>
        <vt:i4>6</vt:i4>
      </vt:variant>
      <vt:variant>
        <vt:i4>0</vt:i4>
      </vt:variant>
      <vt:variant>
        <vt:i4>7</vt:i4>
      </vt:variant>
      <vt:variant>
        <vt:lpwstr>http://goo.gl/IwsCE</vt:lpwstr>
      </vt:variant>
      <vt:variant>
        <vt:lpwstr/>
      </vt:variant>
    </vt:vector>
  </HLinks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LRC assistant workshop</dc:title>
  <dc:creator>tplagwit</dc:creator>
  <cp:lastModifiedBy>trp</cp:lastModifiedBy>
  <cp:revision>67</cp:revision>
  <dcterms:created xsi:type="dcterms:W3CDTF">2011-09-08T20:17:36Z</dcterms:created>
  <dcterms:modified xsi:type="dcterms:W3CDTF">2012-09-06T04:42:38Z</dcterms:modified>
</cp:coreProperties>
</file>