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7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C6B70-1A76-4B24-848C-891AB4324466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DE466-DE36-4346-AF23-9A5775D355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394A9-7DEC-4EE8-B21B-4911971AE5AA}" type="slidenum">
              <a:rPr lang="en-US"/>
              <a:pPr/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8ED2-0A1A-41FC-8130-B6405BD867A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770-10DB-4BC4-BAB9-540CD52F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8ED2-0A1A-41FC-8130-B6405BD867A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770-10DB-4BC4-BAB9-540CD52F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8ED2-0A1A-41FC-8130-B6405BD867A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770-10DB-4BC4-BAB9-540CD52F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8ED2-0A1A-41FC-8130-B6405BD867A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770-10DB-4BC4-BAB9-540CD52F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8ED2-0A1A-41FC-8130-B6405BD867A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770-10DB-4BC4-BAB9-540CD52F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8ED2-0A1A-41FC-8130-B6405BD867A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770-10DB-4BC4-BAB9-540CD52F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8ED2-0A1A-41FC-8130-B6405BD867A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770-10DB-4BC4-BAB9-540CD52F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8ED2-0A1A-41FC-8130-B6405BD867A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770-10DB-4BC4-BAB9-540CD52F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8ED2-0A1A-41FC-8130-B6405BD867A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770-10DB-4BC4-BAB9-540CD52F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8ED2-0A1A-41FC-8130-B6405BD867A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770-10DB-4BC4-BAB9-540CD52F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8ED2-0A1A-41FC-8130-B6405BD867A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770-10DB-4BC4-BAB9-540CD52F2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E8ED2-0A1A-41FC-8130-B6405BD867A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AF770-10DB-4BC4-BAB9-540CD52F21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%20Documents\My%20Videos\Stroke%20Videos\Embolus%20to%20Infarction.avi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%20Documents\My%20Videos\Stroke%20Videos\Platelet%20Adhesion%20to%20Placque%20Cap.avi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772400" cy="4800600"/>
          </a:xfrm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Nursing pharmacology</a:t>
            </a:r>
            <a:b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en-US" sz="4000" b="1" dirty="0">
                <a:latin typeface="Book Antiqua" pitchFamily="18" charset="0"/>
              </a:rPr>
              <a:t/>
            </a:r>
            <a:br>
              <a:rPr lang="en-US" sz="4000" b="1" dirty="0">
                <a:latin typeface="Book Antiqua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Drugs Affecting Cardiovascular System</a:t>
            </a:r>
            <a:b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en-US" sz="4000" b="1" dirty="0" smtClean="0">
                <a:latin typeface="Book Antiqua" pitchFamily="18" charset="0"/>
              </a:rPr>
              <a:t>lecture 8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Sympathetic blockers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Beta-blocking agents and adrenergic-inhibiting agents</a:t>
            </a:r>
          </a:p>
          <a:p>
            <a:pPr algn="ctr">
              <a:buSzPct val="100000"/>
              <a:buFont typeface="Wingdings" pitchFamily="2" charset="2"/>
              <a:buChar char="Ø"/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Beta-blockers</a:t>
            </a:r>
          </a:p>
          <a:p>
            <a:pPr lvl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Treatment of </a:t>
            </a:r>
          </a:p>
          <a:p>
            <a:pPr marL="822960" lvl="1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suspected myocardial infarction, </a:t>
            </a:r>
          </a:p>
          <a:p>
            <a:pPr marL="822960" lvl="1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angina</a:t>
            </a:r>
          </a:p>
          <a:p>
            <a:pPr marL="822960" lvl="1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hypertension</a:t>
            </a:r>
          </a:p>
          <a:p>
            <a:pPr lvl="1"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Atenolol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Tenormin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metoprolol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Lopressor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Labetalol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Normodyne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trandate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nadolol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Corgard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1"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Contraindications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Asthma; diabetes;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bradycardia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hypersensitivity</a:t>
            </a:r>
          </a:p>
          <a:p>
            <a:pPr lvl="2">
              <a:buNone/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788152"/>
          </a:xfrm>
        </p:spPr>
        <p:txBody>
          <a:bodyPr>
            <a:normAutofit/>
          </a:bodyPr>
          <a:lstStyle/>
          <a:p>
            <a:pPr lvl="1" algn="ctr">
              <a:buFont typeface="Wingdings" pitchFamily="2" charset="2"/>
              <a:buChar char="Ø"/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Adrenergic inhibitors</a:t>
            </a:r>
          </a:p>
          <a:p>
            <a:pPr>
              <a:buNone/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Centrally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acting adrenergic inhibitors</a:t>
            </a:r>
          </a:p>
          <a:p>
            <a:pPr lvl="1"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Clonidine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hydrochloride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Catapres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Methyl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Aldomet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generally not 1st line drugs.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Methyldopa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drug of choice for pregnancy.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Sudden stop of medication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risk of hypertensive crises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2. Peripheral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adrenergic inhibitors ( alpha blocker)</a:t>
            </a:r>
          </a:p>
          <a:p>
            <a:pPr lvl="1"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Doxazosin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Cardura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Adverse effects</a:t>
            </a:r>
          </a:p>
          <a:p>
            <a:pPr marL="228600" indent="-228600">
              <a:lnSpc>
                <a:spcPct val="9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1st dose hypotension due in part to no or minimum reflex tachycardia  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Vasodilators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 directly on the smooth muscle walls of arterioles, veins, or both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peripheral resistance and blood pressure</a:t>
            </a:r>
          </a:p>
          <a:p>
            <a:pPr lvl="1"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Arteriolar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dilator drugs</a:t>
            </a:r>
          </a:p>
          <a:p>
            <a:pPr lvl="2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Hydralazine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Apresoline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Minoxidil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Arteriolar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venous dilator drugs</a:t>
            </a:r>
          </a:p>
          <a:p>
            <a:pPr lvl="2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Nitroglycerin sublingual tablet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Nitrostat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990600" y="25146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converting enzyme inhibitors (ACEI)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38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Conversion of </a:t>
            </a: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angiotensinogen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which is converted in turn to </a:t>
            </a: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presence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-converting enzyme (ACE).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the body's most potent circulating vasoconstrictor, constricting both arterioles and veins, causing an increase in blood pressure 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3962400"/>
            <a:ext cx="7543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Effects of Angiotensin II</a:t>
            </a:r>
            <a:endParaRPr lang="en-US" sz="2800" b="1" i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914400" lvl="1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Raises blood pressure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Causes the release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aldosterone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Contributes to sodium and water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retention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(ACEI)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Inhibits conversion of  angiotensin I to angiotensin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-angiotensin-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system 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suppressed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pressure is lowered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Captopril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Capoten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Enalapril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Side effect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dry cough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skin rash, hypotension.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  receptor antagonist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Selectively inhibit angiotensin II receptors</a:t>
            </a:r>
          </a:p>
          <a:p>
            <a:pPr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Examples: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Candesartan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Atacand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1"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Losartan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Cozaar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Decrease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nephrotoxicity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diabetes, making them an attractive therapy in hypertensive diabetics.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Lower risk of producing cough.</a:t>
            </a:r>
          </a:p>
          <a:p>
            <a:pPr lvl="1">
              <a:defRPr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Calcium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channel blockers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Inhibit contractility of vascular smooth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Reduce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peripheral vascular resistance 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Dilate coronary vessels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useful in angina.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 lvl="1"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Verapamil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Isoptin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Diltiazem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Cardizem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Nefidipine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side effect: constipation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Which one of the following drugs may cause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hypotension 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fainting on initial administration?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Atenolol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Hydrochlorothiazide.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Nifedipine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Prazosin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Verapamil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Which one of the following antihypertensive drugs can precipitate a hypertensive crisis following abrupt cessation of therapy?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Clonidine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Diltiazem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Enalapril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Losartan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495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45-year-old man has recently been diagnosed with hypertension and started 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monotherapy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designed to reduce peripheral resistance and prevent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water retention. He has developed a persistent cough.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Which of the following drugs would have the same benefits but would not cause cough?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Losartan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Nifedipine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Prazosin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Propranolol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antiarrhythmics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Ar</a:t>
            </a:r>
            <a:r>
              <a:rPr lang="en-US" sz="2800" b="1" dirty="0" smtClean="0"/>
              <a:t>rhythmias</a:t>
            </a:r>
            <a:r>
              <a:rPr lang="en-US" dirty="0" smtClean="0"/>
              <a:t> </a:t>
            </a:r>
            <a:r>
              <a:rPr lang="en-US" sz="2600" dirty="0" smtClean="0"/>
              <a:t>result from disturbances in impulse formation or impulse conduction or both.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600" dirty="0" smtClean="0"/>
              <a:t>Ar</a:t>
            </a:r>
            <a:r>
              <a:rPr lang="en-US" sz="2600" dirty="0" smtClean="0"/>
              <a:t>rhythmias  </a:t>
            </a:r>
            <a:r>
              <a:rPr lang="en-US" sz="2600" dirty="0" smtClean="0"/>
              <a:t>Cause heart to beat too slowly (</a:t>
            </a:r>
            <a:r>
              <a:rPr lang="en-US" sz="2600" b="1" dirty="0" err="1" smtClean="0"/>
              <a:t>bradycardia</a:t>
            </a:r>
            <a:r>
              <a:rPr lang="en-US" sz="2600" dirty="0" smtClean="0"/>
              <a:t>) or to beat too rapidly (</a:t>
            </a:r>
            <a:r>
              <a:rPr lang="en-US" sz="2600" b="1" dirty="0" smtClean="0"/>
              <a:t>tachycardia</a:t>
            </a:r>
            <a:r>
              <a:rPr lang="en-US" sz="2600" dirty="0" smtClean="0"/>
              <a:t>) or irregularly (</a:t>
            </a:r>
            <a:r>
              <a:rPr lang="en-US" sz="2600" b="1" dirty="0" err="1" smtClean="0"/>
              <a:t>atrial</a:t>
            </a:r>
            <a:r>
              <a:rPr lang="en-US" sz="2600" b="1" dirty="0" smtClean="0"/>
              <a:t> fibrillation</a:t>
            </a:r>
            <a:r>
              <a:rPr lang="en-US" dirty="0" smtClean="0"/>
              <a:t>)</a:t>
            </a:r>
          </a:p>
          <a:p>
            <a:r>
              <a:rPr lang="en-US" sz="2600" b="1" dirty="0" err="1" smtClean="0"/>
              <a:t>Antiarrhythmic</a:t>
            </a:r>
            <a:r>
              <a:rPr lang="en-US" sz="2600" b="1" dirty="0" smtClean="0"/>
              <a:t> agents </a:t>
            </a:r>
            <a:r>
              <a:rPr lang="en-US" sz="2600" dirty="0" smtClean="0"/>
              <a:t>act to restore a normal cardiac rhythm. Restoring of rhythm may occur through various drug actions.</a:t>
            </a:r>
          </a:p>
          <a:p>
            <a:r>
              <a:rPr lang="en-US" sz="2600" b="1" dirty="0" err="1" smtClean="0"/>
              <a:t>Antiarrhythmic</a:t>
            </a:r>
            <a:r>
              <a:rPr lang="en-US" sz="2600" b="1" dirty="0" smtClean="0"/>
              <a:t> drugs </a:t>
            </a:r>
            <a:r>
              <a:rPr lang="en-US" sz="2600" dirty="0" smtClean="0"/>
              <a:t>are classified by their mechanism of action to four classes:</a:t>
            </a:r>
          </a:p>
          <a:p>
            <a:pPr>
              <a:buNone/>
            </a:pPr>
            <a:r>
              <a:rPr lang="en-US" sz="2600" dirty="0" smtClean="0"/>
              <a:t>    class 1, class II, class III, and class IV.</a:t>
            </a:r>
            <a:endParaRPr lang="en-US" sz="2600" b="1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Hypertension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b="1" dirty="0" smtClean="0"/>
              <a:t>Hypertension</a:t>
            </a:r>
            <a:r>
              <a:rPr lang="en-US" dirty="0" smtClean="0"/>
              <a:t>→↑high blood pressure result from → increased sympathetic output to the heart and blood vessels→ resulting in vasoconstriction and increased cardiac output. These changes result in rise in blood pressure.</a:t>
            </a:r>
          </a:p>
          <a:p>
            <a:pPr lvl="0">
              <a:buNone/>
            </a:pPr>
            <a:r>
              <a:rPr lang="en-US" b="1" u="sng" dirty="0" smtClean="0"/>
              <a:t>Therapeutic strategy:-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*Reducing cardiac output →</a:t>
            </a:r>
          </a:p>
          <a:p>
            <a:pPr lvl="0">
              <a:buNone/>
            </a:pPr>
            <a:r>
              <a:rPr lang="en-US" dirty="0" smtClean="0"/>
              <a:t> by decrease force of contraction.</a:t>
            </a:r>
          </a:p>
          <a:p>
            <a:pPr lvl="0">
              <a:buNone/>
            </a:pPr>
            <a:r>
              <a:rPr lang="en-US" dirty="0" smtClean="0"/>
              <a:t>*Decreasing peripheral resistance</a:t>
            </a:r>
          </a:p>
          <a:p>
            <a:pPr lvl="0">
              <a:buNone/>
            </a:pPr>
            <a:r>
              <a:rPr lang="en-US" dirty="0" smtClean="0"/>
              <a:t>(vasoconstriction) using vasodilators</a:t>
            </a:r>
          </a:p>
          <a:p>
            <a:endParaRPr lang="en-US" dirty="0"/>
          </a:p>
        </p:txBody>
      </p:sp>
      <p:pic>
        <p:nvPicPr>
          <p:cNvPr id="4" name="Picture 1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429000"/>
            <a:ext cx="252095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lvl="0">
              <a:buNone/>
            </a:pPr>
            <a:r>
              <a:rPr lang="en-US" b="1" u="sng" dirty="0" smtClean="0"/>
              <a:t>Summary of </a:t>
            </a:r>
            <a:r>
              <a:rPr lang="en-US" b="1" u="sng" dirty="0" err="1" smtClean="0"/>
              <a:t>antiarrhythmic</a:t>
            </a:r>
            <a:r>
              <a:rPr lang="en-US" b="1" u="sng" dirty="0" smtClean="0"/>
              <a:t> drugs.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24001"/>
          <a:ext cx="8153400" cy="3397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838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Class I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(Na channel blockers)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Class II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(β blockers)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Class III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(K channel blockers)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Class IV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(Ca channel blockers)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79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* </a:t>
                      </a:r>
                      <a:r>
                        <a:rPr lang="en-US" sz="2400" dirty="0" err="1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Quinidine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* </a:t>
                      </a:r>
                      <a:r>
                        <a:rPr lang="en-US" sz="2400" dirty="0" err="1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Lidocaine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* </a:t>
                      </a:r>
                      <a:r>
                        <a:rPr lang="en-US" sz="2400" dirty="0" err="1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propranolol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400" dirty="0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r>
                        <a:rPr lang="en-US" sz="2400" dirty="0" err="1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Amiodarone</a:t>
                      </a:r>
                      <a:endParaRPr lang="en-US" sz="2400" dirty="0" smtClean="0">
                        <a:solidFill>
                          <a:srgbClr val="0A0905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r>
                        <a:rPr lang="en-US" sz="2400" dirty="0" err="1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Verapamil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* </a:t>
                      </a:r>
                      <a:r>
                        <a:rPr lang="en-US" sz="2400" dirty="0" err="1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Diltiazem</a:t>
                      </a:r>
                      <a:r>
                        <a:rPr lang="en-US" sz="2400" b="1" u="sng" dirty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88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Slow conduction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(Negative </a:t>
                      </a:r>
                      <a:r>
                        <a:rPr lang="en-US" sz="1800" kern="1200" dirty="0" err="1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dromotropic</a:t>
                      </a:r>
                      <a:r>
                        <a:rPr lang="en-US" sz="1800" kern="1200" dirty="0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1800" kern="1200" dirty="0">
                        <a:solidFill>
                          <a:srgbClr val="0A0905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Decrease</a:t>
                      </a:r>
                      <a:r>
                        <a:rPr lang="en-US" sz="2000" kern="1200" baseline="0" dirty="0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adrenergic stimulation</a:t>
                      </a:r>
                      <a:endParaRPr lang="en-US" sz="2000" kern="1200" dirty="0">
                        <a:solidFill>
                          <a:srgbClr val="0A0905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2000" kern="1200" dirty="0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Increase contractility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800" kern="1200" dirty="0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(Positive </a:t>
                      </a:r>
                      <a:r>
                        <a:rPr lang="en-US" sz="1800" kern="1200" dirty="0" err="1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inotropic</a:t>
                      </a:r>
                      <a:r>
                        <a:rPr lang="en-US" sz="1800" kern="1200" dirty="0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1800" kern="1200" dirty="0">
                        <a:solidFill>
                          <a:srgbClr val="0A0905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Decrease contractility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Negative </a:t>
                      </a:r>
                      <a:r>
                        <a:rPr lang="en-US" sz="1800" kern="1200" dirty="0" err="1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inotropic</a:t>
                      </a:r>
                      <a:r>
                        <a:rPr lang="en-US" sz="1800" kern="1200" dirty="0" smtClean="0">
                          <a:solidFill>
                            <a:srgbClr val="0A0905"/>
                          </a:solidFill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1800" kern="1200" dirty="0">
                        <a:solidFill>
                          <a:srgbClr val="0A0905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Drugs for CHF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Congestive heart failure (CHF):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Disorder in which the heart is unable to pump sufficient blood to meet the needs of the body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Symptoms 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dyspnea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fatigue, and fluid retention.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Therapeutic strategies in HF 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↑ Contraction force of cardiac muscle→↑ increase cardiac out put.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Vasodilatation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decrease blood volume this result in ↑ increase cardiac out put.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Drugs for CHF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dirty="0" smtClean="0"/>
              <a:t>Cardiac Glycosides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Digoxin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Lanoxin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Digitoxin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Main use :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Heart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failure, cardiac arrhythmias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346075" indent="-346075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*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Positive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inotropic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effect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Increase contractility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*Negative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chronotropic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effect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Slow heart rate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*Negative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dromotropic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effect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Slow conduction velocity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Drugs for CHF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law therapeutic index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need monitoring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Toxicity enhanced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hypokalemia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caused by diuretics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Toxicity : some symptoms are similar to viral flu symptoms (nausea,    vomiting)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bradycardia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A090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 renal impairment </a:t>
            </a:r>
            <a:r>
              <a:rPr lang="en-US" sz="2800" dirty="0" err="1" smtClean="0">
                <a:solidFill>
                  <a:srgbClr val="0A090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Digitoxin</a:t>
            </a:r>
            <a:r>
              <a:rPr lang="en-US" sz="2800" dirty="0" smtClean="0">
                <a:solidFill>
                  <a:srgbClr val="0A090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is preferred than </a:t>
            </a:r>
            <a:r>
              <a:rPr lang="en-US" sz="2800" dirty="0" err="1" smtClean="0">
                <a:solidFill>
                  <a:srgbClr val="0A090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Digoxin</a:t>
            </a:r>
            <a:r>
              <a:rPr lang="en-US" sz="2800" dirty="0" smtClean="0">
                <a:solidFill>
                  <a:srgbClr val="0A090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because it has hepatic elimination not renal.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Drugs for CHF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475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9600"/>
              </a:tblGrid>
              <a:tr h="68580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Drugs are used according to the severity of the case: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3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1. Loop Diuretics  (</a:t>
                      </a:r>
                      <a:r>
                        <a:rPr lang="en-US" b="1" dirty="0" err="1" smtClean="0"/>
                        <a:t>Furosmide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6231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 ACEI</a:t>
                      </a:r>
                      <a:r>
                        <a:rPr lang="en-US" b="1" baseline="0" dirty="0" smtClean="0"/>
                        <a:t>  (</a:t>
                      </a:r>
                      <a:r>
                        <a:rPr lang="en-US" b="1" baseline="0" dirty="0" err="1" smtClean="0"/>
                        <a:t>Captopril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Enalapril</a:t>
                      </a:r>
                      <a:r>
                        <a:rPr lang="en-US" b="1" baseline="0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</a:tr>
              <a:tr h="6231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 </a:t>
                      </a:r>
                      <a:r>
                        <a:rPr lang="en-US" b="1" dirty="0" err="1" smtClean="0"/>
                        <a:t>Angitensin</a:t>
                      </a:r>
                      <a:r>
                        <a:rPr lang="en-US" b="1" dirty="0" smtClean="0"/>
                        <a:t> II antagonist( </a:t>
                      </a:r>
                      <a:r>
                        <a:rPr lang="en-US" b="1" dirty="0" err="1" smtClean="0"/>
                        <a:t>Losartan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Candesartan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</a:tr>
              <a:tr h="6231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 B blockers  (only </a:t>
                      </a:r>
                      <a:r>
                        <a:rPr lang="en-US" b="1" dirty="0" err="1" smtClean="0"/>
                        <a:t>Carvedilol</a:t>
                      </a:r>
                      <a:r>
                        <a:rPr lang="en-US" b="1" dirty="0" smtClean="0"/>
                        <a:t>,</a:t>
                      </a:r>
                      <a:r>
                        <a:rPr lang="en-US" b="1" baseline="0" dirty="0" smtClean="0"/>
                        <a:t> or </a:t>
                      </a:r>
                      <a:r>
                        <a:rPr lang="en-US" b="1" baseline="0" dirty="0" err="1" smtClean="0"/>
                        <a:t>Metoprolol</a:t>
                      </a:r>
                      <a:r>
                        <a:rPr lang="en-US" b="1" baseline="0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</a:tr>
              <a:tr h="6231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5. </a:t>
                      </a:r>
                      <a:r>
                        <a:rPr lang="en-US" b="1" dirty="0" err="1" smtClean="0"/>
                        <a:t>Digoxin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Digitoxin</a:t>
                      </a:r>
                      <a:endParaRPr lang="en-US" b="1" dirty="0"/>
                    </a:p>
                  </a:txBody>
                  <a:tcPr/>
                </a:tc>
              </a:tr>
              <a:tr h="6231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6. Vasodilators( </a:t>
                      </a:r>
                      <a:r>
                        <a:rPr lang="en-US" b="1" dirty="0" err="1" smtClean="0"/>
                        <a:t>Nitrats</a:t>
                      </a:r>
                      <a:r>
                        <a:rPr lang="en-US" b="1" dirty="0" smtClean="0"/>
                        <a:t>  OR  </a:t>
                      </a:r>
                      <a:r>
                        <a:rPr lang="en-US" b="1" dirty="0" err="1" smtClean="0"/>
                        <a:t>Hydralazine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</a:tr>
              <a:tr h="6231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7. </a:t>
                      </a:r>
                      <a:r>
                        <a:rPr lang="en-US" b="1" dirty="0" err="1" smtClean="0"/>
                        <a:t>Spironolactone</a:t>
                      </a:r>
                      <a:r>
                        <a:rPr lang="en-US" b="1" dirty="0" smtClean="0"/>
                        <a:t> ; reserved for most advanced cases.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Drugs for Angina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Angina pectoris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- acute chest pain radiating to the neck, jaw, back, and arms caused by coronary blood flow that is insufficient to supply oxygen required by the heart.</a:t>
            </a:r>
          </a:p>
          <a:p>
            <a:pPr lvl="0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Therapeutic strategy:-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↓decrease oxygen requirement</a:t>
            </a:r>
          </a:p>
          <a:p>
            <a:pPr lv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↑ increase oxygen supply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Drugs for Angina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n-US" sz="3400" b="1" u="sng" dirty="0" smtClean="0">
                <a:latin typeface="Times New Roman" pitchFamily="18" charset="0"/>
                <a:cs typeface="Times New Roman" pitchFamily="18" charset="0"/>
              </a:rPr>
              <a:t>Summary </a:t>
            </a:r>
            <a:r>
              <a:rPr lang="en-US" sz="3400" b="1" u="sng" dirty="0" smtClean="0">
                <a:latin typeface="Times New Roman" pitchFamily="18" charset="0"/>
                <a:cs typeface="Times New Roman" pitchFamily="18" charset="0"/>
              </a:rPr>
              <a:t>of drugs used in treating angina.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Three classes of drugs, used either alone or in combination, are effective in treating patients with stable angina </a:t>
            </a:r>
          </a:p>
          <a:p>
            <a:pPr lvl="0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1. Organic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nitrates: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(Nitroglycerine;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Isosorbid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dilate veins and arteries 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Available as sublingual, short acting  for acute angina</a:t>
            </a:r>
          </a:p>
          <a:p>
            <a:pPr lvl="0"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               oral, intermediate acting for prophylaxis</a:t>
            </a:r>
          </a:p>
          <a:p>
            <a:pPr lvl="0"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transdermal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long acting for prophylaxis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Beta (β)blockers 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Atenolol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propranolol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)→↓decrease heart rate ; contractility</a:t>
            </a:r>
          </a:p>
          <a:p>
            <a:pPr lvl="0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3. calcium-channel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blockers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Amlodipine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Diltiazem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) →as(β)blockers</a:t>
            </a:r>
          </a:p>
          <a:p>
            <a:pPr lvl="0"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These agents lower the oxygen demand of the heart by affecting blood pressure, venous return, heart rate, and contractility.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Drugs </a:t>
            </a:r>
            <a:r>
              <a:rPr lang="en-US" sz="400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 Coagulation Disorders</a:t>
            </a:r>
            <a:endParaRPr lang="en-US" sz="4000" dirty="0" smtClean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Blood Clotting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due to platelet activation in response to vascular injury, cut or puncture.</a:t>
            </a:r>
          </a:p>
          <a:p>
            <a:pPr marL="514350" lvl="1" indent="-5143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Clotting leads to thrombus formation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stroke,MI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Clot formation could be pathological due to: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Atherosclerosis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Hypertension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Defect in the normal clotting mechanism.</a:t>
            </a:r>
          </a:p>
          <a:p>
            <a:pPr marL="0" lvl="1" indent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Patients at risk of thrombus formation are :</a:t>
            </a:r>
          </a:p>
          <a:p>
            <a:pPr marL="0" lvl="1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Patients with MI,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stroke,or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vulvular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heart diseases </a:t>
            </a:r>
          </a:p>
          <a:p>
            <a:pPr marL="0" lvl="1" indent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Major side effect of these drugs is bleeding</a:t>
            </a:r>
          </a:p>
          <a:p>
            <a:pPr marL="0" lvl="1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bolus to Infarction.avi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133600" y="1981200"/>
            <a:ext cx="4800600" cy="320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Drugs affecting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Anticoagulants: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inhibit the formation and enlargement of blood clots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prevent thrombosis</a:t>
            </a:r>
          </a:p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Indications: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Prevention of enlargement of existing clots 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Prevention of thrombus formation in postoperative  patients 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*Anticoagulants don’t dissolve existing clots.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 of hypertension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110000"/>
              </a:lnSpc>
              <a:buNone/>
            </a:pPr>
            <a:r>
              <a:rPr lang="en-US" sz="2300" u="sng" dirty="0">
                <a:latin typeface="Times New Roman" pitchFamily="18" charset="0"/>
                <a:cs typeface="Times New Roman" pitchFamily="18" charset="0"/>
              </a:rPr>
              <a:t>1.  White Coat hypertension</a:t>
            </a:r>
          </a:p>
          <a:p>
            <a:pPr marL="228600" indent="-228600">
              <a:lnSpc>
                <a:spcPct val="110000"/>
              </a:lnSpc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 Due to stress associated with office/hospital visit</a:t>
            </a:r>
          </a:p>
          <a:p>
            <a:pPr marL="228600" indent="-228600">
              <a:lnSpc>
                <a:spcPct val="110000"/>
              </a:lnSpc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 Need 3-6 independent measures of high blood pressure for diagnosis</a:t>
            </a:r>
          </a:p>
          <a:p>
            <a:pPr marL="228600" indent="-228600">
              <a:lnSpc>
                <a:spcPct val="110000"/>
              </a:lnSpc>
              <a:buNone/>
            </a:pPr>
            <a:r>
              <a:rPr lang="en-US" sz="2300" u="sng" dirty="0" smtClean="0">
                <a:latin typeface="Times New Roman" pitchFamily="18" charset="0"/>
                <a:cs typeface="Times New Roman" pitchFamily="18" charset="0"/>
              </a:rPr>
              <a:t>2. Secondary Hypertension-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110000"/>
              </a:lnSpc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 Increased blood pressure secondary to a known pathology</a:t>
            </a:r>
          </a:p>
          <a:p>
            <a:pPr marL="228600" indent="-228600">
              <a:lnSpc>
                <a:spcPct val="110000"/>
              </a:lnSpc>
              <a:buNone/>
            </a:pPr>
            <a:r>
              <a:rPr lang="en-US" sz="2300" u="sng" dirty="0" smtClean="0">
                <a:latin typeface="Times New Roman" pitchFamily="18" charset="0"/>
                <a:cs typeface="Times New Roman" pitchFamily="18" charset="0"/>
              </a:rPr>
              <a:t>3. Essential (Primary) Hypertension</a:t>
            </a:r>
          </a:p>
          <a:p>
            <a:pPr marL="228600" indent="-228600">
              <a:lnSpc>
                <a:spcPct val="110000"/>
              </a:lnSpc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 Chronically increased blood pressure with no known cause</a:t>
            </a:r>
          </a:p>
          <a:p>
            <a:pPr>
              <a:buNone/>
            </a:pP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944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Anticoagulants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8001000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Heparin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natural anticoagulant found in the liver and lungs. </a:t>
            </a:r>
          </a:p>
          <a:p>
            <a:pPr marL="788670" lvl="1" indent="-51435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drug of choice when immediate action is required.</a:t>
            </a:r>
          </a:p>
          <a:p>
            <a:pPr marL="788670" lvl="1" indent="-51435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Given IV, SC injections.</a:t>
            </a:r>
          </a:p>
          <a:p>
            <a:pPr marL="788670" lvl="1" indent="-51435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Measured in units .</a:t>
            </a:r>
          </a:p>
          <a:p>
            <a:pPr marL="788670" lvl="1" indent="-51435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Effect antagonized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protamine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88670" lvl="1" indent="-51435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88670" lvl="1" indent="-514350">
              <a:buFont typeface="Arial" charset="0"/>
              <a:buChar char="•"/>
            </a:pPr>
            <a:endParaRPr lang="en-US" dirty="0" smtClean="0"/>
          </a:p>
          <a:p>
            <a:pPr marL="788670" lvl="1" indent="-514350">
              <a:buFont typeface="Arial" charset="0"/>
              <a:buChar char="•"/>
            </a:pPr>
            <a:endParaRPr lang="en-US" dirty="0" smtClean="0"/>
          </a:p>
          <a:p>
            <a:pPr marL="788670" lvl="1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Anticoagulants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6075" indent="-346075">
              <a:buFont typeface="+mj-lt"/>
              <a:buAutoNum type="arabicPeriod" startAt="2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oral anticoagulant derived form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coumarin,affect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synthesis of vitamin K dependant clotting factors</a:t>
            </a:r>
          </a:p>
          <a:p>
            <a:pPr marL="620395" lvl="1" indent="-346075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Vitamin K antagonist.</a:t>
            </a:r>
          </a:p>
          <a:p>
            <a:pPr marL="620395" lvl="1" indent="-346075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Narrow therapeutic index.</a:t>
            </a:r>
          </a:p>
          <a:p>
            <a:pPr marL="620395" lvl="1" indent="-346075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Effect antagonized by Vitamin K </a:t>
            </a:r>
          </a:p>
          <a:p>
            <a:pPr marL="346075" indent="-346075">
              <a:buFont typeface="+mj-lt"/>
              <a:buAutoNum type="arabicPeriod" startAt="2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LMWH {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noxaparin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 synthetic preparations that need one time daily administration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Anticoagulants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6095999" cy="38460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Thrombolytics</a:t>
            </a:r>
            <a:endParaRPr lang="en-US" dirty="0" smtClean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80010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Thrombolytics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fibrinolytics: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dissolve clot  by promoting digestion of fibrin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treatment of choice for acute MI , stroke , pulmonary embolism or DVT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Given IV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Common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Thrombolytics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.Streptokinase 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Streptase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Urokinase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Abbokinase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3.AltepIase (Tissue type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plasminogen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activator,TPA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Antiplatelets</a:t>
            </a:r>
            <a:endParaRPr lang="en-US" dirty="0" smtClean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Inhibit the step of platelet aggregation so no clot forms.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as prophylactic drugs to prevent clot formation in patients with angina or myocardial infarction .</a:t>
            </a:r>
          </a:p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Aspirin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a low daily dose of 75mg is used for prevention of thrombotic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cerebrovascular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cardiovascular diseases  </a:t>
            </a:r>
          </a:p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Dipyridamole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Ticlopidine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Abciximab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Drugs Used In Bleeding Disorders</a:t>
            </a:r>
            <a:endParaRPr lang="en-US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Vitamin K: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is required for the synthesis of clotting factors, given oral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parenteral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*Used in cases of vitamin 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defeciency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arfarin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toxicity.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Clotting factors: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used in cases Hemophilia to supply with the deficient clotting factors.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Aminocaproic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acid: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inhibitor for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plasminogen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activation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no clotting.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Antihyperlipidemic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Cholesterol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important component in membranes and as hormone precursor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Insoluble in plasma (a type of lipid)Must have transport mechanism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Lipids are surrounded by protein coat to ‘hide’ hydrophobic fatty core ( lipoproteins)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Lipoproteins described by density VLDL, LDL, HDL, VHDL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LDL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contain most cholesterol in body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“Bad” Transport cholesterol from liver to tissues for use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HDL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move cholesterol back to liver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“Good” remove cholesterol from circulatio</a:t>
            </a:r>
            <a:r>
              <a:rPr lang="en-US" sz="2400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LDLs are deposited under endothelial surface and initiate several mechanisms ,that lead to the occlusion of the arteries.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latelet Adhesion to Placque Cap.avi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438400" y="2133600"/>
            <a:ext cx="3778249" cy="3506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Antihyperlipidemic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Drugs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Hyperlipidemia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Excess lipids in plasma, mainly cholesterol and triglycerides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Drugs are used in conjunction with diet and exercise to control serum lipid levels.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 lvl="1"/>
            <a:r>
              <a:rPr lang="en-US" sz="2000" b="1" dirty="0" err="1" smtClean="0"/>
              <a:t>Statins</a:t>
            </a:r>
            <a:r>
              <a:rPr lang="en-US" sz="2000" b="1" dirty="0" smtClean="0"/>
              <a:t> :</a:t>
            </a:r>
            <a:r>
              <a:rPr lang="en-US" sz="2000" b="1" dirty="0" err="1" smtClean="0"/>
              <a:t>Atorvastatin</a:t>
            </a:r>
            <a:r>
              <a:rPr lang="en-US" sz="2000" b="1" dirty="0" smtClean="0"/>
              <a:t>  </a:t>
            </a:r>
            <a:r>
              <a:rPr lang="en-US" sz="2000" b="1" dirty="0" smtClean="0"/>
              <a:t>(Lipitor)</a:t>
            </a:r>
          </a:p>
          <a:p>
            <a:pPr lvl="1"/>
            <a:r>
              <a:rPr lang="en-US" sz="2000" b="1" dirty="0" err="1" smtClean="0"/>
              <a:t>Gemfibrozil</a:t>
            </a:r>
            <a:r>
              <a:rPr lang="en-US" sz="2000" b="1" dirty="0" smtClean="0"/>
              <a:t> 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Lopid</a:t>
            </a:r>
            <a:r>
              <a:rPr lang="en-US" sz="2000" b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don’t reverse existing atherosclerosis.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76300" y="242888"/>
            <a:ext cx="65615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General Treatment Strategy of Hypertension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28725" y="1477963"/>
            <a:ext cx="6434138" cy="1174750"/>
            <a:chOff x="774" y="423"/>
            <a:chExt cx="4053" cy="740"/>
          </a:xfrm>
        </p:grpSpPr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774" y="423"/>
              <a:ext cx="34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 charset="0"/>
                </a:rPr>
                <a:t>1. </a:t>
              </a:r>
              <a:r>
                <a:rPr lang="en-US" sz="2000" dirty="0">
                  <a:latin typeface="Times"/>
                </a:rPr>
                <a:t>Diagnosis- 3- 6 independent measurements</a:t>
              </a:r>
              <a:r>
                <a:rPr lang="en-US" sz="2000" dirty="0">
                  <a:latin typeface="Times" charset="0"/>
                </a:rPr>
                <a:t>.</a:t>
              </a:r>
              <a:endParaRPr lang="en-US" dirty="0">
                <a:latin typeface="Times" charset="0"/>
              </a:endParaRPr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774" y="673"/>
              <a:ext cx="405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 charset="0"/>
                </a:rPr>
                <a:t>2. Determination of primary </a:t>
              </a:r>
              <a:r>
                <a:rPr lang="en-US" sz="2000" dirty="0" smtClean="0">
                  <a:latin typeface="Times" charset="0"/>
                </a:rPr>
                <a:t>or secondary </a:t>
              </a:r>
              <a:r>
                <a:rPr lang="en-US" sz="2000" dirty="0">
                  <a:latin typeface="Times" charset="0"/>
                </a:rPr>
                <a:t>hypertension.</a:t>
              </a:r>
              <a:endParaRPr lang="en-US" dirty="0">
                <a:latin typeface="Times" charset="0"/>
              </a:endParaRP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784" y="913"/>
              <a:ext cx="28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 charset="0"/>
                </a:rPr>
                <a:t>3. If secondary, treat underlying pathology.</a:t>
              </a:r>
              <a:endParaRPr lang="en-US" dirty="0">
                <a:latin typeface="Times" charset="0"/>
              </a:endParaRPr>
            </a:p>
          </p:txBody>
        </p:sp>
      </p:grp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328738" y="4800600"/>
            <a:ext cx="3230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" charset="0"/>
              </a:rPr>
              <a:t>5. Pharmacological treatment.</a:t>
            </a:r>
          </a:p>
          <a:p>
            <a:r>
              <a:rPr lang="en-US" sz="2000" dirty="0">
                <a:latin typeface="Times" charset="0"/>
              </a:rPr>
              <a:t>	</a:t>
            </a:r>
            <a:endParaRPr lang="en-US" dirty="0">
              <a:latin typeface="Times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236663" y="2636838"/>
            <a:ext cx="4070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" charset="0"/>
              </a:rPr>
              <a:t>4. If primary, initiate lifestyle changes</a:t>
            </a:r>
          </a:p>
          <a:p>
            <a:r>
              <a:rPr lang="en-US" sz="2000" dirty="0">
                <a:latin typeface="Times" charset="0"/>
              </a:rPr>
              <a:t>	smoking cessation</a:t>
            </a:r>
          </a:p>
          <a:p>
            <a:r>
              <a:rPr lang="en-US" sz="2000" dirty="0">
                <a:latin typeface="Times" charset="0"/>
              </a:rPr>
              <a:t>	weight loss</a:t>
            </a:r>
          </a:p>
          <a:p>
            <a:r>
              <a:rPr lang="en-US" sz="2000" dirty="0">
                <a:latin typeface="Times" charset="0"/>
              </a:rPr>
              <a:t>	diet</a:t>
            </a:r>
          </a:p>
          <a:p>
            <a:r>
              <a:rPr lang="en-US" sz="2000" dirty="0">
                <a:latin typeface="Times" charset="0"/>
              </a:rPr>
              <a:t>	stress reduction</a:t>
            </a:r>
          </a:p>
          <a:p>
            <a:r>
              <a:rPr lang="en-US" sz="2000" dirty="0">
                <a:latin typeface="Times" charset="0"/>
              </a:rPr>
              <a:t>	less alcohol</a:t>
            </a:r>
          </a:p>
          <a:p>
            <a:r>
              <a:rPr lang="en-US" sz="2000" dirty="0">
                <a:latin typeface="Times" charset="0"/>
              </a:rPr>
              <a:t>	etc.</a:t>
            </a:r>
            <a:r>
              <a:rPr lang="en-US" dirty="0">
                <a:latin typeface="Times" charset="0"/>
              </a:rPr>
              <a:t>	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914400" y="5410200"/>
            <a:ext cx="5676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normalize pressure- decrease CO and/or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TPR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010400" cy="12192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 of antihypertensive drugs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219200"/>
          <a:ext cx="7696200" cy="406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895308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</a:t>
                      </a:r>
                      <a:r>
                        <a:rPr lang="en-US" sz="20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Drugs decrease cardiac out put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 </a:t>
                      </a:r>
                      <a:r>
                        <a:rPr lang="en-US" sz="20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Drugs decrease vasoconstriction (Vasodilators)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614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1-Diuretics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(Loop;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thiazide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K-sparing)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1-Angiotensin converting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enzyme inhibitors (ACEIs)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Captopril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Lisinopril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895308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 β blockers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Propranolol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atenolol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2-Direct Vasodilators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Minioxidil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Hydralazine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74609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3-Calcium channel blockers (CCBs)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(Selective on heart →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verapamil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Diuretics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5181600" cy="4572000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Mechanism of Action:</a:t>
            </a:r>
          </a:p>
          <a:p>
            <a:pPr marL="228600" indent="-22860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They decrease sodium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Urinary Na+ excretion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water excretion.</a:t>
            </a:r>
          </a:p>
          <a:p>
            <a:pPr marL="228600" indent="-228600"/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Water always follow Na</a:t>
            </a:r>
          </a:p>
          <a:p>
            <a:pPr marL="228600" indent="-228600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Effect on cardiovascular system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28600" indent="-22860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Blood volume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   CO, TPR         	blood pressure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None/>
            </a:pP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600200"/>
            <a:ext cx="23812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838200" y="41910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219200" y="45720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505200" y="41910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lnSpc>
                <a:spcPct val="125000"/>
              </a:lnSpc>
              <a:buFont typeface="Monotype Sorts" pitchFamily="2" charset="2"/>
              <a:buNone/>
              <a:defRPr/>
            </a:pPr>
            <a:r>
              <a:rPr lang="en-US" smtClean="0"/>
              <a:t>Diuretic Site of Action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62000" y="22098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2400" b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8308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2057400" cy="449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1422400" y="3175000"/>
            <a:ext cx="736600" cy="812800"/>
          </a:xfrm>
          <a:prstGeom prst="ellipse">
            <a:avLst/>
          </a:prstGeom>
          <a:noFill/>
          <a:ln w="1016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V="1">
            <a:off x="2082800" y="1803400"/>
            <a:ext cx="1549400" cy="14986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Freeform 7"/>
          <p:cNvSpPr>
            <a:spLocks/>
          </p:cNvSpPr>
          <p:nvPr/>
        </p:nvSpPr>
        <p:spPr bwMode="auto">
          <a:xfrm>
            <a:off x="3352800" y="1600200"/>
            <a:ext cx="5335588" cy="4878388"/>
          </a:xfrm>
          <a:custGeom>
            <a:avLst/>
            <a:gdLst>
              <a:gd name="T0" fmla="*/ 576 w 3361"/>
              <a:gd name="T1" fmla="*/ 0 h 3073"/>
              <a:gd name="T2" fmla="*/ 864 w 3361"/>
              <a:gd name="T3" fmla="*/ 624 h 3073"/>
              <a:gd name="T4" fmla="*/ 1056 w 3361"/>
              <a:gd name="T5" fmla="*/ 2208 h 3073"/>
              <a:gd name="T6" fmla="*/ 1536 w 3361"/>
              <a:gd name="T7" fmla="*/ 2496 h 3073"/>
              <a:gd name="T8" fmla="*/ 1920 w 3361"/>
              <a:gd name="T9" fmla="*/ 2016 h 3073"/>
              <a:gd name="T10" fmla="*/ 1920 w 3361"/>
              <a:gd name="T11" fmla="*/ 528 h 3073"/>
              <a:gd name="T12" fmla="*/ 2352 w 3361"/>
              <a:gd name="T13" fmla="*/ 96 h 3073"/>
              <a:gd name="T14" fmla="*/ 2784 w 3361"/>
              <a:gd name="T15" fmla="*/ 48 h 3073"/>
              <a:gd name="T16" fmla="*/ 3264 w 3361"/>
              <a:gd name="T17" fmla="*/ 528 h 3073"/>
              <a:gd name="T18" fmla="*/ 3264 w 3361"/>
              <a:gd name="T19" fmla="*/ 2592 h 3073"/>
              <a:gd name="T20" fmla="*/ 3264 w 3361"/>
              <a:gd name="T21" fmla="*/ 3024 h 3073"/>
              <a:gd name="T22" fmla="*/ 3120 w 3361"/>
              <a:gd name="T23" fmla="*/ 2976 h 3073"/>
              <a:gd name="T24" fmla="*/ 2928 w 3361"/>
              <a:gd name="T25" fmla="*/ 3072 h 3073"/>
              <a:gd name="T26" fmla="*/ 2784 w 3361"/>
              <a:gd name="T27" fmla="*/ 2976 h 3073"/>
              <a:gd name="T28" fmla="*/ 2688 w 3361"/>
              <a:gd name="T29" fmla="*/ 2880 h 3073"/>
              <a:gd name="T30" fmla="*/ 3072 w 3361"/>
              <a:gd name="T31" fmla="*/ 2352 h 3073"/>
              <a:gd name="T32" fmla="*/ 3024 w 3361"/>
              <a:gd name="T33" fmla="*/ 528 h 3073"/>
              <a:gd name="T34" fmla="*/ 2784 w 3361"/>
              <a:gd name="T35" fmla="*/ 288 h 3073"/>
              <a:gd name="T36" fmla="*/ 2352 w 3361"/>
              <a:gd name="T37" fmla="*/ 288 h 3073"/>
              <a:gd name="T38" fmla="*/ 2112 w 3361"/>
              <a:gd name="T39" fmla="*/ 576 h 3073"/>
              <a:gd name="T40" fmla="*/ 2112 w 3361"/>
              <a:gd name="T41" fmla="*/ 2160 h 3073"/>
              <a:gd name="T42" fmla="*/ 1776 w 3361"/>
              <a:gd name="T43" fmla="*/ 2496 h 3073"/>
              <a:gd name="T44" fmla="*/ 1296 w 3361"/>
              <a:gd name="T45" fmla="*/ 2688 h 3073"/>
              <a:gd name="T46" fmla="*/ 1152 w 3361"/>
              <a:gd name="T47" fmla="*/ 2400 h 3073"/>
              <a:gd name="T48" fmla="*/ 864 w 3361"/>
              <a:gd name="T49" fmla="*/ 2112 h 3073"/>
              <a:gd name="T50" fmla="*/ 768 w 3361"/>
              <a:gd name="T51" fmla="*/ 1776 h 3073"/>
              <a:gd name="T52" fmla="*/ 720 w 3361"/>
              <a:gd name="T53" fmla="*/ 624 h 3073"/>
              <a:gd name="T54" fmla="*/ 528 w 3361"/>
              <a:gd name="T55" fmla="*/ 576 h 3073"/>
              <a:gd name="T56" fmla="*/ 288 w 3361"/>
              <a:gd name="T57" fmla="*/ 768 h 3073"/>
              <a:gd name="T58" fmla="*/ 0 w 3361"/>
              <a:gd name="T59" fmla="*/ 816 h 3073"/>
              <a:gd name="T60" fmla="*/ 288 w 3361"/>
              <a:gd name="T61" fmla="*/ 576 h 3073"/>
              <a:gd name="T62" fmla="*/ 480 w 3361"/>
              <a:gd name="T63" fmla="*/ 336 h 3073"/>
              <a:gd name="T64" fmla="*/ 384 w 3361"/>
              <a:gd name="T65" fmla="*/ 192 h 3073"/>
              <a:gd name="T66" fmla="*/ 192 w 3361"/>
              <a:gd name="T67" fmla="*/ 0 h 30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361"/>
              <a:gd name="T103" fmla="*/ 0 h 3073"/>
              <a:gd name="T104" fmla="*/ 3361 w 3361"/>
              <a:gd name="T105" fmla="*/ 3073 h 30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361" h="3073">
                <a:moveTo>
                  <a:pt x="96" y="0"/>
                </a:moveTo>
                <a:lnTo>
                  <a:pt x="576" y="0"/>
                </a:lnTo>
                <a:lnTo>
                  <a:pt x="624" y="336"/>
                </a:lnTo>
                <a:lnTo>
                  <a:pt x="864" y="624"/>
                </a:lnTo>
                <a:lnTo>
                  <a:pt x="864" y="1872"/>
                </a:lnTo>
                <a:lnTo>
                  <a:pt x="1056" y="2208"/>
                </a:lnTo>
                <a:lnTo>
                  <a:pt x="1440" y="2496"/>
                </a:lnTo>
                <a:lnTo>
                  <a:pt x="1536" y="2496"/>
                </a:lnTo>
                <a:lnTo>
                  <a:pt x="1776" y="2304"/>
                </a:lnTo>
                <a:lnTo>
                  <a:pt x="1920" y="2016"/>
                </a:lnTo>
                <a:lnTo>
                  <a:pt x="1920" y="1680"/>
                </a:lnTo>
                <a:lnTo>
                  <a:pt x="1920" y="528"/>
                </a:lnTo>
                <a:lnTo>
                  <a:pt x="2112" y="240"/>
                </a:lnTo>
                <a:lnTo>
                  <a:pt x="2352" y="96"/>
                </a:lnTo>
                <a:lnTo>
                  <a:pt x="2592" y="48"/>
                </a:lnTo>
                <a:lnTo>
                  <a:pt x="2784" y="48"/>
                </a:lnTo>
                <a:lnTo>
                  <a:pt x="3072" y="144"/>
                </a:lnTo>
                <a:lnTo>
                  <a:pt x="3264" y="528"/>
                </a:lnTo>
                <a:lnTo>
                  <a:pt x="3312" y="816"/>
                </a:lnTo>
                <a:lnTo>
                  <a:pt x="3264" y="2592"/>
                </a:lnTo>
                <a:lnTo>
                  <a:pt x="3360" y="2976"/>
                </a:lnTo>
                <a:lnTo>
                  <a:pt x="3264" y="3024"/>
                </a:lnTo>
                <a:lnTo>
                  <a:pt x="3216" y="2928"/>
                </a:lnTo>
                <a:lnTo>
                  <a:pt x="3120" y="2976"/>
                </a:lnTo>
                <a:lnTo>
                  <a:pt x="3120" y="3072"/>
                </a:lnTo>
                <a:lnTo>
                  <a:pt x="2928" y="3072"/>
                </a:lnTo>
                <a:lnTo>
                  <a:pt x="2928" y="2976"/>
                </a:lnTo>
                <a:lnTo>
                  <a:pt x="2784" y="2976"/>
                </a:lnTo>
                <a:lnTo>
                  <a:pt x="2688" y="3072"/>
                </a:lnTo>
                <a:lnTo>
                  <a:pt x="2688" y="2880"/>
                </a:lnTo>
                <a:lnTo>
                  <a:pt x="2928" y="2688"/>
                </a:lnTo>
                <a:lnTo>
                  <a:pt x="3072" y="2352"/>
                </a:lnTo>
                <a:lnTo>
                  <a:pt x="3072" y="768"/>
                </a:lnTo>
                <a:lnTo>
                  <a:pt x="3024" y="528"/>
                </a:lnTo>
                <a:lnTo>
                  <a:pt x="2928" y="336"/>
                </a:lnTo>
                <a:lnTo>
                  <a:pt x="2784" y="288"/>
                </a:lnTo>
                <a:lnTo>
                  <a:pt x="2544" y="288"/>
                </a:lnTo>
                <a:lnTo>
                  <a:pt x="2352" y="288"/>
                </a:lnTo>
                <a:lnTo>
                  <a:pt x="2208" y="480"/>
                </a:lnTo>
                <a:lnTo>
                  <a:pt x="2112" y="576"/>
                </a:lnTo>
                <a:lnTo>
                  <a:pt x="2112" y="1968"/>
                </a:lnTo>
                <a:lnTo>
                  <a:pt x="2112" y="2160"/>
                </a:lnTo>
                <a:lnTo>
                  <a:pt x="2016" y="2256"/>
                </a:lnTo>
                <a:lnTo>
                  <a:pt x="1776" y="2496"/>
                </a:lnTo>
                <a:lnTo>
                  <a:pt x="1536" y="2640"/>
                </a:lnTo>
                <a:lnTo>
                  <a:pt x="1296" y="2688"/>
                </a:lnTo>
                <a:lnTo>
                  <a:pt x="1296" y="2544"/>
                </a:lnTo>
                <a:lnTo>
                  <a:pt x="1152" y="2400"/>
                </a:lnTo>
                <a:lnTo>
                  <a:pt x="1008" y="2304"/>
                </a:lnTo>
                <a:lnTo>
                  <a:pt x="864" y="2112"/>
                </a:lnTo>
                <a:lnTo>
                  <a:pt x="768" y="1968"/>
                </a:lnTo>
                <a:lnTo>
                  <a:pt x="768" y="1776"/>
                </a:lnTo>
                <a:lnTo>
                  <a:pt x="768" y="720"/>
                </a:lnTo>
                <a:lnTo>
                  <a:pt x="720" y="624"/>
                </a:lnTo>
                <a:lnTo>
                  <a:pt x="624" y="528"/>
                </a:lnTo>
                <a:lnTo>
                  <a:pt x="528" y="576"/>
                </a:lnTo>
                <a:lnTo>
                  <a:pt x="432" y="720"/>
                </a:lnTo>
                <a:lnTo>
                  <a:pt x="288" y="768"/>
                </a:lnTo>
                <a:lnTo>
                  <a:pt x="96" y="816"/>
                </a:lnTo>
                <a:lnTo>
                  <a:pt x="0" y="816"/>
                </a:lnTo>
                <a:lnTo>
                  <a:pt x="96" y="624"/>
                </a:lnTo>
                <a:lnTo>
                  <a:pt x="288" y="576"/>
                </a:lnTo>
                <a:lnTo>
                  <a:pt x="480" y="480"/>
                </a:lnTo>
                <a:lnTo>
                  <a:pt x="480" y="336"/>
                </a:lnTo>
                <a:lnTo>
                  <a:pt x="480" y="240"/>
                </a:lnTo>
                <a:lnTo>
                  <a:pt x="384" y="192"/>
                </a:lnTo>
                <a:lnTo>
                  <a:pt x="336" y="144"/>
                </a:lnTo>
                <a:lnTo>
                  <a:pt x="192" y="0"/>
                </a:lnTo>
                <a:lnTo>
                  <a:pt x="96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5875" cap="rnd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557713" y="5929313"/>
            <a:ext cx="19796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Arial" pitchFamily="34" charset="0"/>
              </a:rPr>
              <a:t>loop of Henle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3338513" y="3414713"/>
            <a:ext cx="13350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</a:rPr>
              <a:t>proximal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</a:rPr>
              <a:t>tubule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7010400" y="2819400"/>
            <a:ext cx="109696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</a:rPr>
              <a:t>Distal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</a:rPr>
              <a:t> tubule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6858000" y="4267200"/>
            <a:ext cx="1522413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</a:rPr>
              <a:t>Collecting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" pitchFamily="34" charset="0"/>
              </a:rPr>
              <a:t> duct</a:t>
            </a:r>
          </a:p>
          <a:p>
            <a:endParaRPr lang="en-US" sz="2400" b="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/>
            <a:r>
              <a:rPr lang="en-US" sz="2400" b="1" u="sng" dirty="0"/>
              <a:t>Classification of diuretics :-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685800"/>
          <a:ext cx="8382000" cy="5568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150"/>
                <a:gridCol w="2724150"/>
                <a:gridCol w="2933700"/>
              </a:tblGrid>
              <a:tr h="441118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Main Side effect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30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  <a:tab pos="1757680" algn="l"/>
                        </a:tabLst>
                      </a:pP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1-Loop </a:t>
                      </a:r>
                      <a:r>
                        <a:rPr lang="en-US" sz="2000" b="0" dirty="0" smtClean="0">
                          <a:latin typeface="Times New Roman"/>
                          <a:ea typeface="Calibri"/>
                          <a:cs typeface="Arial"/>
                        </a:rPr>
                        <a:t>diuretic/most potent diuretics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	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r>
                        <a:rPr lang="en-US" sz="2000" b="0" dirty="0" err="1" smtClean="0">
                          <a:latin typeface="Times New Roman"/>
                          <a:ea typeface="Calibri"/>
                          <a:cs typeface="Arial"/>
                        </a:rPr>
                        <a:t>furosemide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400" b="0" dirty="0">
                          <a:latin typeface="Times New Roman"/>
                          <a:ea typeface="Calibri"/>
                          <a:cs typeface="Arial"/>
                        </a:rPr>
                        <a:t>1-Hypertension</a:t>
                      </a:r>
                      <a:endParaRPr lang="en-US" sz="24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0" dirty="0">
                          <a:latin typeface="Times New Roman"/>
                          <a:ea typeface="Calibri"/>
                          <a:cs typeface="Arial"/>
                        </a:rPr>
                        <a:t>2-CHF</a:t>
                      </a:r>
                      <a:endParaRPr lang="en-US" sz="24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0" dirty="0">
                          <a:latin typeface="Times New Roman"/>
                          <a:ea typeface="Calibri"/>
                          <a:cs typeface="Arial"/>
                        </a:rPr>
                        <a:t>3-Edematous </a:t>
                      </a:r>
                      <a:r>
                        <a:rPr lang="en-US" sz="2400" b="0" dirty="0" smtClean="0">
                          <a:latin typeface="Times New Roman"/>
                          <a:ea typeface="Calibri"/>
                          <a:cs typeface="Arial"/>
                        </a:rPr>
                        <a:t>states</a:t>
                      </a:r>
                      <a:endParaRPr lang="en-US" sz="2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r>
                        <a:rPr lang="en-US" sz="2000" b="0" dirty="0" err="1" smtClean="0">
                          <a:latin typeface="Times New Roman"/>
                          <a:ea typeface="Calibri"/>
                          <a:cs typeface="Arial"/>
                        </a:rPr>
                        <a:t>ototoxicity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*electrolyte disturbance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→</a:t>
                      </a:r>
                      <a:r>
                        <a:rPr lang="en-US" sz="2000" b="0" dirty="0" err="1">
                          <a:latin typeface="Times New Roman"/>
                          <a:ea typeface="Calibri"/>
                          <a:cs typeface="Arial"/>
                        </a:rPr>
                        <a:t>hyponatraemia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→</a:t>
                      </a:r>
                      <a:r>
                        <a:rPr lang="en-US" sz="2000" b="0" dirty="0" err="1">
                          <a:latin typeface="Times New Roman"/>
                          <a:ea typeface="Calibri"/>
                          <a:cs typeface="Arial"/>
                        </a:rPr>
                        <a:t>Hypokalaemia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→Hypocalcaemia 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211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2-Thiazid diuretic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dirty="0" smtClean="0"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hydrochlorothiazide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dirty="0" smtClean="0">
                          <a:latin typeface="Times New Roman"/>
                          <a:ea typeface="Calibri"/>
                          <a:cs typeface="Arial"/>
                        </a:rPr>
                        <a:t>*electrolyte disturbance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76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>
                          <a:latin typeface="Times New Roman"/>
                          <a:ea typeface="Calibri"/>
                          <a:cs typeface="Arial"/>
                        </a:rPr>
                        <a:t>3- K-sparing diuretic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>
                          <a:latin typeface="Times New Roman"/>
                          <a:ea typeface="Calibri"/>
                          <a:cs typeface="Arial"/>
                        </a:rPr>
                        <a:t>*Spironolactone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>
                          <a:latin typeface="Times New Roman"/>
                          <a:ea typeface="Calibri"/>
                          <a:cs typeface="Arial"/>
                        </a:rPr>
                        <a:t>*triamterene</a:t>
                      </a:r>
                      <a:endParaRPr lang="en-US" sz="20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*As loop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r>
                        <a:rPr lang="en-US" sz="2000" b="0" dirty="0" err="1">
                          <a:latin typeface="Times New Roman"/>
                          <a:ea typeface="Calibri"/>
                          <a:cs typeface="Arial"/>
                        </a:rPr>
                        <a:t>Spironolactone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 used in </a:t>
                      </a:r>
                      <a:r>
                        <a:rPr lang="en-US" sz="2000" b="0" dirty="0" err="1">
                          <a:latin typeface="Times New Roman"/>
                          <a:ea typeface="Calibri"/>
                          <a:cs typeface="Arial"/>
                        </a:rPr>
                        <a:t>hyperaldosteronism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 → e.g. liver cirrhosis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r>
                        <a:rPr lang="en-US" sz="2000" b="0" dirty="0" err="1" smtClean="0">
                          <a:latin typeface="Times New Roman"/>
                          <a:ea typeface="Calibri"/>
                          <a:cs typeface="Arial"/>
                        </a:rPr>
                        <a:t>Hyperkalemia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* </a:t>
                      </a:r>
                      <a:r>
                        <a:rPr lang="en-US" sz="2000" b="0" dirty="0" err="1">
                          <a:latin typeface="Times New Roman"/>
                          <a:ea typeface="Calibri"/>
                          <a:cs typeface="Arial"/>
                        </a:rPr>
                        <a:t>Spironolactone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 has anti-androgen effect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(e.g. </a:t>
                      </a:r>
                      <a:r>
                        <a:rPr lang="en-US" sz="2000" b="0" dirty="0" err="1">
                          <a:latin typeface="Times New Roman"/>
                          <a:ea typeface="Calibri"/>
                          <a:cs typeface="Arial"/>
                        </a:rPr>
                        <a:t>gynecomastia</a:t>
                      </a:r>
                      <a:r>
                        <a:rPr lang="en-US" sz="2000" b="0" dirty="0"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US" sz="20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1" y="1828800"/>
          <a:ext cx="7543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733800"/>
              </a:tblGrid>
              <a:tr h="4572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Arial"/>
                        </a:rPr>
                        <a:t>Drug 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Arial"/>
                        </a:rPr>
                        <a:t>uses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28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Arial"/>
                        </a:rPr>
                        <a:t>4-Osmotic diuretic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Arial"/>
                        </a:rPr>
                        <a:t>Mannitol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Arial"/>
                        </a:rPr>
                        <a:t> (IV)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Arial"/>
                        </a:rPr>
                        <a:t>Glaucoma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Arial"/>
                        </a:rPr>
                        <a:t>(↓intraocular pressure)</a:t>
                      </a:r>
                    </a:p>
                  </a:txBody>
                  <a:tcPr marL="68580" marR="68580" marT="0" marB="0"/>
                </a:tc>
              </a:tr>
              <a:tr h="1828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Arial"/>
                        </a:rPr>
                        <a:t>5-Carbonic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Arial"/>
                        </a:rPr>
                        <a:t>anhydrase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Arial"/>
                        </a:rPr>
                        <a:t> inhibitors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Arial"/>
                        </a:rPr>
                        <a:t>Acetazolamide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Arial"/>
                        </a:rPr>
                        <a:t> Glaucoma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Arial"/>
                        </a:rPr>
                        <a:t>(↓intraocular pressure)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60095" algn="l"/>
                        </a:tabLst>
                      </a:pPr>
                      <a:endParaRPr lang="en-US" sz="2000" b="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7620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 smtClean="0"/>
              <a:t>Classification of diuretics :-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1873</Words>
  <Application>Microsoft Office PowerPoint</Application>
  <PresentationFormat>On-screen Show (4:3)</PresentationFormat>
  <Paragraphs>329</Paragraphs>
  <Slides>38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Nursing pharmacology  Drugs Affecting Cardiovascular System  lecture 8</vt:lpstr>
      <vt:lpstr>Hypertension </vt:lpstr>
      <vt:lpstr>Types of hypertension</vt:lpstr>
      <vt:lpstr>Slide 4</vt:lpstr>
      <vt:lpstr>               Summary of antihypertensive drugs </vt:lpstr>
      <vt:lpstr>1. Diuretics</vt:lpstr>
      <vt:lpstr>Diuretic Site of Action</vt:lpstr>
      <vt:lpstr>Slide 8</vt:lpstr>
      <vt:lpstr>Slide 9</vt:lpstr>
      <vt:lpstr>2. Sympathetic blockers</vt:lpstr>
      <vt:lpstr>Slide 11</vt:lpstr>
      <vt:lpstr>3. Vasodilators </vt:lpstr>
      <vt:lpstr>4. Angiotensin converting enzyme inhibitors (ACEI)</vt:lpstr>
      <vt:lpstr>  Effects of Angiotensin II</vt:lpstr>
      <vt:lpstr>5. Angiotensin II  receptor antagonist</vt:lpstr>
      <vt:lpstr>6. Calcium channel blockers</vt:lpstr>
      <vt:lpstr>Slide 17</vt:lpstr>
      <vt:lpstr>Slide 18</vt:lpstr>
      <vt:lpstr>antiarrhythmics</vt:lpstr>
      <vt:lpstr>Slide 20</vt:lpstr>
      <vt:lpstr>Drugs for CHF</vt:lpstr>
      <vt:lpstr>Drugs for CHF</vt:lpstr>
      <vt:lpstr>Drugs for CHF</vt:lpstr>
      <vt:lpstr>Drugs for CHF</vt:lpstr>
      <vt:lpstr>Drugs for Angina </vt:lpstr>
      <vt:lpstr>Drugs for Angina </vt:lpstr>
      <vt:lpstr>Drugs For Coagulation Disorders</vt:lpstr>
      <vt:lpstr>Slide 28</vt:lpstr>
      <vt:lpstr>Drugs affecting blood</vt:lpstr>
      <vt:lpstr>Anticoagulants</vt:lpstr>
      <vt:lpstr>Anticoagulants</vt:lpstr>
      <vt:lpstr>Anticoagulants</vt:lpstr>
      <vt:lpstr>Thrombolytics</vt:lpstr>
      <vt:lpstr>Antiplatelets</vt:lpstr>
      <vt:lpstr>Drugs Used In Bleeding Disorders</vt:lpstr>
      <vt:lpstr>Antihyperlipidemic Drugs</vt:lpstr>
      <vt:lpstr>Slide 37</vt:lpstr>
      <vt:lpstr>Antihyperlipidemic Drugs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pharmacology  Drugs Affecting Cardiovascular System  lecture 8</dc:title>
  <dc:creator>Hind</dc:creator>
  <cp:lastModifiedBy>Hind</cp:lastModifiedBy>
  <cp:revision>5</cp:revision>
  <dcterms:created xsi:type="dcterms:W3CDTF">2012-04-16T17:45:25Z</dcterms:created>
  <dcterms:modified xsi:type="dcterms:W3CDTF">2012-04-16T19:08:39Z</dcterms:modified>
</cp:coreProperties>
</file>