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9" r:id="rId154"/>
    <p:sldId id="410" r:id="rId155"/>
    <p:sldId id="411" r:id="rId156"/>
    <p:sldId id="408"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notesMaster" Target="notesMasters/notesMaster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F2A9AF2-29B4-4EF9-8A6E-22F444FD2BEC}" type="datetimeFigureOut">
              <a:rPr lang="ar-EG" smtClean="0"/>
              <a:t>11/11/1433</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3C54143-6085-4599-84C1-AF2E0FA47E62}" type="slidenum">
              <a:rPr lang="ar-EG" smtClean="0"/>
              <a:t>‹#›</a:t>
            </a:fld>
            <a:endParaRPr lang="ar-EG"/>
          </a:p>
        </p:txBody>
      </p:sp>
    </p:spTree>
    <p:extLst>
      <p:ext uri="{BB962C8B-B14F-4D97-AF65-F5344CB8AC3E}">
        <p14:creationId xmlns:p14="http://schemas.microsoft.com/office/powerpoint/2010/main" val="18618285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63C54143-6085-4599-84C1-AF2E0FA47E62}" type="slidenum">
              <a:rPr lang="ar-EG" smtClean="0"/>
              <a:t>41</a:t>
            </a:fld>
            <a:endParaRPr lang="ar-EG"/>
          </a:p>
        </p:txBody>
      </p:sp>
    </p:spTree>
    <p:extLst>
      <p:ext uri="{BB962C8B-B14F-4D97-AF65-F5344CB8AC3E}">
        <p14:creationId xmlns:p14="http://schemas.microsoft.com/office/powerpoint/2010/main" val="3914276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457451"/>
          </a:xfrm>
        </p:spPr>
        <p:txBody>
          <a:bodyPr>
            <a:normAutofit fontScale="90000"/>
          </a:bodyPr>
          <a:lstStyle/>
          <a:p>
            <a:pPr algn="ctr"/>
            <a:r>
              <a:rPr lang="en-US" dirty="0" smtClean="0"/>
              <a:t>Management of Patients</a:t>
            </a:r>
            <a:br>
              <a:rPr lang="en-US" dirty="0" smtClean="0"/>
            </a:br>
            <a:r>
              <a:rPr lang="en-US" dirty="0" smtClean="0"/>
              <a:t>With Musculoskeletal</a:t>
            </a:r>
            <a:br>
              <a:rPr lang="en-US" dirty="0" smtClean="0"/>
            </a:br>
            <a:r>
              <a:rPr lang="en-US" dirty="0" smtClean="0"/>
              <a:t>Disorders</a:t>
            </a:r>
            <a:br>
              <a:rPr lang="en-US" dirty="0" smtClean="0"/>
            </a:br>
            <a:endParaRPr lang="ar-SA" dirty="0"/>
          </a:p>
        </p:txBody>
      </p:sp>
      <p:sp>
        <p:nvSpPr>
          <p:cNvPr id="3" name="Subtitle 2"/>
          <p:cNvSpPr>
            <a:spLocks noGrp="1"/>
          </p:cNvSpPr>
          <p:nvPr>
            <p:ph type="subTitle" idx="1"/>
          </p:nvPr>
        </p:nvSpPr>
        <p:spPr/>
        <p:txBody>
          <a:bodyPr>
            <a:normAutofit fontScale="92500" lnSpcReduction="20000"/>
          </a:bodyPr>
          <a:lstStyle/>
          <a:p>
            <a:pPr algn="ctr"/>
            <a:r>
              <a:rPr lang="en-US" dirty="0" smtClean="0"/>
              <a:t>BY</a:t>
            </a:r>
          </a:p>
          <a:p>
            <a:pPr algn="ctr"/>
            <a:r>
              <a:rPr lang="en-US" dirty="0" smtClean="0"/>
              <a:t>L-</a:t>
            </a:r>
            <a:r>
              <a:rPr lang="en-US" dirty="0" err="1" smtClean="0"/>
              <a:t>Manal</a:t>
            </a:r>
            <a:r>
              <a:rPr lang="en-US" dirty="0" smtClean="0"/>
              <a:t> </a:t>
            </a:r>
            <a:r>
              <a:rPr lang="en-US" dirty="0" err="1" smtClean="0"/>
              <a:t>Tharwat</a:t>
            </a:r>
            <a:r>
              <a:rPr lang="en-US" dirty="0" smtClean="0"/>
              <a:t> </a:t>
            </a:r>
            <a:r>
              <a:rPr lang="en-US" dirty="0" err="1" smtClean="0"/>
              <a:t>Abouzaied</a:t>
            </a:r>
            <a:endParaRPr lang="en-US" dirty="0" smtClean="0"/>
          </a:p>
          <a:p>
            <a:pPr algn="ctr"/>
            <a:r>
              <a:rPr lang="en-US" dirty="0" smtClean="0"/>
              <a:t>2011-2012</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lnSpcReduction="10000"/>
          </a:bodyPr>
          <a:lstStyle/>
          <a:p>
            <a:pPr algn="l" rtl="0"/>
            <a:r>
              <a:rPr lang="en-US" sz="3900" b="1" dirty="0" smtClean="0">
                <a:solidFill>
                  <a:srgbClr val="FF0000"/>
                </a:solidFill>
              </a:rPr>
              <a:t>Glossary</a:t>
            </a:r>
          </a:p>
          <a:p>
            <a:pPr algn="l" rtl="0"/>
            <a:r>
              <a:rPr lang="en-US" b="1" dirty="0" smtClean="0"/>
              <a:t>bursitis: </a:t>
            </a:r>
            <a:r>
              <a:rPr lang="en-US" dirty="0" smtClean="0"/>
              <a:t>inflammation of a fluid-filled sac in</a:t>
            </a:r>
          </a:p>
          <a:p>
            <a:pPr algn="l" rtl="0"/>
            <a:r>
              <a:rPr lang="en-US" dirty="0" smtClean="0"/>
              <a:t>a joint</a:t>
            </a:r>
          </a:p>
          <a:p>
            <a:pPr algn="l" rtl="0"/>
            <a:r>
              <a:rPr lang="en-US" b="1" dirty="0" smtClean="0"/>
              <a:t>contracture: </a:t>
            </a:r>
            <a:r>
              <a:rPr lang="en-US" dirty="0" smtClean="0"/>
              <a:t>abnormal shortening of muscle</a:t>
            </a:r>
          </a:p>
          <a:p>
            <a:pPr algn="l" rtl="0"/>
            <a:r>
              <a:rPr lang="en-US" dirty="0" smtClean="0"/>
              <a:t>or fibrosis of joint structures</a:t>
            </a:r>
          </a:p>
          <a:p>
            <a:pPr algn="l" rtl="0"/>
            <a:r>
              <a:rPr lang="en-US" b="1" dirty="0" err="1" smtClean="0"/>
              <a:t>involucrum</a:t>
            </a:r>
            <a:r>
              <a:rPr lang="en-US" b="1" dirty="0" smtClean="0"/>
              <a:t>: </a:t>
            </a:r>
            <a:r>
              <a:rPr lang="en-US" dirty="0" smtClean="0"/>
              <a:t>new bone growth around a</a:t>
            </a:r>
          </a:p>
          <a:p>
            <a:pPr algn="l" rtl="0"/>
            <a:r>
              <a:rPr lang="en-US" dirty="0" err="1" smtClean="0"/>
              <a:t>sequestrum</a:t>
            </a:r>
            <a:endParaRPr lang="en-US" dirty="0" smtClean="0"/>
          </a:p>
          <a:p>
            <a:pPr algn="l" rtl="0"/>
            <a:r>
              <a:rPr lang="en-US" b="1" dirty="0" err="1" smtClean="0"/>
              <a:t>radiculopathy</a:t>
            </a:r>
            <a:r>
              <a:rPr lang="en-US" b="1" dirty="0" smtClean="0"/>
              <a:t>: </a:t>
            </a:r>
            <a:r>
              <a:rPr lang="en-US" dirty="0" smtClean="0"/>
              <a:t>disease of a nerve root</a:t>
            </a:r>
          </a:p>
          <a:p>
            <a:pPr algn="l" rtl="0"/>
            <a:r>
              <a:rPr lang="it-IT" b="1" dirty="0" smtClean="0"/>
              <a:t>sciatica: </a:t>
            </a:r>
            <a:r>
              <a:rPr lang="it-IT" dirty="0" smtClean="0"/>
              <a:t>sciatic nerve pain; pain travels</a:t>
            </a:r>
          </a:p>
          <a:p>
            <a:pPr algn="l" rtl="0"/>
            <a:r>
              <a:rPr lang="en-US" dirty="0" smtClean="0"/>
              <a:t>down back of thigh into foot</a:t>
            </a:r>
          </a:p>
          <a:p>
            <a:pPr algn="l" rtl="0"/>
            <a:r>
              <a:rPr lang="en-US" b="1" dirty="0" err="1" smtClean="0"/>
              <a:t>sequestrum</a:t>
            </a:r>
            <a:r>
              <a:rPr lang="en-US" b="1" dirty="0" smtClean="0"/>
              <a:t>: </a:t>
            </a:r>
            <a:r>
              <a:rPr lang="en-US" dirty="0" smtClean="0"/>
              <a:t>dead bone in abscess cavity</a:t>
            </a:r>
          </a:p>
          <a:p>
            <a:pPr algn="l" rtl="0"/>
            <a:r>
              <a:rPr lang="en-US" b="1" dirty="0" smtClean="0"/>
              <a:t>tendinitis</a:t>
            </a:r>
            <a:r>
              <a:rPr lang="en-US" dirty="0" smtClean="0"/>
              <a:t>: inflammation of muscle tendons</a:t>
            </a:r>
          </a:p>
          <a:p>
            <a:pPr algn="l" rtl="0"/>
            <a:endParaRPr lang="ar-SA"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lnSpcReduction="10000"/>
          </a:bodyPr>
          <a:lstStyle/>
          <a:p>
            <a:pPr algn="l" rtl="0"/>
            <a:r>
              <a:rPr lang="en-US" b="1" dirty="0" smtClean="0"/>
              <a:t>Osteomalacia is a metabolic bone disease characterized by inadequate</a:t>
            </a:r>
          </a:p>
          <a:p>
            <a:pPr algn="l" rtl="0"/>
            <a:r>
              <a:rPr lang="en-US" b="1" dirty="0" smtClean="0"/>
              <a:t>mineralization of bone. As a result of faulty mineralization,</a:t>
            </a:r>
          </a:p>
          <a:p>
            <a:pPr algn="l" rtl="0"/>
            <a:r>
              <a:rPr lang="en-US" b="1" dirty="0" smtClean="0"/>
              <a:t>there is softening and weakening of the skeleton, causing pain,</a:t>
            </a:r>
          </a:p>
          <a:p>
            <a:pPr algn="l" rtl="0"/>
            <a:r>
              <a:rPr lang="en-US" b="1" dirty="0" smtClean="0"/>
              <a:t>tenderness to touch, bowing of the bones, and pathologic fractures.</a:t>
            </a:r>
          </a:p>
          <a:p>
            <a:pPr algn="l" rtl="0"/>
            <a:r>
              <a:rPr lang="en-US" b="1" dirty="0" smtClean="0"/>
              <a:t>On physical examination, skeletal deformities (spinal </a:t>
            </a:r>
            <a:r>
              <a:rPr lang="en-US" b="1" dirty="0" err="1" smtClean="0"/>
              <a:t>kyphosis</a:t>
            </a:r>
            <a:r>
              <a:rPr lang="en-US" b="1" dirty="0" smtClean="0"/>
              <a:t> and</a:t>
            </a:r>
          </a:p>
          <a:p>
            <a:pPr algn="l" rtl="0"/>
            <a:r>
              <a:rPr lang="en-US" b="1" dirty="0" smtClean="0"/>
              <a:t>bowed legs) give patients an unusual appearance and a waddling</a:t>
            </a:r>
          </a:p>
          <a:p>
            <a:endParaRPr lang="ar-SA" b="1" dirty="0"/>
          </a:p>
        </p:txBody>
      </p:sp>
      <p:sp>
        <p:nvSpPr>
          <p:cNvPr id="3" name="Title 2"/>
          <p:cNvSpPr>
            <a:spLocks noGrp="1"/>
          </p:cNvSpPr>
          <p:nvPr>
            <p:ph type="title"/>
          </p:nvPr>
        </p:nvSpPr>
        <p:spPr/>
        <p:txBody>
          <a:bodyPr>
            <a:normAutofit fontScale="90000"/>
          </a:bodyPr>
          <a:lstStyle/>
          <a:p>
            <a:r>
              <a:rPr lang="en-US" dirty="0" smtClean="0"/>
              <a:t>OSTEOMALACIA</a:t>
            </a:r>
            <a:br>
              <a:rPr lang="en-US" dirty="0" smtClean="0"/>
            </a:br>
            <a:endParaRPr lang="ar-SA"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pPr algn="l" rtl="0"/>
            <a:r>
              <a:rPr lang="en-US" b="1" dirty="0" smtClean="0"/>
              <a:t>The primary defect in osteomalacia is a deficiency of activated vitamin</a:t>
            </a:r>
          </a:p>
          <a:p>
            <a:pPr algn="l" rtl="0"/>
            <a:r>
              <a:rPr lang="en-US" b="1" dirty="0" smtClean="0"/>
              <a:t>D (</a:t>
            </a:r>
            <a:r>
              <a:rPr lang="en-US" b="1" dirty="0" err="1" smtClean="0"/>
              <a:t>calcitriol</a:t>
            </a:r>
            <a:r>
              <a:rPr lang="en-US" b="1" dirty="0" smtClean="0"/>
              <a:t>), which promotes calcium absorption from</a:t>
            </a:r>
          </a:p>
          <a:p>
            <a:pPr algn="l" rtl="0"/>
            <a:r>
              <a:rPr lang="en-US" b="1" dirty="0" smtClean="0"/>
              <a:t>the gastrointestinal tract and facilitates mineralization of bone.</a:t>
            </a:r>
          </a:p>
          <a:p>
            <a:pPr algn="l" rtl="0"/>
            <a:r>
              <a:rPr lang="en-US" b="1" dirty="0" smtClean="0"/>
              <a:t>The supply of calcium and phosphate in the extracellular fluid is</a:t>
            </a:r>
          </a:p>
          <a:p>
            <a:pPr algn="l" rtl="0"/>
            <a:r>
              <a:rPr lang="en-US" b="1" dirty="0" smtClean="0"/>
              <a:t>low. Without adequate vitamin D, calcium and phosphate are</a:t>
            </a:r>
          </a:p>
          <a:p>
            <a:pPr algn="l" rtl="0"/>
            <a:r>
              <a:rPr lang="en-US" b="1" dirty="0" smtClean="0"/>
              <a:t>not moved to calcification sites in bones.</a:t>
            </a:r>
          </a:p>
          <a:p>
            <a:endParaRPr lang="ar-SA" b="1" dirty="0"/>
          </a:p>
        </p:txBody>
      </p:sp>
      <p:sp>
        <p:nvSpPr>
          <p:cNvPr id="3" name="Title 2"/>
          <p:cNvSpPr>
            <a:spLocks noGrp="1"/>
          </p:cNvSpPr>
          <p:nvPr>
            <p:ph type="title"/>
          </p:nvPr>
        </p:nvSpPr>
        <p:spPr/>
        <p:txBody>
          <a:bodyPr>
            <a:normAutofit fontScale="90000"/>
          </a:bodyPr>
          <a:lstStyle/>
          <a:p>
            <a:r>
              <a:rPr lang="en-US" dirty="0" err="1" smtClean="0"/>
              <a:t>Pathophysiology</a:t>
            </a:r>
            <a:r>
              <a:rPr lang="en-US" dirty="0" smtClean="0"/>
              <a:t/>
            </a:r>
            <a:br>
              <a:rPr lang="en-US" dirty="0" smtClean="0"/>
            </a:br>
            <a:endParaRPr lang="ar-SA"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lnSpcReduction="10000"/>
          </a:bodyPr>
          <a:lstStyle/>
          <a:p>
            <a:pPr algn="l" rtl="0"/>
            <a:r>
              <a:rPr lang="en-US" b="1" dirty="0" smtClean="0"/>
              <a:t>Osteomalacia may result from failed calcium absorption</a:t>
            </a:r>
          </a:p>
          <a:p>
            <a:pPr algn="l" rtl="0"/>
            <a:r>
              <a:rPr lang="en-US" b="1" dirty="0" smtClean="0"/>
              <a:t>(</a:t>
            </a:r>
            <a:r>
              <a:rPr lang="en-US" b="1" dirty="0" err="1" smtClean="0"/>
              <a:t>eg</a:t>
            </a:r>
            <a:r>
              <a:rPr lang="en-US" b="1" dirty="0" smtClean="0"/>
              <a:t>, malabsorption syndrome) or from excessive loss of calcium</a:t>
            </a:r>
          </a:p>
          <a:p>
            <a:pPr algn="l" rtl="0"/>
            <a:r>
              <a:rPr lang="en-US" b="1" dirty="0" smtClean="0"/>
              <a:t>from the body. Gastrointestinal disorders (</a:t>
            </a:r>
            <a:r>
              <a:rPr lang="en-US" b="1" dirty="0" err="1" smtClean="0"/>
              <a:t>eg</a:t>
            </a:r>
            <a:r>
              <a:rPr lang="en-US" b="1" dirty="0" smtClean="0"/>
              <a:t>, celiac disease, chronic</a:t>
            </a:r>
          </a:p>
          <a:p>
            <a:pPr algn="l" rtl="0"/>
            <a:r>
              <a:rPr lang="en-US" b="1" dirty="0" err="1" smtClean="0"/>
              <a:t>biliary</a:t>
            </a:r>
            <a:r>
              <a:rPr lang="en-US" b="1" dirty="0" smtClean="0"/>
              <a:t> tract obstruction, chronic pancreatitis, small bowel resection)</a:t>
            </a:r>
          </a:p>
          <a:p>
            <a:pPr algn="l" rtl="0"/>
            <a:r>
              <a:rPr lang="en-US" b="1" dirty="0" smtClean="0"/>
              <a:t>in which fats are inadequately absorbed are likely to produce</a:t>
            </a:r>
          </a:p>
          <a:p>
            <a:pPr algn="l" rtl="0"/>
            <a:r>
              <a:rPr lang="en-US" b="1" dirty="0" smtClean="0"/>
              <a:t>osteomalacia through loss of vitamin D (along with other </a:t>
            </a:r>
            <a:r>
              <a:rPr lang="en-US" b="1" dirty="0" err="1" smtClean="0"/>
              <a:t>fatsoluble</a:t>
            </a:r>
            <a:endParaRPr lang="en-US" b="1" dirty="0" smtClean="0"/>
          </a:p>
          <a:p>
            <a:pPr algn="l" rtl="0"/>
            <a:r>
              <a:rPr lang="en-US" b="1" dirty="0" smtClean="0"/>
              <a:t>vitamins) and calcium,</a:t>
            </a:r>
          </a:p>
          <a:p>
            <a:endParaRPr lang="ar-SA" b="1"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On x-ray, generalized demineralization of bone is evident. Studies</a:t>
            </a:r>
          </a:p>
          <a:p>
            <a:pPr algn="l" rtl="0"/>
            <a:r>
              <a:rPr lang="en-US" b="1" dirty="0" smtClean="0"/>
              <a:t>of the vertebrae may show a compression fracture with indistinct</a:t>
            </a:r>
          </a:p>
          <a:p>
            <a:pPr algn="l" rtl="0"/>
            <a:r>
              <a:rPr lang="en-US" b="1" dirty="0" smtClean="0"/>
              <a:t>vertebral end-plates. Laboratory studies show low serum calcium</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Assessment and Diagnostic Findings</a:t>
            </a:r>
            <a:br>
              <a:rPr lang="en-US" dirty="0" smtClean="0"/>
            </a:br>
            <a:endParaRPr lang="ar-SA"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b="1" dirty="0" smtClean="0"/>
              <a:t>The underlying cause of osteomalacia is corrected if possible. </a:t>
            </a:r>
          </a:p>
          <a:p>
            <a:pPr algn="l" rtl="0"/>
            <a:r>
              <a:rPr lang="en-US" b="1" dirty="0" smtClean="0"/>
              <a:t>If</a:t>
            </a:r>
            <a:r>
              <a:rPr lang="en-US" b="1" dirty="0"/>
              <a:t> </a:t>
            </a:r>
            <a:r>
              <a:rPr lang="en-US" b="1" dirty="0" err="1" smtClean="0"/>
              <a:t>osteomalacia</a:t>
            </a:r>
            <a:r>
              <a:rPr lang="en-US" b="1" dirty="0" smtClean="0"/>
              <a:t> is caused by malabsorption, increased doses of </a:t>
            </a:r>
            <a:r>
              <a:rPr lang="en-US" b="1" dirty="0" err="1" smtClean="0"/>
              <a:t>vitaminD</a:t>
            </a:r>
            <a:r>
              <a:rPr lang="en-US" b="1" dirty="0" smtClean="0"/>
              <a:t>, along with supplemental calcium, are usually prescribed.</a:t>
            </a:r>
          </a:p>
          <a:p>
            <a:pPr algn="l" rtl="0"/>
            <a:r>
              <a:rPr lang="en-US" b="1" dirty="0" smtClean="0"/>
              <a:t>Exposure to sunlight for ultraviolet radiation to transform a cholesterol</a:t>
            </a:r>
          </a:p>
          <a:p>
            <a:pPr algn="l" rtl="0"/>
            <a:r>
              <a:rPr lang="en-US" b="1" dirty="0" smtClean="0"/>
              <a:t>substance (7-dehydrocholesterol) present in the skin into</a:t>
            </a:r>
          </a:p>
          <a:p>
            <a:pPr algn="l" rtl="0"/>
            <a:r>
              <a:rPr lang="en-US" b="1" dirty="0" smtClean="0"/>
              <a:t>vitamin D may be recommended.</a:t>
            </a:r>
          </a:p>
          <a:p>
            <a:endParaRPr lang="ar-SA" b="1" dirty="0"/>
          </a:p>
        </p:txBody>
      </p:sp>
      <p:sp>
        <p:nvSpPr>
          <p:cNvPr id="3" name="Title 2"/>
          <p:cNvSpPr>
            <a:spLocks noGrp="1"/>
          </p:cNvSpPr>
          <p:nvPr>
            <p:ph type="title"/>
          </p:nvPr>
        </p:nvSpPr>
        <p:spPr/>
        <p:txBody>
          <a:bodyPr>
            <a:normAutofit fontScale="90000"/>
          </a:bodyPr>
          <a:lstStyle/>
          <a:p>
            <a:r>
              <a:rPr lang="en-US" dirty="0" smtClean="0"/>
              <a:t>Medical Management</a:t>
            </a:r>
            <a:br>
              <a:rPr lang="en-US" dirty="0" smtClean="0"/>
            </a:br>
            <a:endParaRPr lang="ar-S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lgn="l" rtl="0"/>
            <a:r>
              <a:rPr lang="en-US" sz="2800" b="1" dirty="0" smtClean="0"/>
              <a:t>Physical, psychological, and pharmaceutical measures are used</a:t>
            </a:r>
          </a:p>
          <a:p>
            <a:pPr algn="l" rtl="0"/>
            <a:r>
              <a:rPr lang="en-US" sz="2800" b="1" dirty="0" smtClean="0"/>
              <a:t>to reduce the patient’s discomfort and pain. When assisting the</a:t>
            </a:r>
          </a:p>
          <a:p>
            <a:pPr algn="l" rtl="0"/>
            <a:r>
              <a:rPr lang="en-US" sz="2800" b="1" dirty="0" smtClean="0"/>
              <a:t>patient to change positions, the nurse handles the patient gently,</a:t>
            </a:r>
          </a:p>
          <a:p>
            <a:pPr algn="l" rtl="0"/>
            <a:r>
              <a:rPr lang="en-US" sz="2800" b="1" dirty="0" smtClean="0"/>
              <a:t>and pillows are used to support the body. As the patient responds</a:t>
            </a:r>
          </a:p>
          <a:p>
            <a:pPr algn="l" rtl="0"/>
            <a:r>
              <a:rPr lang="en-US" sz="2800" b="1" dirty="0" smtClean="0"/>
              <a:t>to therapy, the skeletal discomforts diminish.</a:t>
            </a:r>
          </a:p>
          <a:p>
            <a:pPr algn="l" rtl="0"/>
            <a:endParaRPr lang="ar-SA" sz="2800" b="1"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lnSpcReduction="10000"/>
          </a:bodyPr>
          <a:lstStyle/>
          <a:p>
            <a:pPr algn="l" rtl="0"/>
            <a:r>
              <a:rPr lang="en-US" b="1" dirty="0" smtClean="0"/>
              <a:t>Frequently, skeletal problems associated with osteomalacia resolve</a:t>
            </a:r>
          </a:p>
          <a:p>
            <a:pPr algn="l" rtl="0"/>
            <a:r>
              <a:rPr lang="en-US" b="1" dirty="0" smtClean="0"/>
              <a:t>themselves when the underlying nutritional deficiency or</a:t>
            </a:r>
          </a:p>
          <a:p>
            <a:pPr algn="l" rtl="0"/>
            <a:r>
              <a:rPr lang="en-US" b="1" dirty="0" smtClean="0"/>
              <a:t>pathologic process is adequately treated. Long-term monitoring</a:t>
            </a:r>
          </a:p>
          <a:p>
            <a:pPr algn="l" rtl="0"/>
            <a:r>
              <a:rPr lang="en-US" b="1" dirty="0" smtClean="0"/>
              <a:t>of the patient is appropriate to ensure stabilization or reversal of</a:t>
            </a:r>
          </a:p>
          <a:p>
            <a:pPr algn="l" rtl="0"/>
            <a:r>
              <a:rPr lang="en-US" b="1" dirty="0" smtClean="0"/>
              <a:t>osteomalacia. Some persistent orthopedic deformities may need</a:t>
            </a:r>
          </a:p>
          <a:p>
            <a:pPr algn="l" rtl="0"/>
            <a:r>
              <a:rPr lang="en-US" b="1" dirty="0" smtClean="0"/>
              <a:t>to be treated with braces or surgery (</a:t>
            </a:r>
            <a:r>
              <a:rPr lang="en-US" b="1" dirty="0" err="1" smtClean="0"/>
              <a:t>eg</a:t>
            </a:r>
            <a:r>
              <a:rPr lang="en-US" b="1" dirty="0" smtClean="0"/>
              <a:t>, </a:t>
            </a:r>
            <a:r>
              <a:rPr lang="en-US" b="1" dirty="0" err="1" smtClean="0"/>
              <a:t>osteotomy</a:t>
            </a:r>
            <a:r>
              <a:rPr lang="en-US" b="1" dirty="0" smtClean="0"/>
              <a:t> may be performed</a:t>
            </a:r>
          </a:p>
          <a:p>
            <a:pPr algn="l" rtl="0"/>
            <a:r>
              <a:rPr lang="en-US" b="1" dirty="0" smtClean="0"/>
              <a:t>to correct long bone deformity).</a:t>
            </a:r>
          </a:p>
          <a:p>
            <a:pPr algn="l" rtl="0"/>
            <a:endParaRPr lang="ar-SA" b="1"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77500" lnSpcReduction="20000"/>
          </a:bodyPr>
          <a:lstStyle/>
          <a:p>
            <a:pPr algn="l" rtl="0"/>
            <a:r>
              <a:rPr lang="en-US" b="1" dirty="0" smtClean="0"/>
              <a:t>Paget’s disease (</a:t>
            </a:r>
            <a:r>
              <a:rPr lang="en-US" b="1" dirty="0" err="1" smtClean="0"/>
              <a:t>osteitis</a:t>
            </a:r>
            <a:r>
              <a:rPr lang="en-US" b="1" dirty="0" smtClean="0"/>
              <a:t> </a:t>
            </a:r>
            <a:r>
              <a:rPr lang="en-US" b="1" dirty="0" err="1" smtClean="0"/>
              <a:t>deformans</a:t>
            </a:r>
            <a:r>
              <a:rPr lang="en-US" b="1" dirty="0" smtClean="0"/>
              <a:t>) is a disorder of localized rapid</a:t>
            </a:r>
          </a:p>
          <a:p>
            <a:pPr algn="l" rtl="0"/>
            <a:r>
              <a:rPr lang="en-US" b="1" dirty="0" smtClean="0"/>
              <a:t>bone turnover, most commonly affecting the skull, femur, tibia,</a:t>
            </a:r>
          </a:p>
          <a:p>
            <a:pPr algn="l" rtl="0"/>
            <a:r>
              <a:rPr lang="en-US" b="1" dirty="0" smtClean="0"/>
              <a:t>pelvic bones, and vertebrae. There is a primary proliferation of</a:t>
            </a:r>
          </a:p>
          <a:p>
            <a:pPr algn="l" rtl="0"/>
            <a:r>
              <a:rPr lang="en-US" b="1" dirty="0" err="1" smtClean="0"/>
              <a:t>osteoclasts</a:t>
            </a:r>
            <a:r>
              <a:rPr lang="en-US" b="1" dirty="0" smtClean="0"/>
              <a:t>, which produces bone </a:t>
            </a:r>
            <a:r>
              <a:rPr lang="en-US" b="1" dirty="0" err="1" smtClean="0"/>
              <a:t>resorption</a:t>
            </a:r>
            <a:r>
              <a:rPr lang="en-US" b="1" dirty="0" smtClean="0"/>
              <a:t>. This is followed by</a:t>
            </a:r>
          </a:p>
          <a:p>
            <a:pPr algn="l" rtl="0"/>
            <a:r>
              <a:rPr lang="en-US" b="1" dirty="0" smtClean="0"/>
              <a:t>a compensatory increase in </a:t>
            </a:r>
            <a:r>
              <a:rPr lang="en-US" b="1" dirty="0" err="1" smtClean="0"/>
              <a:t>osteoblastic</a:t>
            </a:r>
            <a:r>
              <a:rPr lang="en-US" b="1" dirty="0" smtClean="0"/>
              <a:t> activity that replaces the</a:t>
            </a:r>
          </a:p>
          <a:p>
            <a:pPr algn="l" rtl="0"/>
            <a:r>
              <a:rPr lang="en-US" b="1" dirty="0" smtClean="0"/>
              <a:t>bone. As bone turnover continues, a classic mosaic (disorganized)</a:t>
            </a:r>
          </a:p>
          <a:p>
            <a:pPr algn="l" rtl="0"/>
            <a:r>
              <a:rPr lang="en-US" b="1" dirty="0" smtClean="0"/>
              <a:t>pattern of bone develops. Because the diseased bone in Paget’s</a:t>
            </a:r>
          </a:p>
          <a:p>
            <a:pPr algn="l" rtl="0"/>
            <a:r>
              <a:rPr lang="en-US" b="1" dirty="0" smtClean="0"/>
              <a:t>disease is highly </a:t>
            </a:r>
            <a:r>
              <a:rPr lang="en-US" b="1" dirty="0" err="1" smtClean="0"/>
              <a:t>vascularized</a:t>
            </a:r>
            <a:r>
              <a:rPr lang="en-US" b="1" dirty="0" smtClean="0"/>
              <a:t> and structurally weak, pathologic</a:t>
            </a:r>
          </a:p>
          <a:p>
            <a:pPr algn="l" rtl="0"/>
            <a:r>
              <a:rPr lang="en-US" b="1" dirty="0" smtClean="0"/>
              <a:t>fractures occur.</a:t>
            </a:r>
          </a:p>
          <a:p>
            <a:pPr algn="l" rtl="0"/>
            <a:endParaRPr lang="ar-SA" b="1" dirty="0"/>
          </a:p>
        </p:txBody>
      </p:sp>
      <p:sp>
        <p:nvSpPr>
          <p:cNvPr id="3" name="Title 2"/>
          <p:cNvSpPr>
            <a:spLocks noGrp="1"/>
          </p:cNvSpPr>
          <p:nvPr>
            <p:ph type="title"/>
          </p:nvPr>
        </p:nvSpPr>
        <p:spPr/>
        <p:txBody>
          <a:bodyPr>
            <a:normAutofit fontScale="90000"/>
          </a:bodyPr>
          <a:lstStyle/>
          <a:p>
            <a:r>
              <a:rPr lang="en-US" dirty="0" smtClean="0"/>
              <a:t>PAGET’S DISEASE</a:t>
            </a:r>
            <a:br>
              <a:rPr lang="en-US" dirty="0" smtClean="0"/>
            </a:br>
            <a:endParaRPr lang="ar-S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85000" lnSpcReduction="20000"/>
          </a:bodyPr>
          <a:lstStyle/>
          <a:p>
            <a:pPr algn="l" rtl="0"/>
            <a:r>
              <a:rPr lang="en-US" b="1" dirty="0" smtClean="0"/>
              <a:t>Paget’s disease is insidious; most patients never know they have it.</a:t>
            </a:r>
          </a:p>
          <a:p>
            <a:pPr algn="l" rtl="0"/>
            <a:r>
              <a:rPr lang="en-US" b="1" dirty="0" smtClean="0"/>
              <a:t>Some patients do not experience symptoms but have skeletal deformity.</a:t>
            </a:r>
          </a:p>
          <a:p>
            <a:pPr algn="l" rtl="0"/>
            <a:r>
              <a:rPr lang="en-US" b="1" dirty="0" smtClean="0"/>
              <a:t>A few patients have symptomatic deformity and pain. The</a:t>
            </a:r>
          </a:p>
          <a:p>
            <a:pPr algn="l" rtl="0"/>
            <a:r>
              <a:rPr lang="en-US" b="1" dirty="0" smtClean="0"/>
              <a:t>condition is most frequently identified on x-ray during a routine</a:t>
            </a:r>
          </a:p>
          <a:p>
            <a:pPr algn="l" rtl="0"/>
            <a:r>
              <a:rPr lang="en-US" b="1" dirty="0" smtClean="0"/>
              <a:t>physical examination or in the course of a workup for another</a:t>
            </a:r>
          </a:p>
          <a:p>
            <a:pPr algn="l" rtl="0"/>
            <a:r>
              <a:rPr lang="en-US" b="1" dirty="0" smtClean="0"/>
              <a:t>problem. Sclerotic changes, skeletal deformities (</a:t>
            </a:r>
            <a:r>
              <a:rPr lang="en-US" b="1" dirty="0" err="1" smtClean="0"/>
              <a:t>eg</a:t>
            </a:r>
            <a:r>
              <a:rPr lang="en-US" b="1" dirty="0" smtClean="0"/>
              <a:t>, bowing of</a:t>
            </a:r>
          </a:p>
          <a:p>
            <a:pPr algn="l" rtl="0"/>
            <a:r>
              <a:rPr lang="en-US" b="1" dirty="0" smtClean="0"/>
              <a:t>femur and tibia, enlargement of the skull, deformity of pelvic</a:t>
            </a:r>
          </a:p>
          <a:p>
            <a:pPr algn="l" rtl="0"/>
            <a:r>
              <a:rPr lang="en-US" b="1" dirty="0" smtClean="0"/>
              <a:t>bones), and cortical thickening of the long bones occur.</a:t>
            </a:r>
          </a:p>
          <a:p>
            <a:endParaRPr lang="ar-SA" b="1" dirty="0"/>
          </a:p>
        </p:txBody>
      </p:sp>
      <p:sp>
        <p:nvSpPr>
          <p:cNvPr id="3" name="Title 2"/>
          <p:cNvSpPr>
            <a:spLocks noGrp="1"/>
          </p:cNvSpPr>
          <p:nvPr>
            <p:ph type="title"/>
          </p:nvPr>
        </p:nvSpPr>
        <p:spPr/>
        <p:txBody>
          <a:bodyPr>
            <a:normAutofit fontScale="90000"/>
          </a:bodyPr>
          <a:lstStyle/>
          <a:p>
            <a:r>
              <a:rPr lang="en-US" dirty="0" smtClean="0"/>
              <a:t>Clinical Manifestations</a:t>
            </a:r>
            <a:br>
              <a:rPr lang="en-US" dirty="0" smtClean="0"/>
            </a:br>
            <a:endParaRPr lang="ar-SA"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85000" lnSpcReduction="10000"/>
          </a:bodyPr>
          <a:lstStyle/>
          <a:p>
            <a:pPr algn="l" rtl="0"/>
            <a:r>
              <a:rPr lang="en-US" b="1" dirty="0" smtClean="0"/>
              <a:t>Elevated serum alkaline </a:t>
            </a:r>
            <a:r>
              <a:rPr lang="en-US" b="1" dirty="0" err="1" smtClean="0"/>
              <a:t>phosphatase</a:t>
            </a:r>
            <a:r>
              <a:rPr lang="en-US" b="1" dirty="0" smtClean="0"/>
              <a:t> concentration and urinary</a:t>
            </a:r>
          </a:p>
          <a:p>
            <a:pPr algn="l" rtl="0"/>
            <a:r>
              <a:rPr lang="en-US" b="1" dirty="0" err="1" smtClean="0"/>
              <a:t>hydroxyproline</a:t>
            </a:r>
            <a:r>
              <a:rPr lang="en-US" b="1" dirty="0" smtClean="0"/>
              <a:t> excretion reflect increased </a:t>
            </a:r>
            <a:r>
              <a:rPr lang="en-US" b="1" dirty="0" err="1" smtClean="0"/>
              <a:t>osteoblastic</a:t>
            </a:r>
            <a:r>
              <a:rPr lang="en-US" b="1" dirty="0" smtClean="0"/>
              <a:t> activity.</a:t>
            </a:r>
          </a:p>
          <a:p>
            <a:pPr algn="l" rtl="0"/>
            <a:r>
              <a:rPr lang="en-US" b="1" dirty="0" smtClean="0"/>
              <a:t>Higher values suggest more active disease. Patients with Paget’s</a:t>
            </a:r>
          </a:p>
          <a:p>
            <a:pPr algn="l" rtl="0"/>
            <a:r>
              <a:rPr lang="en-US" b="1" dirty="0" smtClean="0"/>
              <a:t>disease have normal blood calcium levels. X-rays confirm the diagnosis</a:t>
            </a:r>
          </a:p>
          <a:p>
            <a:pPr algn="l" rtl="0"/>
            <a:r>
              <a:rPr lang="en-US" b="1" dirty="0" smtClean="0"/>
              <a:t>of Paget’s disease. Local areas of demineralization and</a:t>
            </a:r>
          </a:p>
          <a:p>
            <a:pPr algn="l" rtl="0"/>
            <a:r>
              <a:rPr lang="en-US" b="1" dirty="0" smtClean="0"/>
              <a:t>bone overgrowth produce characteristic mosaic patterns and irregularities.</a:t>
            </a:r>
          </a:p>
          <a:p>
            <a:pPr algn="l" rtl="0"/>
            <a:r>
              <a:rPr lang="en-US" b="1" dirty="0" smtClean="0"/>
              <a:t>Bone scans demonstrate the extent of the disease.</a:t>
            </a:r>
          </a:p>
          <a:p>
            <a:pPr algn="l" rtl="0"/>
            <a:r>
              <a:rPr lang="en-US" b="1" dirty="0" smtClean="0"/>
              <a:t>Bone biopsy may aid in the differential diagnosis.</a:t>
            </a:r>
          </a:p>
          <a:p>
            <a:endParaRPr lang="ar-SA" b="1" dirty="0"/>
          </a:p>
        </p:txBody>
      </p:sp>
      <p:sp>
        <p:nvSpPr>
          <p:cNvPr id="3" name="Title 2"/>
          <p:cNvSpPr>
            <a:spLocks noGrp="1"/>
          </p:cNvSpPr>
          <p:nvPr>
            <p:ph type="title"/>
          </p:nvPr>
        </p:nvSpPr>
        <p:spPr/>
        <p:txBody>
          <a:bodyPr>
            <a:normAutofit fontScale="90000"/>
          </a:bodyPr>
          <a:lstStyle/>
          <a:p>
            <a:r>
              <a:rPr lang="en-US" dirty="0" smtClean="0"/>
              <a:t>Assessment and Diagnostic Findings</a:t>
            </a:r>
            <a:br>
              <a:rPr lang="en-US" dirty="0" smtClean="0"/>
            </a:b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fontScale="70000" lnSpcReduction="20000"/>
          </a:bodyPr>
          <a:lstStyle/>
          <a:p>
            <a:pPr algn="l" rtl="0"/>
            <a:r>
              <a:rPr lang="en-US" b="1" dirty="0" smtClean="0"/>
              <a:t>X-ray of the spine—may demonstrate a fracture, dislocation, infection,</a:t>
            </a:r>
          </a:p>
          <a:p>
            <a:pPr algn="l" rtl="0"/>
            <a:r>
              <a:rPr lang="en-US" dirty="0" smtClean="0"/>
              <a:t>osteoarthritis, or scoliosis</a:t>
            </a:r>
          </a:p>
          <a:p>
            <a:pPr algn="l" rtl="0"/>
            <a:endParaRPr lang="en-US" dirty="0" smtClean="0"/>
          </a:p>
          <a:p>
            <a:pPr algn="l" rtl="0"/>
            <a:r>
              <a:rPr lang="en-US" b="1" dirty="0" smtClean="0"/>
              <a:t>Bone scan and blood studies—may disclose infections, tumors,</a:t>
            </a:r>
          </a:p>
          <a:p>
            <a:pPr algn="l" rtl="0"/>
            <a:r>
              <a:rPr lang="en-US" dirty="0" smtClean="0"/>
              <a:t>and bone marrow abnormalities</a:t>
            </a:r>
          </a:p>
          <a:p>
            <a:pPr algn="l" rtl="0"/>
            <a:endParaRPr lang="en-US" dirty="0" smtClean="0"/>
          </a:p>
          <a:p>
            <a:pPr algn="l" rtl="0"/>
            <a:r>
              <a:rPr lang="en-US" b="1" dirty="0" smtClean="0"/>
              <a:t>Computed tomography (CT scan)—useful in identifying</a:t>
            </a:r>
          </a:p>
          <a:p>
            <a:pPr algn="l" rtl="0"/>
            <a:r>
              <a:rPr lang="en-US" dirty="0" smtClean="0"/>
              <a:t>underlying problems, such as obscure soft tissue lesions adjacent</a:t>
            </a:r>
          </a:p>
          <a:p>
            <a:pPr algn="l" rtl="0"/>
            <a:r>
              <a:rPr lang="en-US" dirty="0" smtClean="0"/>
              <a:t>to the vertebral column and problems of vertebral disks</a:t>
            </a:r>
          </a:p>
          <a:p>
            <a:pPr algn="l" rtl="0"/>
            <a:endParaRPr lang="en-US" dirty="0" smtClean="0"/>
          </a:p>
          <a:p>
            <a:pPr algn="l" rtl="0"/>
            <a:r>
              <a:rPr lang="en-US" b="1" dirty="0" smtClean="0"/>
              <a:t>Magnetic resonance imaging (MRI)—permits visualization of</a:t>
            </a:r>
          </a:p>
          <a:p>
            <a:pPr algn="l" rtl="0"/>
            <a:r>
              <a:rPr lang="en-US" dirty="0" smtClean="0"/>
              <a:t>the nature and location of spinal pathology</a:t>
            </a:r>
          </a:p>
          <a:p>
            <a:pPr algn="l" rtl="0">
              <a:buNone/>
            </a:pPr>
            <a:endParaRPr lang="en-US" dirty="0" smtClean="0"/>
          </a:p>
          <a:p>
            <a:pPr algn="l" rtl="0"/>
            <a:r>
              <a:rPr lang="en-US" b="1" dirty="0" smtClean="0"/>
              <a:t>Electromyogram (EMG) and nerve conduction studies—used</a:t>
            </a:r>
          </a:p>
          <a:p>
            <a:pPr algn="l" rtl="0"/>
            <a:r>
              <a:rPr lang="en-US" dirty="0" smtClean="0"/>
              <a:t>to evaluate spinal nerve root disorders (radiculopathies)</a:t>
            </a:r>
          </a:p>
          <a:p>
            <a:pPr algn="l" rtl="0"/>
            <a:endParaRPr lang="ar-SA" dirty="0"/>
          </a:p>
        </p:txBody>
      </p:sp>
      <p:sp>
        <p:nvSpPr>
          <p:cNvPr id="2" name="Title 1"/>
          <p:cNvSpPr>
            <a:spLocks noGrp="1"/>
          </p:cNvSpPr>
          <p:nvPr>
            <p:ph type="title"/>
          </p:nvPr>
        </p:nvSpPr>
        <p:spPr/>
        <p:txBody>
          <a:bodyPr>
            <a:normAutofit fontScale="90000"/>
          </a:bodyPr>
          <a:lstStyle/>
          <a:p>
            <a:r>
              <a:rPr lang="en-US" b="1" dirty="0" smtClean="0"/>
              <a:t>Diagnostic Procedures for Low Back Pain</a:t>
            </a:r>
            <a:br>
              <a:rPr lang="en-US" b="1" dirty="0" smtClean="0"/>
            </a:br>
            <a:endParaRPr lang="ar-SA"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Autofit/>
          </a:bodyPr>
          <a:lstStyle/>
          <a:p>
            <a:pPr algn="l" rtl="0"/>
            <a:r>
              <a:rPr lang="en-US" sz="2000" b="1" dirty="0" smtClean="0"/>
              <a:t>Pain usually responds to administration of NSAIDs. Gait problems</a:t>
            </a:r>
          </a:p>
          <a:p>
            <a:pPr algn="l" rtl="0"/>
            <a:r>
              <a:rPr lang="en-US" sz="2000" b="1" dirty="0" smtClean="0"/>
              <a:t>from bowing of the legs are managed with walking aids, shoe</a:t>
            </a:r>
          </a:p>
          <a:p>
            <a:pPr algn="l" rtl="0"/>
            <a:r>
              <a:rPr lang="en-US" sz="2000" b="1" dirty="0" smtClean="0"/>
              <a:t>lifts, and physical therapy. Weight is controlled to reduce stress</a:t>
            </a:r>
          </a:p>
          <a:p>
            <a:pPr algn="l" rtl="0"/>
            <a:r>
              <a:rPr lang="en-US" sz="2000" b="1" dirty="0" smtClean="0"/>
              <a:t>on weakened bones and </a:t>
            </a:r>
            <a:r>
              <a:rPr lang="en-US" sz="2000" b="1" dirty="0" err="1" smtClean="0"/>
              <a:t>malaligned</a:t>
            </a:r>
            <a:r>
              <a:rPr lang="en-US" sz="2000" b="1" dirty="0" smtClean="0"/>
              <a:t> joints. Asymptomatic patients</a:t>
            </a:r>
          </a:p>
          <a:p>
            <a:pPr algn="l" rtl="0"/>
            <a:r>
              <a:rPr lang="en-US" sz="2000" b="1" dirty="0" smtClean="0"/>
              <a:t>may be managed with diets adequate in calcium and vitamin</a:t>
            </a:r>
          </a:p>
          <a:p>
            <a:pPr algn="l" rtl="0"/>
            <a:r>
              <a:rPr lang="en-US" sz="2000" b="1" dirty="0" smtClean="0"/>
              <a:t>D and periodic monitoring.</a:t>
            </a:r>
          </a:p>
          <a:p>
            <a:pPr algn="l" rtl="0"/>
            <a:r>
              <a:rPr lang="en-US" sz="2000" b="1" dirty="0" smtClean="0"/>
              <a:t>Fractures, arthritis, and hearing loss are complications of Paget’s</a:t>
            </a:r>
          </a:p>
          <a:p>
            <a:pPr algn="l" rtl="0"/>
            <a:r>
              <a:rPr lang="en-US" sz="2000" b="1" dirty="0" smtClean="0"/>
              <a:t>disease. Fractures are managed according to location. Healing</a:t>
            </a:r>
          </a:p>
          <a:p>
            <a:pPr algn="l" rtl="0"/>
            <a:r>
              <a:rPr lang="en-US" sz="2000" b="1" dirty="0" smtClean="0"/>
              <a:t>occurs if fracture reduction, immobilization, and stability are adequate.</a:t>
            </a:r>
          </a:p>
          <a:p>
            <a:pPr algn="l" rtl="0"/>
            <a:r>
              <a:rPr lang="en-US" sz="2000" b="1" dirty="0" smtClean="0"/>
              <a:t>Severe degenerative arthritis may require total joint replacement.</a:t>
            </a:r>
          </a:p>
          <a:p>
            <a:pPr algn="l" rtl="0"/>
            <a:endParaRPr lang="ar-SA" sz="2000" b="1" dirty="0"/>
          </a:p>
        </p:txBody>
      </p:sp>
      <p:sp>
        <p:nvSpPr>
          <p:cNvPr id="3" name="Title 2"/>
          <p:cNvSpPr>
            <a:spLocks noGrp="1"/>
          </p:cNvSpPr>
          <p:nvPr>
            <p:ph type="title"/>
          </p:nvPr>
        </p:nvSpPr>
        <p:spPr/>
        <p:txBody>
          <a:bodyPr>
            <a:normAutofit fontScale="90000"/>
          </a:bodyPr>
          <a:lstStyle/>
          <a:p>
            <a:r>
              <a:rPr lang="en-US" dirty="0" smtClean="0"/>
              <a:t>Medical Management</a:t>
            </a:r>
            <a:br>
              <a:rPr lang="en-US" dirty="0" smtClean="0"/>
            </a:br>
            <a:endParaRPr lang="ar-SA"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Autofit/>
          </a:bodyPr>
          <a:lstStyle/>
          <a:p>
            <a:pPr algn="l" rtl="0"/>
            <a:r>
              <a:rPr lang="en-US" sz="2000" b="1" dirty="0" smtClean="0"/>
              <a:t>Patients with moderate to severe disease may benefit from specific</a:t>
            </a:r>
          </a:p>
          <a:p>
            <a:pPr algn="l" rtl="0"/>
            <a:r>
              <a:rPr lang="en-US" sz="2000" b="1" dirty="0" err="1" smtClean="0"/>
              <a:t>antiosteoclastic</a:t>
            </a:r>
            <a:r>
              <a:rPr lang="en-US" sz="2000" b="1" dirty="0" smtClean="0"/>
              <a:t> therapy. Several medications reduce bone</a:t>
            </a:r>
          </a:p>
          <a:p>
            <a:pPr algn="l" rtl="0"/>
            <a:r>
              <a:rPr lang="en-US" sz="2000" b="1" dirty="0" smtClean="0"/>
              <a:t>turnover, reverse the course of the disease, relieve pain, and improve mobility.</a:t>
            </a:r>
          </a:p>
          <a:p>
            <a:pPr algn="l" rtl="0"/>
            <a:r>
              <a:rPr lang="en-US" sz="2000" b="1" dirty="0" err="1" smtClean="0"/>
              <a:t>Calcitonin</a:t>
            </a:r>
            <a:r>
              <a:rPr lang="en-US" sz="2000" b="1" dirty="0" smtClean="0"/>
              <a:t>, a polypeptide hormone, retards bone </a:t>
            </a:r>
            <a:r>
              <a:rPr lang="en-US" sz="2000" b="1" dirty="0" err="1" smtClean="0"/>
              <a:t>resorption</a:t>
            </a:r>
            <a:endParaRPr lang="en-US" sz="2000" b="1" dirty="0" smtClean="0"/>
          </a:p>
          <a:p>
            <a:pPr algn="l" rtl="0"/>
            <a:r>
              <a:rPr lang="en-US" sz="2000" b="1" dirty="0" smtClean="0"/>
              <a:t>by decreasing the number and availability of </a:t>
            </a:r>
            <a:r>
              <a:rPr lang="en-US" sz="2000" b="1" dirty="0" err="1" smtClean="0"/>
              <a:t>osteoclasts</a:t>
            </a:r>
            <a:r>
              <a:rPr lang="en-US" sz="2000" b="1" dirty="0" smtClean="0"/>
              <a:t>. </a:t>
            </a:r>
            <a:r>
              <a:rPr lang="en-US" sz="2000" b="1" dirty="0" err="1" smtClean="0"/>
              <a:t>Calcitonin</a:t>
            </a:r>
            <a:endParaRPr lang="en-US" sz="2000" b="1" dirty="0" smtClean="0"/>
          </a:p>
          <a:p>
            <a:pPr algn="l" rtl="0"/>
            <a:r>
              <a:rPr lang="en-US" sz="2000" b="1" dirty="0" smtClean="0"/>
              <a:t>therapy facilitates remodeling of abnormal bone into normal</a:t>
            </a:r>
          </a:p>
          <a:p>
            <a:pPr algn="l" rtl="0"/>
            <a:r>
              <a:rPr lang="en-US" sz="2000" b="1" dirty="0" smtClean="0"/>
              <a:t>lamellar bone, relieves bone pain, and helps alleviate neurologic and biochemical signs and symptoms. </a:t>
            </a:r>
            <a:r>
              <a:rPr lang="en-US" sz="2000" b="1" dirty="0" err="1" smtClean="0"/>
              <a:t>Calcitonin</a:t>
            </a:r>
            <a:r>
              <a:rPr lang="en-US" sz="2000" b="1" dirty="0" smtClean="0"/>
              <a:t> is administered</a:t>
            </a:r>
          </a:p>
          <a:p>
            <a:pPr algn="l" rtl="0"/>
            <a:r>
              <a:rPr lang="en-US" sz="2000" b="1" dirty="0" smtClean="0"/>
              <a:t>subcutaneously or by nasal inhalation. Side effects include flushing of the face and nausea.</a:t>
            </a:r>
          </a:p>
          <a:p>
            <a:pPr algn="l" rtl="0"/>
            <a:endParaRPr lang="ar-SA" sz="2000" b="1" dirty="0"/>
          </a:p>
        </p:txBody>
      </p:sp>
      <p:sp>
        <p:nvSpPr>
          <p:cNvPr id="3" name="Title 2"/>
          <p:cNvSpPr>
            <a:spLocks noGrp="1"/>
          </p:cNvSpPr>
          <p:nvPr>
            <p:ph type="title"/>
          </p:nvPr>
        </p:nvSpPr>
        <p:spPr>
          <a:xfrm>
            <a:off x="457200" y="609600"/>
            <a:ext cx="8229600" cy="76200"/>
          </a:xfrm>
        </p:spPr>
        <p:txBody>
          <a:bodyPr>
            <a:normAutofit fontScale="90000"/>
          </a:bodyPr>
          <a:lstStyle/>
          <a:p>
            <a:r>
              <a:rPr lang="en-US" dirty="0" smtClean="0"/>
              <a:t>PHARMACOLOGIC THERAPY</a:t>
            </a:r>
            <a:br>
              <a:rPr lang="en-US" dirty="0" smtClean="0"/>
            </a:br>
            <a:endParaRPr lang="ar-SA"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solidFill>
                  <a:srgbClr val="FF0000"/>
                </a:solidFill>
              </a:rPr>
              <a:t>OSTEOMYELITIS</a:t>
            </a:r>
          </a:p>
          <a:p>
            <a:pPr algn="l" rtl="0"/>
            <a:r>
              <a:rPr lang="en-US" b="1" dirty="0" smtClean="0"/>
              <a:t>Osteomyelitis is an infection of the bone. The bone becomes</a:t>
            </a:r>
          </a:p>
          <a:p>
            <a:pPr algn="l" rtl="0"/>
            <a:r>
              <a:rPr lang="en-US" b="1" dirty="0" smtClean="0"/>
              <a:t>infected by one of three modes:</a:t>
            </a:r>
          </a:p>
          <a:p>
            <a:pPr algn="l" rtl="0"/>
            <a:r>
              <a:rPr lang="en-US" b="1" dirty="0" smtClean="0"/>
              <a:t>• Extension of soft tissue infection (</a:t>
            </a:r>
            <a:r>
              <a:rPr lang="en-US" b="1" dirty="0" err="1" smtClean="0"/>
              <a:t>eg</a:t>
            </a:r>
            <a:r>
              <a:rPr lang="en-US" b="1" dirty="0" smtClean="0"/>
              <a:t>, infected pressure or</a:t>
            </a:r>
          </a:p>
          <a:p>
            <a:pPr algn="l" rtl="0"/>
            <a:r>
              <a:rPr lang="en-US" b="1" dirty="0" smtClean="0"/>
              <a:t>vascular ulcer, </a:t>
            </a:r>
            <a:r>
              <a:rPr lang="en-US" b="1" dirty="0" err="1" smtClean="0"/>
              <a:t>incisional</a:t>
            </a:r>
            <a:r>
              <a:rPr lang="en-US" b="1" dirty="0" smtClean="0"/>
              <a:t> infection)</a:t>
            </a:r>
          </a:p>
          <a:p>
            <a:pPr algn="l" rtl="0"/>
            <a:r>
              <a:rPr lang="en-US" b="1" dirty="0" smtClean="0"/>
              <a:t>• Direct bone contamination from bone surgery, open fracture,</a:t>
            </a:r>
          </a:p>
          <a:p>
            <a:pPr algn="l" rtl="0"/>
            <a:r>
              <a:rPr lang="en-US" b="1" dirty="0" smtClean="0"/>
              <a:t>or traumatic injury (</a:t>
            </a:r>
            <a:r>
              <a:rPr lang="en-US" b="1" dirty="0" err="1" smtClean="0"/>
              <a:t>eg</a:t>
            </a:r>
            <a:r>
              <a:rPr lang="en-US" b="1" dirty="0" smtClean="0"/>
              <a:t>, gunshot wound)</a:t>
            </a:r>
          </a:p>
          <a:p>
            <a:endParaRPr lang="ar-SA" b="1" dirty="0"/>
          </a:p>
        </p:txBody>
      </p:sp>
      <p:sp>
        <p:nvSpPr>
          <p:cNvPr id="3" name="Title 2"/>
          <p:cNvSpPr>
            <a:spLocks noGrp="1"/>
          </p:cNvSpPr>
          <p:nvPr>
            <p:ph type="title"/>
          </p:nvPr>
        </p:nvSpPr>
        <p:spPr/>
        <p:txBody>
          <a:bodyPr>
            <a:normAutofit fontScale="90000"/>
          </a:bodyPr>
          <a:lstStyle/>
          <a:p>
            <a:r>
              <a:rPr lang="en-US" dirty="0" smtClean="0"/>
              <a:t>Musculoskeletal Infections</a:t>
            </a:r>
            <a:br>
              <a:rPr lang="en-US" dirty="0" smtClean="0"/>
            </a:br>
            <a:endParaRPr lang="ar-SA"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b="1" dirty="0" err="1" smtClean="0"/>
              <a:t>Hematogenous</a:t>
            </a:r>
            <a:r>
              <a:rPr lang="en-US" b="1" dirty="0" smtClean="0"/>
              <a:t> (</a:t>
            </a:r>
            <a:r>
              <a:rPr lang="en-US" b="1" dirty="0" err="1" smtClean="0"/>
              <a:t>bloodborne</a:t>
            </a:r>
            <a:r>
              <a:rPr lang="en-US" b="1" dirty="0" smtClean="0"/>
              <a:t>) spread from other sites of</a:t>
            </a:r>
          </a:p>
          <a:p>
            <a:pPr algn="l" rtl="0"/>
            <a:r>
              <a:rPr lang="en-US" b="1" dirty="0" smtClean="0"/>
              <a:t>infection (</a:t>
            </a:r>
            <a:r>
              <a:rPr lang="en-US" b="1" dirty="0" err="1" smtClean="0"/>
              <a:t>eg</a:t>
            </a:r>
            <a:r>
              <a:rPr lang="en-US" b="1" dirty="0" smtClean="0"/>
              <a:t>, infected tonsils, boils, infected teeth, upper</a:t>
            </a:r>
          </a:p>
          <a:p>
            <a:pPr algn="l" rtl="0"/>
            <a:r>
              <a:rPr lang="en-US" b="1" dirty="0" smtClean="0"/>
              <a:t>respiratory infections). Osteomyelitis resulting from </a:t>
            </a:r>
            <a:r>
              <a:rPr lang="en-US" b="1" dirty="0" err="1" smtClean="0"/>
              <a:t>hematogenous</a:t>
            </a:r>
            <a:endParaRPr lang="en-US" b="1" dirty="0" smtClean="0"/>
          </a:p>
          <a:p>
            <a:pPr algn="l" rtl="0"/>
            <a:r>
              <a:rPr lang="en-US" b="1" dirty="0" smtClean="0"/>
              <a:t>spread typically occurs in a bone area of trauma or</a:t>
            </a:r>
          </a:p>
          <a:p>
            <a:pPr algn="l" rtl="0"/>
            <a:r>
              <a:rPr lang="en-US" b="1" dirty="0" smtClean="0"/>
              <a:t>lowered resistance, possibly from subclinical (</a:t>
            </a:r>
            <a:r>
              <a:rPr lang="en-US" b="1" dirty="0" err="1" smtClean="0"/>
              <a:t>nonapparent</a:t>
            </a:r>
            <a:r>
              <a:rPr lang="en-US" b="1" dirty="0" smtClean="0"/>
              <a:t>)</a:t>
            </a:r>
          </a:p>
          <a:p>
            <a:pPr algn="l" rtl="0"/>
            <a:r>
              <a:rPr lang="en-US" b="1" dirty="0" smtClean="0"/>
              <a:t>trauma.</a:t>
            </a:r>
          </a:p>
          <a:p>
            <a:pPr algn="l" rtl="0"/>
            <a:endParaRPr lang="ar-SA"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400800"/>
          </a:xfrm>
        </p:spPr>
        <p:txBody>
          <a:bodyPr>
            <a:normAutofit fontScale="77500" lnSpcReduction="20000"/>
          </a:bodyPr>
          <a:lstStyle/>
          <a:p>
            <a:pPr algn="l" rtl="0"/>
            <a:r>
              <a:rPr lang="en-US" b="1" dirty="0" smtClean="0"/>
              <a:t>Postoperative surgical wound infections occur within 30 days</a:t>
            </a:r>
          </a:p>
          <a:p>
            <a:pPr algn="l" rtl="0"/>
            <a:r>
              <a:rPr lang="en-US" b="1" dirty="0" smtClean="0"/>
              <a:t>after surgery. They are classified as </a:t>
            </a:r>
            <a:r>
              <a:rPr lang="en-US" b="1" dirty="0" err="1" smtClean="0"/>
              <a:t>incisional</a:t>
            </a:r>
            <a:r>
              <a:rPr lang="en-US" b="1" dirty="0" smtClean="0"/>
              <a:t> (superficial, located</a:t>
            </a:r>
          </a:p>
          <a:p>
            <a:pPr algn="l" rtl="0"/>
            <a:r>
              <a:rPr lang="en-US" b="1" dirty="0" smtClean="0"/>
              <a:t>above the deep fascia layer) or deep (involving tissue beneath the</a:t>
            </a:r>
          </a:p>
          <a:p>
            <a:pPr algn="l" rtl="0"/>
            <a:r>
              <a:rPr lang="en-US" b="1" dirty="0" smtClean="0"/>
              <a:t>deep fascia). If an implant has been used, deep postoperative infections</a:t>
            </a:r>
          </a:p>
          <a:p>
            <a:pPr algn="l" rtl="0"/>
            <a:r>
              <a:rPr lang="en-US" b="1" dirty="0" smtClean="0"/>
              <a:t>may occur within a year. Deep sepsis after </a:t>
            </a:r>
            <a:r>
              <a:rPr lang="en-US" b="1" dirty="0" err="1" smtClean="0"/>
              <a:t>arthroplasty</a:t>
            </a:r>
            <a:endParaRPr lang="en-US" b="1" dirty="0" smtClean="0"/>
          </a:p>
          <a:p>
            <a:pPr algn="l" rtl="0"/>
            <a:r>
              <a:rPr lang="en-US" b="1" dirty="0" smtClean="0"/>
              <a:t>may be classified as follows:</a:t>
            </a:r>
          </a:p>
          <a:p>
            <a:pPr algn="l" rtl="0"/>
            <a:r>
              <a:rPr lang="en-US" b="1" dirty="0" smtClean="0"/>
              <a:t>Stage 1, acute fulminating: occurring during the first 3 months</a:t>
            </a:r>
          </a:p>
          <a:p>
            <a:pPr algn="l" rtl="0"/>
            <a:r>
              <a:rPr lang="en-US" b="1" dirty="0" smtClean="0"/>
              <a:t>after orthopedic surgery; frequently associated with hematoma,</a:t>
            </a:r>
          </a:p>
          <a:p>
            <a:pPr algn="l" rtl="0"/>
            <a:r>
              <a:rPr lang="en-US" b="1" dirty="0" smtClean="0"/>
              <a:t>drainage, or superficial infection</a:t>
            </a:r>
          </a:p>
          <a:p>
            <a:pPr algn="l" rtl="0"/>
            <a:r>
              <a:rPr lang="en-US" b="1" dirty="0" smtClean="0"/>
              <a:t>Stage 2, delayed onset: occurring between 4 and 24 months</a:t>
            </a:r>
          </a:p>
          <a:p>
            <a:pPr algn="l" rtl="0"/>
            <a:r>
              <a:rPr lang="en-US" b="1" dirty="0" smtClean="0"/>
              <a:t>after surgery</a:t>
            </a:r>
          </a:p>
          <a:p>
            <a:pPr algn="l" rtl="0"/>
            <a:r>
              <a:rPr lang="en-US" b="1" dirty="0" smtClean="0"/>
              <a:t>Stage 3, late onset: occurring 2 or more years after surgery,</a:t>
            </a:r>
          </a:p>
          <a:p>
            <a:pPr algn="l" rtl="0"/>
            <a:r>
              <a:rPr lang="en-US" b="1" dirty="0" smtClean="0"/>
              <a:t>usually as a result of </a:t>
            </a:r>
            <a:r>
              <a:rPr lang="en-US" b="1" dirty="0" err="1" smtClean="0"/>
              <a:t>hematogenous</a:t>
            </a:r>
            <a:r>
              <a:rPr lang="en-US" b="1" dirty="0" smtClean="0"/>
              <a:t> spread</a:t>
            </a:r>
          </a:p>
          <a:p>
            <a:pPr algn="l" rtl="0"/>
            <a:endParaRPr lang="ar-SA" b="1"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Autofit/>
          </a:bodyPr>
          <a:lstStyle/>
          <a:p>
            <a:pPr algn="l" rtl="0"/>
            <a:r>
              <a:rPr lang="en-US" sz="2000" b="1" i="1" dirty="0" smtClean="0"/>
              <a:t>Staphylococcus </a:t>
            </a:r>
            <a:r>
              <a:rPr lang="en-US" sz="2000" b="1" i="1" dirty="0" err="1" smtClean="0"/>
              <a:t>aureus</a:t>
            </a:r>
            <a:r>
              <a:rPr lang="en-US" sz="2000" b="1" i="1" dirty="0" smtClean="0"/>
              <a:t> causes 70% to 80% of bone infections.</a:t>
            </a:r>
          </a:p>
          <a:p>
            <a:pPr algn="l" rtl="0"/>
            <a:r>
              <a:rPr lang="en-US" sz="2000" b="1" dirty="0" smtClean="0"/>
              <a:t>Other pathogenic organisms frequently found in osteomyelitis</a:t>
            </a:r>
          </a:p>
          <a:p>
            <a:pPr algn="l" rtl="0"/>
            <a:r>
              <a:rPr lang="en-US" sz="2000" b="1" dirty="0" smtClean="0"/>
              <a:t>include </a:t>
            </a:r>
            <a:r>
              <a:rPr lang="en-US" sz="2000" b="1" i="1" dirty="0" smtClean="0"/>
              <a:t>Proteus and Pseudomonas species and Escherichia coli. The </a:t>
            </a:r>
            <a:r>
              <a:rPr lang="en-US" sz="2000" b="1" dirty="0" smtClean="0"/>
              <a:t>incidence of penicillin-resistant, nosocomial, gram-negative, and anaerobic infections is increasing.</a:t>
            </a:r>
          </a:p>
          <a:p>
            <a:pPr algn="l" rtl="0"/>
            <a:r>
              <a:rPr lang="en-US" sz="2000" b="1" dirty="0" smtClean="0"/>
              <a:t>The initial response to infection is inflammation, increased</a:t>
            </a:r>
          </a:p>
          <a:p>
            <a:pPr algn="l" rtl="0"/>
            <a:r>
              <a:rPr lang="en-US" sz="2000" b="1" dirty="0" err="1" smtClean="0"/>
              <a:t>vascularity</a:t>
            </a:r>
            <a:r>
              <a:rPr lang="en-US" sz="2000" b="1" dirty="0" smtClean="0"/>
              <a:t>, and edema. After 2 or 3 days, thrombosis of the blood vessels occurs in the area, resulting in ischemia with bone necrosis.</a:t>
            </a:r>
          </a:p>
          <a:p>
            <a:pPr algn="l" rtl="0"/>
            <a:r>
              <a:rPr lang="en-US" sz="2000" b="1" dirty="0" smtClean="0"/>
              <a:t>The infection extends into the </a:t>
            </a:r>
            <a:r>
              <a:rPr lang="en-US" sz="2000" b="1" dirty="0" err="1" smtClean="0"/>
              <a:t>medullary</a:t>
            </a:r>
            <a:r>
              <a:rPr lang="en-US" sz="2000" b="1" dirty="0" smtClean="0"/>
              <a:t> cavity and under the</a:t>
            </a:r>
          </a:p>
          <a:p>
            <a:pPr algn="l" rtl="0"/>
            <a:r>
              <a:rPr lang="en-US" sz="2000" b="1" dirty="0" err="1" smtClean="0"/>
              <a:t>periosteum</a:t>
            </a:r>
            <a:r>
              <a:rPr lang="en-US" sz="2000" b="1" dirty="0" smtClean="0"/>
              <a:t> and may spread into adjacent soft tissues and joints.</a:t>
            </a:r>
          </a:p>
          <a:p>
            <a:pPr algn="l" rtl="0"/>
            <a:r>
              <a:rPr lang="en-US" sz="2000" b="1" dirty="0" smtClean="0"/>
              <a:t>Unless the infective process is treated promptly, a bone abscess forms. </a:t>
            </a:r>
          </a:p>
          <a:p>
            <a:pPr algn="l" rtl="0"/>
            <a:r>
              <a:rPr lang="en-US" sz="2000" b="1" dirty="0" smtClean="0"/>
              <a:t>The resulting abscess cavity contains dead bone tissue</a:t>
            </a:r>
          </a:p>
          <a:p>
            <a:endParaRPr lang="ar-SA" sz="2000" b="1" dirty="0"/>
          </a:p>
        </p:txBody>
      </p:sp>
      <p:sp>
        <p:nvSpPr>
          <p:cNvPr id="3" name="Title 2"/>
          <p:cNvSpPr>
            <a:spLocks noGrp="1"/>
          </p:cNvSpPr>
          <p:nvPr>
            <p:ph type="title"/>
          </p:nvPr>
        </p:nvSpPr>
        <p:spPr>
          <a:xfrm>
            <a:off x="457200" y="685800"/>
            <a:ext cx="8229600" cy="152400"/>
          </a:xfrm>
        </p:spPr>
        <p:txBody>
          <a:bodyPr>
            <a:normAutofit fontScale="90000"/>
          </a:bodyPr>
          <a:lstStyle/>
          <a:p>
            <a:r>
              <a:rPr lang="en-US" dirty="0" err="1" smtClean="0"/>
              <a:t>Patho</a:t>
            </a:r>
            <a:r>
              <a:rPr lang="en-US" dirty="0" smtClean="0"/>
              <a:t> physiology</a:t>
            </a:r>
            <a:br>
              <a:rPr lang="en-US" dirty="0" smtClean="0"/>
            </a:br>
            <a:endParaRPr lang="ar-SA"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pPr algn="l" rtl="0"/>
            <a:r>
              <a:rPr lang="en-US" b="1" dirty="0" smtClean="0"/>
              <a:t>When the infection is blood borne, the onset is usually sudden, occurring often with the clinical manifestations of septicemia (e.g.,</a:t>
            </a:r>
          </a:p>
          <a:p>
            <a:pPr algn="l" rtl="0"/>
            <a:r>
              <a:rPr lang="en-US" b="1" dirty="0" smtClean="0"/>
              <a:t>chills, high fever, rapid pulse, general malaise). The systemic symptoms at first may overshadow the local signs.</a:t>
            </a:r>
          </a:p>
          <a:p>
            <a:pPr algn="l" rtl="0"/>
            <a:r>
              <a:rPr lang="en-US" b="1" dirty="0" smtClean="0"/>
              <a:t>As the infection extends through the cortex of the bone, it involves the periosteal</a:t>
            </a:r>
          </a:p>
          <a:p>
            <a:pPr algn="l" rtl="0"/>
            <a:r>
              <a:rPr lang="en-US" b="1" dirty="0" smtClean="0"/>
              <a:t>and the soft tissues. The infected area becomes painful, swollen, and extremely tender. The patient may describe a constant,</a:t>
            </a:r>
          </a:p>
          <a:p>
            <a:pPr algn="l" rtl="0"/>
            <a:r>
              <a:rPr lang="en-US" b="1" dirty="0" smtClean="0"/>
              <a:t>pulsating pain that intensifies with movement as a result of the pressure of the collecting pus.</a:t>
            </a:r>
          </a:p>
          <a:p>
            <a:pPr algn="l" rtl="0"/>
            <a:endParaRPr lang="ar-SA" b="1" dirty="0"/>
          </a:p>
        </p:txBody>
      </p:sp>
      <p:sp>
        <p:nvSpPr>
          <p:cNvPr id="3" name="Title 2"/>
          <p:cNvSpPr>
            <a:spLocks noGrp="1"/>
          </p:cNvSpPr>
          <p:nvPr>
            <p:ph type="title"/>
          </p:nvPr>
        </p:nvSpPr>
        <p:spPr>
          <a:xfrm>
            <a:off x="457200" y="762000"/>
            <a:ext cx="8229600" cy="152400"/>
          </a:xfrm>
        </p:spPr>
        <p:txBody>
          <a:bodyPr>
            <a:normAutofit fontScale="90000"/>
          </a:bodyPr>
          <a:lstStyle/>
          <a:p>
            <a:r>
              <a:rPr lang="en-US" dirty="0" smtClean="0"/>
              <a:t>Clinical Manifestations</a:t>
            </a:r>
            <a:br>
              <a:rPr lang="en-US" dirty="0" smtClean="0"/>
            </a:br>
            <a:r>
              <a:rPr lang="en-US" dirty="0" smtClean="0"/>
              <a:t>When the infection is blood borne,</a:t>
            </a:r>
            <a:br>
              <a:rPr lang="en-US" dirty="0" smtClean="0"/>
            </a:br>
            <a:endParaRPr lang="ar-SA"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In acute osteomyelitis, early x-ray findings demonstrate soft tissue</a:t>
            </a:r>
          </a:p>
          <a:p>
            <a:pPr algn="l" rtl="0"/>
            <a:r>
              <a:rPr lang="en-US" b="1" dirty="0" smtClean="0"/>
              <a:t>swelling. In about 2 weeks, areas of irregular decalcification,</a:t>
            </a:r>
          </a:p>
          <a:p>
            <a:pPr algn="l" rtl="0"/>
            <a:r>
              <a:rPr lang="en-US" b="1" dirty="0" smtClean="0"/>
              <a:t>bone necrosis, </a:t>
            </a:r>
            <a:r>
              <a:rPr lang="en-US" b="1" dirty="0" err="1" smtClean="0"/>
              <a:t>periosteal</a:t>
            </a:r>
            <a:r>
              <a:rPr lang="en-US" b="1" dirty="0" smtClean="0"/>
              <a:t> elevation, and new bone formation are</a:t>
            </a:r>
          </a:p>
          <a:p>
            <a:pPr algn="l" rtl="0"/>
            <a:r>
              <a:rPr lang="en-US" b="1" dirty="0" smtClean="0"/>
              <a:t>evident. Radioisotope bone scans, particularly the </a:t>
            </a:r>
            <a:r>
              <a:rPr lang="en-US" b="1" dirty="0" err="1" smtClean="0"/>
              <a:t>isotopelabeled</a:t>
            </a:r>
            <a:endParaRPr lang="en-US" b="1" dirty="0" smtClean="0"/>
          </a:p>
          <a:p>
            <a:pPr algn="l" rtl="0"/>
            <a:r>
              <a:rPr lang="en-US" b="1" dirty="0" smtClean="0"/>
              <a:t>white blood cell (WBC)</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Assessment and Diagnostic Findings</a:t>
            </a:r>
            <a:br>
              <a:rPr lang="en-US" dirty="0" smtClean="0"/>
            </a:br>
            <a:endParaRPr lang="ar-SA"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lstStyle/>
          <a:p>
            <a:pPr algn="l" rtl="0"/>
            <a:r>
              <a:rPr lang="en-US" b="1" dirty="0" smtClean="0"/>
              <a:t>With chronic osteomyelitis, large, irregular cavities, raised</a:t>
            </a:r>
          </a:p>
          <a:p>
            <a:pPr algn="l" rtl="0"/>
            <a:r>
              <a:rPr lang="en-US" b="1" dirty="0" err="1" smtClean="0"/>
              <a:t>periosteum</a:t>
            </a:r>
            <a:r>
              <a:rPr lang="en-US" b="1" dirty="0" smtClean="0"/>
              <a:t>, </a:t>
            </a:r>
            <a:r>
              <a:rPr lang="en-US" b="1" dirty="0" err="1" smtClean="0"/>
              <a:t>sequestra</a:t>
            </a:r>
            <a:r>
              <a:rPr lang="en-US" b="1" dirty="0" smtClean="0"/>
              <a:t>, or dense bone formations are seen on x-ray.</a:t>
            </a:r>
          </a:p>
          <a:p>
            <a:pPr algn="l" rtl="0"/>
            <a:r>
              <a:rPr lang="en-US" b="1" dirty="0" smtClean="0"/>
              <a:t>Bone scans may be performed to identify areas of infection. The</a:t>
            </a:r>
          </a:p>
          <a:p>
            <a:pPr algn="l" rtl="0"/>
            <a:r>
              <a:rPr lang="en-US" b="1" dirty="0" smtClean="0"/>
              <a:t>sedimentation rate and the WBC count are usually normal.</a:t>
            </a:r>
          </a:p>
          <a:p>
            <a:pPr algn="l" rtl="0"/>
            <a:r>
              <a:rPr lang="en-US" b="1" dirty="0" smtClean="0"/>
              <a:t>Anemia, associated with chronic infection, may be evident.</a:t>
            </a:r>
          </a:p>
          <a:p>
            <a:endParaRPr lang="ar-SA"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85000" lnSpcReduction="20000"/>
          </a:bodyPr>
          <a:lstStyle/>
          <a:p>
            <a:pPr algn="l" rtl="0"/>
            <a:r>
              <a:rPr lang="en-US" b="1" dirty="0" smtClean="0"/>
              <a:t>Prevention of osteomyelitis is the goal. Elective orthopedic</a:t>
            </a:r>
          </a:p>
          <a:p>
            <a:pPr algn="l" rtl="0"/>
            <a:r>
              <a:rPr lang="en-US" b="1" dirty="0" smtClean="0"/>
              <a:t>surgery should be postponed if the patient has a current infection (</a:t>
            </a:r>
            <a:r>
              <a:rPr lang="en-US" b="1" dirty="0" err="1" smtClean="0"/>
              <a:t>eg</a:t>
            </a:r>
            <a:r>
              <a:rPr lang="en-US" b="1" dirty="0" smtClean="0"/>
              <a:t>, urinary tract infection, sore throat) or a recent history of infection.</a:t>
            </a:r>
          </a:p>
          <a:p>
            <a:pPr algn="l" rtl="0"/>
            <a:r>
              <a:rPr lang="en-US" b="1" dirty="0" smtClean="0"/>
              <a:t>During orthopedic surgery, careful attention is paid to</a:t>
            </a:r>
          </a:p>
          <a:p>
            <a:pPr algn="l" rtl="0"/>
            <a:r>
              <a:rPr lang="en-US" b="1" dirty="0" smtClean="0"/>
              <a:t>the surgical environment and to techniques to decrease direct bone contamination. Prophylactic antibiotics, administered to</a:t>
            </a:r>
          </a:p>
          <a:p>
            <a:pPr algn="l" rtl="0"/>
            <a:r>
              <a:rPr lang="en-US" b="1" dirty="0" smtClean="0"/>
              <a:t>achieve adequate tissue levels at the time of surgery and for 24 hours</a:t>
            </a:r>
          </a:p>
          <a:p>
            <a:pPr algn="l" rtl="0"/>
            <a:r>
              <a:rPr lang="en-US" b="1" dirty="0" smtClean="0"/>
              <a:t>after surgery, are helpful. Urinary catheters and drains are removed</a:t>
            </a:r>
          </a:p>
          <a:p>
            <a:pPr algn="l" rtl="0"/>
            <a:r>
              <a:rPr lang="en-US" b="1" dirty="0" smtClean="0"/>
              <a:t>as soon as possible to decrease the incidence of </a:t>
            </a:r>
            <a:r>
              <a:rPr lang="en-US" b="1" dirty="0" err="1" smtClean="0"/>
              <a:t>hematogenousspread</a:t>
            </a:r>
            <a:r>
              <a:rPr lang="en-US" b="1" dirty="0" smtClean="0"/>
              <a:t> of infection.</a:t>
            </a:r>
          </a:p>
          <a:p>
            <a:endParaRPr lang="ar-SA" b="1" dirty="0"/>
          </a:p>
        </p:txBody>
      </p:sp>
      <p:sp>
        <p:nvSpPr>
          <p:cNvPr id="3" name="Title 2"/>
          <p:cNvSpPr>
            <a:spLocks noGrp="1"/>
          </p:cNvSpPr>
          <p:nvPr>
            <p:ph type="title"/>
          </p:nvPr>
        </p:nvSpPr>
        <p:spPr/>
        <p:txBody>
          <a:bodyPr>
            <a:normAutofit fontScale="90000"/>
          </a:bodyPr>
          <a:lstStyle/>
          <a:p>
            <a:r>
              <a:rPr lang="en-US" dirty="0" smtClean="0"/>
              <a:t>Prevention</a:t>
            </a:r>
            <a:br>
              <a:rPr lang="en-US" dirty="0" smtClean="0"/>
            </a:b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78491"/>
          </a:xfrm>
        </p:spPr>
        <p:txBody>
          <a:bodyPr/>
          <a:lstStyle/>
          <a:p>
            <a:pPr marL="109728" indent="0" algn="l" rtl="0">
              <a:buNone/>
            </a:pPr>
            <a:r>
              <a:rPr lang="en-US" b="1" dirty="0" smtClean="0"/>
              <a:t>      Assessment</a:t>
            </a:r>
          </a:p>
          <a:p>
            <a:pPr algn="l" rtl="0"/>
            <a:r>
              <a:rPr lang="en-US" b="1" dirty="0" smtClean="0"/>
              <a:t>The nurse encourages the patient with low back pain to describe</a:t>
            </a:r>
          </a:p>
          <a:p>
            <a:pPr algn="l" rtl="0"/>
            <a:r>
              <a:rPr lang="en-US" b="1" dirty="0" smtClean="0"/>
              <a:t>the discomfort (e.g., location, severity, duration, characteristics,</a:t>
            </a:r>
          </a:p>
          <a:p>
            <a:pPr algn="l" rtl="0"/>
            <a:r>
              <a:rPr lang="en-US" b="1" dirty="0" smtClean="0"/>
              <a:t>radiation, associated weakness in the legs</a:t>
            </a:r>
            <a:r>
              <a:rPr lang="en-US" dirty="0" smtClean="0"/>
              <a:t>).</a:t>
            </a:r>
          </a:p>
          <a:p>
            <a:endParaRPr lang="ar-SA" dirty="0"/>
          </a:p>
        </p:txBody>
      </p:sp>
      <p:sp>
        <p:nvSpPr>
          <p:cNvPr id="2" name="Title 1"/>
          <p:cNvSpPr>
            <a:spLocks noGrp="1"/>
          </p:cNvSpPr>
          <p:nvPr>
            <p:ph type="title"/>
          </p:nvPr>
        </p:nvSpPr>
        <p:spPr>
          <a:xfrm>
            <a:off x="457200" y="762000"/>
            <a:ext cx="8229600" cy="655638"/>
          </a:xfrm>
        </p:spPr>
        <p:txBody>
          <a:bodyPr>
            <a:normAutofit fontScale="90000"/>
          </a:bodyPr>
          <a:lstStyle/>
          <a:p>
            <a:r>
              <a:rPr lang="en-US" b="1" dirty="0" smtClean="0"/>
              <a:t>NURSING PROCESS:</a:t>
            </a:r>
            <a:br>
              <a:rPr lang="en-US" b="1" dirty="0" smtClean="0"/>
            </a:br>
            <a:r>
              <a:rPr lang="en-US" b="1" dirty="0" smtClean="0"/>
              <a:t>THE PATIENT WITH ACUTE</a:t>
            </a:r>
            <a:br>
              <a:rPr lang="en-US" b="1" dirty="0" smtClean="0"/>
            </a:br>
            <a:r>
              <a:rPr lang="en-US" b="1" dirty="0" smtClean="0"/>
              <a:t>LOW BACK PAIN</a:t>
            </a:r>
            <a:br>
              <a:rPr lang="en-US" b="1" dirty="0" smtClean="0"/>
            </a:br>
            <a:endParaRPr lang="ar-SA"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5029200"/>
          </a:xfrm>
        </p:spPr>
        <p:txBody>
          <a:bodyPr>
            <a:normAutofit fontScale="77500" lnSpcReduction="20000"/>
          </a:bodyPr>
          <a:lstStyle/>
          <a:p>
            <a:pPr algn="l" rtl="0"/>
            <a:r>
              <a:rPr lang="en-US" b="1" dirty="0" smtClean="0"/>
              <a:t>The initial goal of therapy is to control and halt the infective</a:t>
            </a:r>
          </a:p>
          <a:p>
            <a:pPr algn="l" rtl="0"/>
            <a:r>
              <a:rPr lang="en-US" b="1" dirty="0" smtClean="0"/>
              <a:t>process. Antibiotic therapy depends on the results of blood and</a:t>
            </a:r>
          </a:p>
          <a:p>
            <a:pPr algn="l" rtl="0"/>
            <a:r>
              <a:rPr lang="en-US" b="1" dirty="0" smtClean="0"/>
              <a:t>wound cultures. Frequently, the infection is caused by more than</a:t>
            </a:r>
          </a:p>
          <a:p>
            <a:pPr algn="l" rtl="0"/>
            <a:r>
              <a:rPr lang="en-US" b="1" dirty="0" smtClean="0"/>
              <a:t>one pathogen. General supportive measures (</a:t>
            </a:r>
            <a:r>
              <a:rPr lang="en-US" b="1" dirty="0" err="1" smtClean="0"/>
              <a:t>eg</a:t>
            </a:r>
            <a:r>
              <a:rPr lang="en-US" b="1" dirty="0" smtClean="0"/>
              <a:t>, hydration, diet</a:t>
            </a:r>
          </a:p>
          <a:p>
            <a:pPr algn="l" rtl="0"/>
            <a:r>
              <a:rPr lang="en-US" b="1" dirty="0" smtClean="0"/>
              <a:t>high in vitamins and protein, correction of anemia) should be instituted.</a:t>
            </a:r>
          </a:p>
          <a:p>
            <a:pPr algn="l" rtl="0"/>
            <a:r>
              <a:rPr lang="en-US" b="1" dirty="0" smtClean="0"/>
              <a:t>The area affected with osteomyelitis is immobilized to</a:t>
            </a:r>
          </a:p>
          <a:p>
            <a:pPr algn="l" rtl="0"/>
            <a:r>
              <a:rPr lang="en-US" b="1" dirty="0" smtClean="0"/>
              <a:t>decrease discomfort and to prevent pathologic fracture of the</a:t>
            </a:r>
          </a:p>
          <a:p>
            <a:pPr algn="l" rtl="0"/>
            <a:r>
              <a:rPr lang="en-US" b="1" dirty="0" smtClean="0"/>
              <a:t>weakened bone. Warm wet soaks for 20 minutes several times a</a:t>
            </a:r>
          </a:p>
          <a:p>
            <a:pPr algn="l" rtl="0"/>
            <a:r>
              <a:rPr lang="en-US" b="1" dirty="0" smtClean="0"/>
              <a:t>day may be prescribed to increase circulation.</a:t>
            </a:r>
          </a:p>
          <a:p>
            <a:pPr algn="l" rtl="0"/>
            <a:endParaRPr lang="ar-SA" b="1" dirty="0"/>
          </a:p>
        </p:txBody>
      </p:sp>
      <p:sp>
        <p:nvSpPr>
          <p:cNvPr id="3" name="Title 2"/>
          <p:cNvSpPr>
            <a:spLocks noGrp="1"/>
          </p:cNvSpPr>
          <p:nvPr>
            <p:ph type="title"/>
          </p:nvPr>
        </p:nvSpPr>
        <p:spPr/>
        <p:txBody>
          <a:bodyPr>
            <a:normAutofit fontScale="90000"/>
          </a:bodyPr>
          <a:lstStyle/>
          <a:p>
            <a:r>
              <a:rPr lang="en-US" dirty="0" smtClean="0"/>
              <a:t>Medical Management</a:t>
            </a:r>
            <a:br>
              <a:rPr lang="en-US" dirty="0" smtClean="0"/>
            </a:br>
            <a:endParaRPr lang="ar-SA"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77500" lnSpcReduction="20000"/>
          </a:bodyPr>
          <a:lstStyle/>
          <a:p>
            <a:pPr algn="l" rtl="0"/>
            <a:r>
              <a:rPr lang="en-US" b="1" dirty="0" smtClean="0"/>
              <a:t>As soon as the culture specimens are obtained, IV antibiotic therapy</a:t>
            </a:r>
          </a:p>
          <a:p>
            <a:pPr algn="l" rtl="0"/>
            <a:r>
              <a:rPr lang="en-US" b="1" dirty="0" smtClean="0"/>
              <a:t>begins, based on the assumption that infection results from</a:t>
            </a:r>
          </a:p>
          <a:p>
            <a:pPr algn="l" rtl="0"/>
            <a:r>
              <a:rPr lang="en-US" b="1" dirty="0" smtClean="0"/>
              <a:t>a staphylococcal organism that is sensitive to a </a:t>
            </a:r>
            <a:r>
              <a:rPr lang="en-US" b="1" dirty="0" err="1" smtClean="0"/>
              <a:t>semisynthetic</a:t>
            </a:r>
            <a:endParaRPr lang="en-US" b="1" dirty="0" smtClean="0"/>
          </a:p>
          <a:p>
            <a:pPr algn="l" rtl="0"/>
            <a:r>
              <a:rPr lang="en-US" b="1" dirty="0" smtClean="0"/>
              <a:t>penicillin or cephalosporin. The aim is to control the infection</a:t>
            </a:r>
          </a:p>
          <a:p>
            <a:pPr algn="l" rtl="0"/>
            <a:r>
              <a:rPr lang="en-US" b="1" dirty="0" smtClean="0"/>
              <a:t>before the blood supply to the area diminishes as a result of</a:t>
            </a:r>
          </a:p>
          <a:p>
            <a:pPr algn="l" rtl="0"/>
            <a:r>
              <a:rPr lang="en-US" b="1" dirty="0" smtClean="0"/>
              <a:t>thrombosis. Around-the-clock dosing is necessary to achieve a</a:t>
            </a:r>
          </a:p>
          <a:p>
            <a:pPr algn="l" rtl="0"/>
            <a:r>
              <a:rPr lang="en-US" b="1" dirty="0" smtClean="0"/>
              <a:t>sustained high therapeutic blood level of the antibiotic. An antibiotic</a:t>
            </a:r>
          </a:p>
          <a:p>
            <a:pPr algn="l" rtl="0"/>
            <a:r>
              <a:rPr lang="en-US" b="1" dirty="0" smtClean="0"/>
              <a:t>to which the causative organism is sensitive is prescribed after</a:t>
            </a:r>
          </a:p>
          <a:p>
            <a:pPr algn="l" rtl="0"/>
            <a:r>
              <a:rPr lang="en-US" b="1" dirty="0" smtClean="0"/>
              <a:t>results of the culture and sensitivity studies are known.</a:t>
            </a:r>
          </a:p>
          <a:p>
            <a:pPr algn="l" rtl="0"/>
            <a:endParaRPr lang="ar-SA" b="1" dirty="0"/>
          </a:p>
        </p:txBody>
      </p:sp>
      <p:sp>
        <p:nvSpPr>
          <p:cNvPr id="3" name="Title 2"/>
          <p:cNvSpPr>
            <a:spLocks noGrp="1"/>
          </p:cNvSpPr>
          <p:nvPr>
            <p:ph type="title"/>
          </p:nvPr>
        </p:nvSpPr>
        <p:spPr/>
        <p:txBody>
          <a:bodyPr>
            <a:normAutofit fontScale="90000"/>
          </a:bodyPr>
          <a:lstStyle/>
          <a:p>
            <a:r>
              <a:rPr lang="en-US" dirty="0" smtClean="0"/>
              <a:t>PHARMACOLOGIC THERAPY</a:t>
            </a:r>
            <a:br>
              <a:rPr lang="en-US" dirty="0" smtClean="0"/>
            </a:br>
            <a:endParaRPr lang="ar-SA"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If the patient does not respond to antibiotic therapy, the infected</a:t>
            </a:r>
          </a:p>
          <a:p>
            <a:pPr algn="l" rtl="0"/>
            <a:r>
              <a:rPr lang="en-US" dirty="0" smtClean="0"/>
              <a:t>bone is surgically exposed, the purulent and necrotic material</a:t>
            </a:r>
          </a:p>
          <a:p>
            <a:pPr algn="l" rtl="0"/>
            <a:r>
              <a:rPr lang="en-US" dirty="0" smtClean="0"/>
              <a:t>is removed, and the area is irrigated with sterile saline solution.</a:t>
            </a:r>
          </a:p>
          <a:p>
            <a:pPr algn="l" rtl="0"/>
            <a:r>
              <a:rPr lang="en-US" dirty="0" smtClean="0"/>
              <a:t>Antibiotic-impregnated beads may be placed in the wound for direct</a:t>
            </a:r>
          </a:p>
          <a:p>
            <a:pPr algn="l" rtl="0"/>
            <a:r>
              <a:rPr lang="en-US" dirty="0" smtClean="0"/>
              <a:t>application of antibiotics for 2 to 4 weeks. IV antibiotic therapy</a:t>
            </a:r>
          </a:p>
          <a:p>
            <a:pPr algn="l" rtl="0"/>
            <a:r>
              <a:rPr lang="en-US" dirty="0" smtClean="0"/>
              <a:t>is continued.</a:t>
            </a:r>
          </a:p>
          <a:p>
            <a:endParaRPr lang="ar-SA" dirty="0"/>
          </a:p>
        </p:txBody>
      </p:sp>
      <p:sp>
        <p:nvSpPr>
          <p:cNvPr id="3" name="Title 2"/>
          <p:cNvSpPr>
            <a:spLocks noGrp="1"/>
          </p:cNvSpPr>
          <p:nvPr>
            <p:ph type="title"/>
          </p:nvPr>
        </p:nvSpPr>
        <p:spPr/>
        <p:txBody>
          <a:bodyPr>
            <a:normAutofit fontScale="90000"/>
          </a:bodyPr>
          <a:lstStyle/>
          <a:p>
            <a:r>
              <a:rPr lang="en-US" dirty="0" smtClean="0"/>
              <a:t>SURGICAL MANAGEMENT</a:t>
            </a:r>
            <a:br>
              <a:rPr lang="en-US" dirty="0" smtClean="0"/>
            </a:br>
            <a:endParaRPr lang="ar-SA"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In chronic osteomyelitis, antibiotics are adjunctive therapy to</a:t>
            </a:r>
          </a:p>
          <a:p>
            <a:pPr algn="l" rtl="0"/>
            <a:r>
              <a:rPr lang="en-US" dirty="0" smtClean="0"/>
              <a:t>surgical </a:t>
            </a:r>
            <a:r>
              <a:rPr lang="en-US" dirty="0" err="1" smtClean="0"/>
              <a:t>débridement</a:t>
            </a:r>
            <a:r>
              <a:rPr lang="en-US" dirty="0" smtClean="0"/>
              <a:t>. A </a:t>
            </a:r>
            <a:r>
              <a:rPr lang="en-US" dirty="0" err="1" smtClean="0"/>
              <a:t>sequestrectomy</a:t>
            </a:r>
            <a:r>
              <a:rPr lang="en-US" dirty="0" smtClean="0"/>
              <a:t> (removal of enough </a:t>
            </a:r>
            <a:r>
              <a:rPr lang="en-US" dirty="0" err="1" smtClean="0"/>
              <a:t>involucrum</a:t>
            </a:r>
            <a:endParaRPr lang="en-US" dirty="0" smtClean="0"/>
          </a:p>
          <a:p>
            <a:pPr algn="l" rtl="0"/>
            <a:r>
              <a:rPr lang="en-US" dirty="0" smtClean="0"/>
              <a:t>to enable the surgeon to remove the </a:t>
            </a:r>
            <a:r>
              <a:rPr lang="en-US" dirty="0" err="1" smtClean="0"/>
              <a:t>sequestrum</a:t>
            </a:r>
            <a:r>
              <a:rPr lang="en-US" dirty="0" smtClean="0"/>
              <a:t>) is performed.</a:t>
            </a:r>
          </a:p>
          <a:p>
            <a:pPr algn="l" rtl="0"/>
            <a:r>
              <a:rPr lang="en-US" dirty="0" smtClean="0"/>
              <a:t>In many cases, sufficient bone is removed to convert a</a:t>
            </a:r>
          </a:p>
          <a:p>
            <a:pPr algn="l" rtl="0"/>
            <a:r>
              <a:rPr lang="en-US" dirty="0" smtClean="0"/>
              <a:t>deep cavity into a shallow saucer</a:t>
            </a:r>
          </a:p>
          <a:p>
            <a:pPr algn="l" rtl="0"/>
            <a:endParaRPr lang="ar-SA"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smtClean="0"/>
              <a:t>Based on the nursing assessment data, nursing diagnoses for the</a:t>
            </a:r>
          </a:p>
          <a:p>
            <a:pPr algn="l" rtl="0"/>
            <a:r>
              <a:rPr lang="en-US" dirty="0" smtClean="0"/>
              <a:t>patient with osteomyelitis may include the following:</a:t>
            </a:r>
          </a:p>
          <a:p>
            <a:pPr algn="l" rtl="0"/>
            <a:r>
              <a:rPr lang="en-US" dirty="0" smtClean="0"/>
              <a:t>• Acute pain related to inflammation and swelling</a:t>
            </a:r>
          </a:p>
          <a:p>
            <a:pPr algn="l" rtl="0"/>
            <a:r>
              <a:rPr lang="en-US" dirty="0" smtClean="0"/>
              <a:t>• Impaired physical mobility related to pain, use of immobilization</a:t>
            </a:r>
          </a:p>
          <a:p>
            <a:pPr algn="l" rtl="0"/>
            <a:r>
              <a:rPr lang="en-US" dirty="0" smtClean="0"/>
              <a:t>devices, and weight-bearing limitations</a:t>
            </a:r>
          </a:p>
          <a:p>
            <a:pPr algn="l" rtl="0"/>
            <a:r>
              <a:rPr lang="en-US" dirty="0" smtClean="0"/>
              <a:t>• Risk for extension of infection: bone abscess formation</a:t>
            </a:r>
          </a:p>
          <a:p>
            <a:pPr algn="l" rtl="0"/>
            <a:r>
              <a:rPr lang="en-US" dirty="0" smtClean="0"/>
              <a:t>• Deficient knowledge related to the treatment regimen</a:t>
            </a:r>
          </a:p>
          <a:p>
            <a:endParaRPr lang="ar-SA" dirty="0"/>
          </a:p>
        </p:txBody>
      </p:sp>
      <p:sp>
        <p:nvSpPr>
          <p:cNvPr id="3" name="Title 2"/>
          <p:cNvSpPr>
            <a:spLocks noGrp="1"/>
          </p:cNvSpPr>
          <p:nvPr>
            <p:ph type="title"/>
          </p:nvPr>
        </p:nvSpPr>
        <p:spPr/>
        <p:txBody>
          <a:bodyPr>
            <a:normAutofit fontScale="90000"/>
          </a:bodyPr>
          <a:lstStyle/>
          <a:p>
            <a:r>
              <a:rPr lang="en-US" dirty="0" smtClean="0"/>
              <a:t>Nursing Diagnoses</a:t>
            </a:r>
            <a:br>
              <a:rPr lang="en-US" dirty="0" smtClean="0"/>
            </a:br>
            <a:endParaRPr lang="ar-SA"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patient’s goals may include relief of pain, improved physical</a:t>
            </a:r>
          </a:p>
          <a:p>
            <a:pPr algn="l" rtl="0"/>
            <a:r>
              <a:rPr lang="en-US" dirty="0" smtClean="0"/>
              <a:t>mobility within therapeutic limitations, control and eradication</a:t>
            </a:r>
          </a:p>
          <a:p>
            <a:pPr algn="l" rtl="0"/>
            <a:r>
              <a:rPr lang="en-US" dirty="0" smtClean="0"/>
              <a:t>of infection, and knowledge of treatment regimen.</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Planning and Goals</a:t>
            </a:r>
            <a:br>
              <a:rPr lang="en-US" dirty="0" smtClean="0"/>
            </a:br>
            <a:endParaRPr lang="ar-SA"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RELIEVING PAIN</a:t>
            </a:r>
          </a:p>
          <a:p>
            <a:pPr algn="l" rtl="0"/>
            <a:r>
              <a:rPr lang="en-US" dirty="0" smtClean="0"/>
              <a:t>The affected part may be immobilized with a splint to decrease</a:t>
            </a:r>
          </a:p>
          <a:p>
            <a:pPr algn="l" rtl="0"/>
            <a:r>
              <a:rPr lang="en-US" dirty="0" smtClean="0"/>
              <a:t>pain and muscle spasm. The nurse monitors the neurovascular</a:t>
            </a:r>
          </a:p>
          <a:p>
            <a:pPr algn="l" rtl="0"/>
            <a:r>
              <a:rPr lang="en-US" dirty="0" smtClean="0"/>
              <a:t>status of the affected extremity. The wounds are frequently very</a:t>
            </a:r>
          </a:p>
          <a:p>
            <a:pPr algn="l" rtl="0"/>
            <a:r>
              <a:rPr lang="en-US" dirty="0" smtClean="0"/>
              <a:t>painful, and the extremity must be handled with great care and</a:t>
            </a:r>
          </a:p>
          <a:p>
            <a:pPr algn="l" rtl="0"/>
            <a:r>
              <a:rPr lang="en-US" dirty="0" smtClean="0"/>
              <a:t>gentleness. Elevation reduces swelling and associated discomfort.</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Nursing Interventions</a:t>
            </a:r>
            <a:br>
              <a:rPr lang="en-US" dirty="0" smtClean="0"/>
            </a:br>
            <a:endParaRPr lang="ar-SA"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lnSpcReduction="20000"/>
          </a:bodyPr>
          <a:lstStyle/>
          <a:p>
            <a:pPr algn="l" rtl="0"/>
            <a:r>
              <a:rPr lang="en-US" b="1" dirty="0" smtClean="0"/>
              <a:t>Treatment regimens restrict activity. The bone is weakened by</a:t>
            </a:r>
          </a:p>
          <a:p>
            <a:pPr algn="l" rtl="0"/>
            <a:r>
              <a:rPr lang="en-US" b="1" dirty="0" smtClean="0"/>
              <a:t>the infective process and must be protected by immobilization</a:t>
            </a:r>
          </a:p>
          <a:p>
            <a:pPr algn="l" rtl="0"/>
            <a:r>
              <a:rPr lang="en-US" b="1" dirty="0" smtClean="0"/>
              <a:t>devices and by avoidance of stress on the bone. The patient must</a:t>
            </a:r>
          </a:p>
          <a:p>
            <a:pPr algn="l" rtl="0"/>
            <a:r>
              <a:rPr lang="en-US" b="1" dirty="0" smtClean="0"/>
              <a:t>understand the rationale for the activity restrictions. The joints</a:t>
            </a:r>
          </a:p>
          <a:p>
            <a:pPr algn="l" rtl="0"/>
            <a:r>
              <a:rPr lang="en-US" b="1" dirty="0" smtClean="0"/>
              <a:t>above and below the affected part should be gently placed through</a:t>
            </a:r>
          </a:p>
          <a:p>
            <a:pPr algn="l" rtl="0"/>
            <a:r>
              <a:rPr lang="en-US" b="1" dirty="0" smtClean="0"/>
              <a:t>their range of motion. The nurse encourages full participation</a:t>
            </a:r>
          </a:p>
          <a:p>
            <a:pPr algn="l" rtl="0"/>
            <a:r>
              <a:rPr lang="en-US" b="1" dirty="0" smtClean="0"/>
              <a:t>in ADLs within the physical limitations to promote general well being</a:t>
            </a:r>
          </a:p>
          <a:p>
            <a:pPr algn="l" rtl="0"/>
            <a:endParaRPr lang="ar-SA" b="1" dirty="0"/>
          </a:p>
        </p:txBody>
      </p:sp>
      <p:sp>
        <p:nvSpPr>
          <p:cNvPr id="3" name="Title 2"/>
          <p:cNvSpPr>
            <a:spLocks noGrp="1"/>
          </p:cNvSpPr>
          <p:nvPr>
            <p:ph type="title"/>
          </p:nvPr>
        </p:nvSpPr>
        <p:spPr/>
        <p:txBody>
          <a:bodyPr>
            <a:normAutofit fontScale="90000"/>
          </a:bodyPr>
          <a:lstStyle/>
          <a:p>
            <a:r>
              <a:rPr lang="en-US" dirty="0" smtClean="0"/>
              <a:t>IMPROVING PHYSICAL MOBILITY</a:t>
            </a:r>
            <a:br>
              <a:rPr lang="en-US" dirty="0" smtClean="0"/>
            </a:br>
            <a:endParaRPr lang="ar-SA"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Autofit/>
          </a:bodyPr>
          <a:lstStyle/>
          <a:p>
            <a:pPr algn="l" rtl="0"/>
            <a:r>
              <a:rPr lang="en-US" sz="2000" b="1" dirty="0" smtClean="0"/>
              <a:t>The nurse monitors the patient’s response to antibiotic therapy</a:t>
            </a:r>
          </a:p>
          <a:p>
            <a:pPr algn="l" rtl="0"/>
            <a:r>
              <a:rPr lang="en-US" sz="2000" b="1" dirty="0" smtClean="0"/>
              <a:t>and observes the IV access site for evidence of phlebitis, infection,</a:t>
            </a:r>
          </a:p>
          <a:p>
            <a:pPr algn="l" rtl="0"/>
            <a:r>
              <a:rPr lang="en-US" sz="2000" b="1" dirty="0" smtClean="0"/>
              <a:t>or infiltration. With long-term, intensive antibiotic therapy, the nurse monitors the patient for signs of super infection (e.g., oral or</a:t>
            </a:r>
          </a:p>
          <a:p>
            <a:pPr algn="l" rtl="0"/>
            <a:r>
              <a:rPr lang="en-US" sz="2000" b="1" dirty="0" smtClean="0"/>
              <a:t>vaginal candidiasis, loose or foul-smelling stools).</a:t>
            </a:r>
          </a:p>
          <a:p>
            <a:pPr algn="l" rtl="0"/>
            <a:r>
              <a:rPr lang="en-US" sz="2000" b="1" dirty="0" smtClean="0"/>
              <a:t>If surgery was necessary, the nurse takes measures to ensure</a:t>
            </a:r>
          </a:p>
          <a:p>
            <a:pPr algn="l" rtl="0"/>
            <a:r>
              <a:rPr lang="en-US" sz="2000" b="1" dirty="0" smtClean="0"/>
              <a:t>adequate circulation (wound suction to prevent fluid accumulation ,elevation of the area to promote venous drainage, avoidance</a:t>
            </a:r>
          </a:p>
          <a:p>
            <a:pPr algn="l" rtl="0"/>
            <a:r>
              <a:rPr lang="en-US" sz="2000" b="1" dirty="0" smtClean="0"/>
              <a:t>of pressure on grafted area), to maintain needed immobility, and to comply with weight-bearing restrictions. The nurse changes</a:t>
            </a:r>
          </a:p>
          <a:p>
            <a:pPr algn="l" rtl="0"/>
            <a:r>
              <a:rPr lang="en-US" sz="2000" b="1" dirty="0" smtClean="0"/>
              <a:t>dressings using aseptic technique to promote healing</a:t>
            </a:r>
          </a:p>
          <a:p>
            <a:pPr algn="l" rtl="0"/>
            <a:endParaRPr lang="ar-SA" sz="2000" b="1" dirty="0"/>
          </a:p>
        </p:txBody>
      </p:sp>
      <p:sp>
        <p:nvSpPr>
          <p:cNvPr id="3" name="Title 2"/>
          <p:cNvSpPr>
            <a:spLocks noGrp="1"/>
          </p:cNvSpPr>
          <p:nvPr>
            <p:ph type="title"/>
          </p:nvPr>
        </p:nvSpPr>
        <p:spPr/>
        <p:txBody>
          <a:bodyPr>
            <a:normAutofit fontScale="90000"/>
          </a:bodyPr>
          <a:lstStyle/>
          <a:p>
            <a:r>
              <a:rPr lang="en-US" dirty="0" smtClean="0"/>
              <a:t>CONTROLLING THE INFECTIOUS PROCESS</a:t>
            </a:r>
            <a:br>
              <a:rPr lang="en-US" dirty="0" smtClean="0"/>
            </a:br>
            <a:endParaRPr lang="ar-SA"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l" rtl="0"/>
            <a:r>
              <a:rPr lang="en-US" b="1" dirty="0" smtClean="0"/>
              <a:t>The patient and family must learn and recognize the importance</a:t>
            </a:r>
          </a:p>
          <a:p>
            <a:pPr algn="l" rtl="0"/>
            <a:r>
              <a:rPr lang="en-US" b="1" dirty="0" smtClean="0"/>
              <a:t>of strictly adhering to the therapeutic regimen of antibiotics and</a:t>
            </a:r>
          </a:p>
          <a:p>
            <a:pPr algn="l" rtl="0"/>
            <a:r>
              <a:rPr lang="en-US" b="1" dirty="0" smtClean="0"/>
              <a:t>preventing falls or other injuries that could result in bone fracture.</a:t>
            </a:r>
          </a:p>
          <a:p>
            <a:pPr algn="l" rtl="0"/>
            <a:r>
              <a:rPr lang="en-US" b="1" dirty="0" smtClean="0"/>
              <a:t>The patient needs to know how to maintain and manage the</a:t>
            </a:r>
          </a:p>
          <a:p>
            <a:pPr algn="l" rtl="0"/>
            <a:r>
              <a:rPr lang="en-US" b="1" dirty="0" smtClean="0"/>
              <a:t>IV access and IV administration equipment in the home. Medication</a:t>
            </a:r>
          </a:p>
          <a:p>
            <a:pPr algn="l" rtl="0"/>
            <a:r>
              <a:rPr lang="en-US" b="1" dirty="0" smtClean="0"/>
              <a:t>education includes medication name, dosage, frequency,</a:t>
            </a:r>
          </a:p>
          <a:p>
            <a:pPr algn="l" rtl="0"/>
            <a:r>
              <a:rPr lang="en-US" b="1" dirty="0" smtClean="0"/>
              <a:t>administration rate, safe storage and handling, adverse reactions,</a:t>
            </a:r>
          </a:p>
          <a:p>
            <a:pPr algn="l" rtl="0"/>
            <a:r>
              <a:rPr lang="en-US" b="1" dirty="0" smtClean="0"/>
              <a:t>and necessary laboratory monitoring</a:t>
            </a:r>
            <a:r>
              <a:rPr lang="en-US" dirty="0" smtClean="0"/>
              <a:t>.</a:t>
            </a:r>
          </a:p>
          <a:p>
            <a:endParaRPr lang="ar-SA" dirty="0"/>
          </a:p>
        </p:txBody>
      </p:sp>
      <p:sp>
        <p:nvSpPr>
          <p:cNvPr id="3" name="Title 2"/>
          <p:cNvSpPr>
            <a:spLocks noGrp="1"/>
          </p:cNvSpPr>
          <p:nvPr>
            <p:ph type="title"/>
          </p:nvPr>
        </p:nvSpPr>
        <p:spPr>
          <a:xfrm>
            <a:off x="457200" y="533400"/>
            <a:ext cx="8229600" cy="884238"/>
          </a:xfrm>
        </p:spPr>
        <p:txBody>
          <a:bodyPr>
            <a:normAutofit fontScale="90000"/>
          </a:bodyPr>
          <a:lstStyle/>
          <a:p>
            <a:r>
              <a:rPr lang="en-US" sz="3100" dirty="0" smtClean="0"/>
              <a:t>PROMOTING HOME AND COMMUNITY-BASED CARE</a:t>
            </a:r>
            <a:br>
              <a:rPr lang="en-US" sz="3100" dirty="0" smtClean="0"/>
            </a:br>
            <a:r>
              <a:rPr lang="en-US" sz="3100" dirty="0" smtClean="0"/>
              <a:t>Teaching Patients Self-Care</a:t>
            </a:r>
            <a:r>
              <a:rPr lang="en-US" dirty="0" smtClean="0"/>
              <a:t/>
            </a:r>
            <a:br>
              <a:rPr lang="en-US" dirty="0" smtClean="0"/>
            </a:b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2800" b="1" dirty="0" smtClean="0"/>
              <a:t>If back pain is a recurrent problem, information about previous</a:t>
            </a:r>
          </a:p>
          <a:p>
            <a:pPr algn="l" rtl="0"/>
            <a:r>
              <a:rPr lang="en-US" sz="2800" b="1" dirty="0" smtClean="0"/>
              <a:t>successful pain control methods helps in planning current</a:t>
            </a:r>
          </a:p>
          <a:p>
            <a:pPr algn="l" rtl="0"/>
            <a:r>
              <a:rPr lang="en-US" sz="2800" b="1" dirty="0" smtClean="0"/>
              <a:t>management. The nurse also asks how the back pain affects the</a:t>
            </a:r>
          </a:p>
          <a:p>
            <a:pPr algn="l" rtl="0"/>
            <a:r>
              <a:rPr lang="en-US" sz="2800" b="1" dirty="0" smtClean="0"/>
              <a:t>patient’s lifestyle.</a:t>
            </a:r>
          </a:p>
          <a:p>
            <a:endParaRPr lang="ar-SA" sz="2800" b="1"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lnSpcReduction="10000"/>
          </a:bodyPr>
          <a:lstStyle/>
          <a:p>
            <a:pPr algn="l" rtl="0"/>
            <a:r>
              <a:rPr lang="en-US" b="1" dirty="0" smtClean="0"/>
              <a:t>Management of osteomyelitis, including wound care and IV antibiotic</a:t>
            </a:r>
          </a:p>
          <a:p>
            <a:pPr algn="l" rtl="0"/>
            <a:r>
              <a:rPr lang="en-US" b="1" dirty="0" smtClean="0"/>
              <a:t>therapy, is usually performed at home. The patient must</a:t>
            </a:r>
          </a:p>
          <a:p>
            <a:pPr algn="l" rtl="0"/>
            <a:r>
              <a:rPr lang="en-US" b="1" dirty="0" smtClean="0"/>
              <a:t>be medically stable, physically able, and motivated to adhere</a:t>
            </a:r>
          </a:p>
          <a:p>
            <a:pPr algn="l" rtl="0"/>
            <a:r>
              <a:rPr lang="en-US" b="1" dirty="0" smtClean="0"/>
              <a:t>strictly to the therapeutic regimen of antibiotic therapy. The</a:t>
            </a:r>
          </a:p>
          <a:p>
            <a:pPr algn="l" rtl="0"/>
            <a:r>
              <a:rPr lang="en-US" b="1" dirty="0" smtClean="0"/>
              <a:t>home care environment needs to be conducive to promotion of</a:t>
            </a:r>
          </a:p>
          <a:p>
            <a:pPr algn="l" rtl="0"/>
            <a:r>
              <a:rPr lang="en-US" b="1" dirty="0" smtClean="0"/>
              <a:t>health and to the requirements of the therapeutic regimen</a:t>
            </a:r>
            <a:r>
              <a:rPr lang="en-US" dirty="0" smtClean="0"/>
              <a:t>.</a:t>
            </a:r>
          </a:p>
          <a:p>
            <a:endParaRPr lang="ar-SA" dirty="0"/>
          </a:p>
        </p:txBody>
      </p:sp>
      <p:sp>
        <p:nvSpPr>
          <p:cNvPr id="3" name="Title 2"/>
          <p:cNvSpPr>
            <a:spLocks noGrp="1"/>
          </p:cNvSpPr>
          <p:nvPr>
            <p:ph type="title"/>
          </p:nvPr>
        </p:nvSpPr>
        <p:spPr/>
        <p:txBody>
          <a:bodyPr>
            <a:normAutofit fontScale="90000"/>
          </a:bodyPr>
          <a:lstStyle/>
          <a:p>
            <a:r>
              <a:rPr lang="en-US" dirty="0" smtClean="0"/>
              <a:t>Continuing Care</a:t>
            </a:r>
            <a:br>
              <a:rPr lang="en-US" dirty="0" smtClean="0"/>
            </a:br>
            <a:endParaRPr lang="ar-SA"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85000" lnSpcReduction="20000"/>
          </a:bodyPr>
          <a:lstStyle/>
          <a:p>
            <a:pPr algn="l" rtl="0"/>
            <a:r>
              <a:rPr lang="en-US" dirty="0" smtClean="0">
                <a:solidFill>
                  <a:schemeClr val="accent2"/>
                </a:solidFill>
              </a:rPr>
              <a:t>EXPECTED PATIENT OUTCOMES</a:t>
            </a:r>
          </a:p>
          <a:p>
            <a:pPr algn="l" rtl="0"/>
            <a:r>
              <a:rPr lang="en-US" b="1" dirty="0" smtClean="0"/>
              <a:t>Expected patient outcomes may include:</a:t>
            </a:r>
          </a:p>
          <a:p>
            <a:pPr algn="l" rtl="0"/>
            <a:r>
              <a:rPr lang="en-US" b="1" dirty="0" smtClean="0">
                <a:solidFill>
                  <a:schemeClr val="accent2"/>
                </a:solidFill>
              </a:rPr>
              <a:t>1. Experiences pain relief</a:t>
            </a:r>
          </a:p>
          <a:p>
            <a:pPr algn="l" rtl="0"/>
            <a:r>
              <a:rPr lang="en-US" b="1" dirty="0" smtClean="0"/>
              <a:t>a. Reports decreased pain</a:t>
            </a:r>
          </a:p>
          <a:p>
            <a:pPr algn="l" rtl="0"/>
            <a:r>
              <a:rPr lang="en-US" b="1" dirty="0" smtClean="0"/>
              <a:t>b. Experiences no tenderness at site of previous infection</a:t>
            </a:r>
          </a:p>
          <a:p>
            <a:pPr algn="l" rtl="0"/>
            <a:r>
              <a:rPr lang="en-US" b="1" dirty="0" smtClean="0"/>
              <a:t>c. Experiences no discomfort with movement</a:t>
            </a:r>
          </a:p>
          <a:p>
            <a:pPr algn="l" rtl="0"/>
            <a:r>
              <a:rPr lang="en-US" b="1" dirty="0" smtClean="0">
                <a:solidFill>
                  <a:schemeClr val="accent2"/>
                </a:solidFill>
              </a:rPr>
              <a:t>2. Increases physical mobility</a:t>
            </a:r>
          </a:p>
          <a:p>
            <a:pPr algn="l" rtl="0"/>
            <a:r>
              <a:rPr lang="en-US" b="1" dirty="0" smtClean="0"/>
              <a:t>a. Participates in self-care activities</a:t>
            </a:r>
          </a:p>
          <a:p>
            <a:pPr algn="l" rtl="0"/>
            <a:r>
              <a:rPr lang="en-US" b="1" dirty="0" smtClean="0"/>
              <a:t>b. Maintains full function of unimpaired extremities</a:t>
            </a:r>
          </a:p>
          <a:p>
            <a:pPr algn="l" rtl="0"/>
            <a:r>
              <a:rPr lang="en-US" b="1" dirty="0" smtClean="0"/>
              <a:t>c. Demonstrates safe use of immobilizing and assistive</a:t>
            </a:r>
          </a:p>
          <a:p>
            <a:pPr algn="l" rtl="0"/>
            <a:r>
              <a:rPr lang="en-US" b="1" dirty="0" smtClean="0"/>
              <a:t>devices</a:t>
            </a:r>
          </a:p>
          <a:p>
            <a:pPr algn="l" rtl="0"/>
            <a:r>
              <a:rPr lang="en-US" b="1" dirty="0" smtClean="0"/>
              <a:t>d. Modifies environment to promote safety and to avoid falls</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Evaluation</a:t>
            </a:r>
            <a:br>
              <a:rPr lang="en-US" dirty="0" smtClean="0"/>
            </a:br>
            <a:endParaRPr lang="ar-SA"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fontScale="77500" lnSpcReduction="20000"/>
          </a:bodyPr>
          <a:lstStyle/>
          <a:p>
            <a:pPr algn="l" rtl="0"/>
            <a:r>
              <a:rPr lang="en-US" b="1" dirty="0" smtClean="0"/>
              <a:t>3. </a:t>
            </a:r>
            <a:r>
              <a:rPr lang="en-US" b="1" dirty="0" smtClean="0">
                <a:solidFill>
                  <a:schemeClr val="accent2"/>
                </a:solidFill>
              </a:rPr>
              <a:t>Shows absence of infection</a:t>
            </a:r>
          </a:p>
          <a:p>
            <a:pPr algn="l" rtl="0"/>
            <a:r>
              <a:rPr lang="en-US" b="1" dirty="0" smtClean="0"/>
              <a:t>a. Takes antibiotic as prescribed</a:t>
            </a:r>
          </a:p>
          <a:p>
            <a:pPr algn="l" rtl="0"/>
            <a:r>
              <a:rPr lang="en-US" b="1" dirty="0" smtClean="0"/>
              <a:t>b. Reports normal temperature</a:t>
            </a:r>
          </a:p>
          <a:p>
            <a:pPr algn="l" rtl="0"/>
            <a:r>
              <a:rPr lang="en-US" b="1" dirty="0" smtClean="0"/>
              <a:t>c. Exhibits no swelling</a:t>
            </a:r>
          </a:p>
          <a:p>
            <a:pPr algn="l" rtl="0"/>
            <a:r>
              <a:rPr lang="en-US" b="1" dirty="0" smtClean="0"/>
              <a:t>d. Reports absence of drainage</a:t>
            </a:r>
          </a:p>
          <a:p>
            <a:pPr algn="l" rtl="0"/>
            <a:r>
              <a:rPr lang="en-US" b="1" dirty="0" smtClean="0"/>
              <a:t>e. Laboratory results indicate normal white blood cell</a:t>
            </a:r>
          </a:p>
          <a:p>
            <a:pPr algn="l" rtl="0"/>
            <a:r>
              <a:rPr lang="en-US" b="1" dirty="0" smtClean="0"/>
              <a:t>count and sedimentation rate</a:t>
            </a:r>
          </a:p>
          <a:p>
            <a:pPr algn="l" rtl="0"/>
            <a:r>
              <a:rPr lang="en-US" b="1" dirty="0" smtClean="0"/>
              <a:t>f. Wound cultures are negative</a:t>
            </a:r>
          </a:p>
          <a:p>
            <a:pPr algn="l" rtl="0"/>
            <a:r>
              <a:rPr lang="en-US" b="1" dirty="0" smtClean="0">
                <a:solidFill>
                  <a:schemeClr val="accent2"/>
                </a:solidFill>
              </a:rPr>
              <a:t>4. Complies with therapeutic plan</a:t>
            </a:r>
          </a:p>
          <a:p>
            <a:pPr algn="l" rtl="0"/>
            <a:r>
              <a:rPr lang="en-US" b="1" dirty="0" smtClean="0"/>
              <a:t>a. Takes medications as prescribed</a:t>
            </a:r>
          </a:p>
          <a:p>
            <a:pPr algn="l" rtl="0"/>
            <a:r>
              <a:rPr lang="en-US" b="1" dirty="0" smtClean="0"/>
              <a:t>b. Protects weakened bones</a:t>
            </a:r>
          </a:p>
          <a:p>
            <a:pPr algn="l" rtl="0"/>
            <a:r>
              <a:rPr lang="en-US" b="1" dirty="0" smtClean="0"/>
              <a:t>c. Demonstrates proper wound care</a:t>
            </a:r>
          </a:p>
          <a:p>
            <a:pPr algn="l" rtl="0"/>
            <a:r>
              <a:rPr lang="en-US" b="1" dirty="0" smtClean="0"/>
              <a:t>d. Reports signs and symptoms of complications promptly</a:t>
            </a:r>
          </a:p>
          <a:p>
            <a:pPr algn="l" rtl="0"/>
            <a:r>
              <a:rPr lang="en-US" b="1" dirty="0" smtClean="0"/>
              <a:t>e. Eats a diet that is high in protein and vitamin C</a:t>
            </a:r>
          </a:p>
          <a:p>
            <a:pPr algn="l" rtl="0"/>
            <a:r>
              <a:rPr lang="en-US" b="1" dirty="0" smtClean="0"/>
              <a:t>f. Keeps follow-up health appointments</a:t>
            </a:r>
          </a:p>
          <a:p>
            <a:pPr algn="l" rtl="0"/>
            <a:r>
              <a:rPr lang="en-US" b="1" dirty="0" smtClean="0"/>
              <a:t>g. Reports increased strength</a:t>
            </a:r>
          </a:p>
          <a:p>
            <a:pPr algn="l" rtl="0"/>
            <a:r>
              <a:rPr lang="en-US" b="1" dirty="0" smtClean="0"/>
              <a:t>h. Reports no elevation of temperature or recurrence of</a:t>
            </a:r>
          </a:p>
          <a:p>
            <a:pPr algn="l" rtl="0"/>
            <a:r>
              <a:rPr lang="en-US" b="1" dirty="0" smtClean="0"/>
              <a:t>pain, swelling, or other symptoms at the site</a:t>
            </a:r>
          </a:p>
          <a:p>
            <a:endParaRPr lang="ar-SA"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Joints can become infected through spread of infection from other</a:t>
            </a:r>
          </a:p>
          <a:p>
            <a:pPr algn="l" rtl="0"/>
            <a:r>
              <a:rPr lang="en-US" dirty="0" smtClean="0"/>
              <a:t>parts of the body (</a:t>
            </a:r>
            <a:r>
              <a:rPr lang="en-US" dirty="0" err="1" smtClean="0"/>
              <a:t>hematogenous</a:t>
            </a:r>
            <a:r>
              <a:rPr lang="en-US" dirty="0" smtClean="0"/>
              <a:t> spread) or directly through</a:t>
            </a:r>
          </a:p>
          <a:p>
            <a:pPr algn="l" rtl="0"/>
            <a:r>
              <a:rPr lang="en-US" dirty="0" smtClean="0"/>
              <a:t>trauma or surgical instrumentation. Previous trauma to joints,</a:t>
            </a:r>
          </a:p>
          <a:p>
            <a:pPr algn="l" rtl="0"/>
            <a:r>
              <a:rPr lang="en-US" dirty="0" smtClean="0"/>
              <a:t>joint replacement, coexisting arthritis, and diminished host resistance</a:t>
            </a:r>
          </a:p>
          <a:p>
            <a:pPr algn="l" rtl="0"/>
            <a:r>
              <a:rPr lang="en-US" dirty="0" smtClean="0"/>
              <a:t>contribute to the development of an infected joint.</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SEPTIC (INFECTIOUS) ARTHRITIS</a:t>
            </a:r>
            <a:br>
              <a:rPr lang="en-US" dirty="0" smtClean="0"/>
            </a:br>
            <a:endParaRPr lang="ar-SA"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patient with acute septic arthritis usually presents with a</a:t>
            </a:r>
          </a:p>
          <a:p>
            <a:pPr algn="l" rtl="0"/>
            <a:r>
              <a:rPr lang="en-US" dirty="0" smtClean="0"/>
              <a:t>warm, painful, swollen joint with decreased range of motion. Systemic</a:t>
            </a:r>
          </a:p>
          <a:p>
            <a:pPr algn="l" rtl="0"/>
            <a:r>
              <a:rPr lang="en-US" dirty="0" smtClean="0"/>
              <a:t>chills, fever, and </a:t>
            </a:r>
            <a:r>
              <a:rPr lang="en-US" dirty="0" err="1" smtClean="0"/>
              <a:t>leukocytosis</a:t>
            </a:r>
            <a:r>
              <a:rPr lang="en-US" dirty="0" smtClean="0"/>
              <a:t> are present. Risk factors include</a:t>
            </a:r>
          </a:p>
          <a:p>
            <a:pPr algn="l" rtl="0"/>
            <a:r>
              <a:rPr lang="en-US" dirty="0" smtClean="0"/>
              <a:t>advanced age, diabetes mellitus, rheumatoid arthritis, and</a:t>
            </a:r>
          </a:p>
          <a:p>
            <a:pPr algn="l" rtl="0"/>
            <a:r>
              <a:rPr lang="en-US" dirty="0" smtClean="0"/>
              <a:t>preexisting joint disease or joint replacement.</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Clinical Manifestations</a:t>
            </a:r>
            <a:br>
              <a:rPr lang="en-US" dirty="0" smtClean="0"/>
            </a:br>
            <a:endParaRPr lang="ar-SA"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An assessment for the source and cause of infection is performed.</a:t>
            </a:r>
          </a:p>
          <a:p>
            <a:pPr algn="l" rtl="0"/>
            <a:r>
              <a:rPr lang="en-US" dirty="0" smtClean="0"/>
              <a:t>Diagnostic studies include aspiration, examination, and culture</a:t>
            </a:r>
          </a:p>
          <a:p>
            <a:pPr algn="l" rtl="0"/>
            <a:r>
              <a:rPr lang="en-US" dirty="0" smtClean="0"/>
              <a:t>of the synovial fluid. Computed tomography and MRI may disclose</a:t>
            </a:r>
          </a:p>
          <a:p>
            <a:pPr algn="l" rtl="0"/>
            <a:r>
              <a:rPr lang="en-US" dirty="0" smtClean="0"/>
              <a:t>damage to the joint lining. Radioisotope scanning may be</a:t>
            </a:r>
          </a:p>
          <a:p>
            <a:pPr algn="l" rtl="0"/>
            <a:r>
              <a:rPr lang="en-US" dirty="0" smtClean="0"/>
              <a:t>useful in localizing the infectious process.</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Assessment and Diagnostic Findings</a:t>
            </a:r>
            <a:br>
              <a:rPr lang="en-US" dirty="0" smtClean="0"/>
            </a:br>
            <a:endParaRPr lang="ar-SA"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Prompt treatment is essential and may save a joint prosthesis for</a:t>
            </a:r>
          </a:p>
          <a:p>
            <a:pPr algn="l" rtl="0"/>
            <a:r>
              <a:rPr lang="en-US" dirty="0" smtClean="0"/>
              <a:t>patients who have one. Broad-spectrum IV antibiotics are started</a:t>
            </a:r>
          </a:p>
          <a:p>
            <a:pPr algn="l" rtl="0"/>
            <a:r>
              <a:rPr lang="en-US" dirty="0" smtClean="0"/>
              <a:t>promptly and then changed to organism-specific antibiotics after</a:t>
            </a:r>
          </a:p>
          <a:p>
            <a:pPr algn="l" rtl="0"/>
            <a:r>
              <a:rPr lang="en-US" dirty="0" smtClean="0"/>
              <a:t>culture results are available. The IV antibiotics are continued</a:t>
            </a:r>
          </a:p>
          <a:p>
            <a:pPr algn="l" rtl="0"/>
            <a:r>
              <a:rPr lang="en-US" dirty="0" smtClean="0"/>
              <a:t>until symptoms disappear. The synovial fluid is monitored for</a:t>
            </a:r>
          </a:p>
          <a:p>
            <a:pPr algn="l" rtl="0"/>
            <a:r>
              <a:rPr lang="en-US" dirty="0" smtClean="0"/>
              <a:t>sterility and decrease in WBCs.</a:t>
            </a:r>
          </a:p>
          <a:p>
            <a:endParaRPr lang="ar-SA" dirty="0"/>
          </a:p>
        </p:txBody>
      </p:sp>
      <p:sp>
        <p:nvSpPr>
          <p:cNvPr id="3" name="Title 2"/>
          <p:cNvSpPr>
            <a:spLocks noGrp="1"/>
          </p:cNvSpPr>
          <p:nvPr>
            <p:ph type="title"/>
          </p:nvPr>
        </p:nvSpPr>
        <p:spPr/>
        <p:txBody>
          <a:bodyPr>
            <a:normAutofit fontScale="90000"/>
          </a:bodyPr>
          <a:lstStyle/>
          <a:p>
            <a:r>
              <a:rPr lang="en-US" dirty="0" smtClean="0"/>
              <a:t>Management</a:t>
            </a:r>
            <a:br>
              <a:rPr lang="en-US" dirty="0" smtClean="0"/>
            </a:br>
            <a:endParaRPr lang="ar-SA"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inflamed joint is supported and immobilized in a functional</a:t>
            </a:r>
          </a:p>
          <a:p>
            <a:pPr algn="l" rtl="0"/>
            <a:r>
              <a:rPr lang="en-US" dirty="0" smtClean="0"/>
              <a:t>position by a splint that increases the patient’s comfort.</a:t>
            </a:r>
          </a:p>
          <a:p>
            <a:pPr algn="l" rtl="0"/>
            <a:r>
              <a:rPr lang="en-US" dirty="0" smtClean="0"/>
              <a:t>Analgesics, such as codeine, may be prescribed to control pain.</a:t>
            </a:r>
          </a:p>
          <a:p>
            <a:pPr algn="l" rtl="0"/>
            <a:r>
              <a:rPr lang="en-US" dirty="0" smtClean="0"/>
              <a:t>After the infection has responded to antibiotic therapy, NSAIDs</a:t>
            </a:r>
          </a:p>
          <a:p>
            <a:pPr algn="l" rtl="0"/>
            <a:r>
              <a:rPr lang="en-US" dirty="0" smtClean="0"/>
              <a:t>may be prescribed to limit joint damage. </a:t>
            </a:r>
          </a:p>
          <a:p>
            <a:endParaRPr lang="ar-SA"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nurse describes the septic arthritis process to the patient</a:t>
            </a:r>
          </a:p>
          <a:p>
            <a:pPr algn="l" rtl="0"/>
            <a:r>
              <a:rPr lang="en-US" dirty="0" smtClean="0"/>
              <a:t>and teaches the patient how to relieve pain using pharmacologic</a:t>
            </a:r>
          </a:p>
          <a:p>
            <a:pPr algn="l" rtl="0"/>
            <a:r>
              <a:rPr lang="en-US" dirty="0" smtClean="0"/>
              <a:t>and </a:t>
            </a:r>
            <a:r>
              <a:rPr lang="en-US" dirty="0" err="1" smtClean="0"/>
              <a:t>nonpharmacologic</a:t>
            </a:r>
            <a:r>
              <a:rPr lang="en-US" dirty="0" smtClean="0"/>
              <a:t> interventions. The nurse also explains the</a:t>
            </a:r>
          </a:p>
          <a:p>
            <a:pPr algn="l" rtl="0"/>
            <a:r>
              <a:rPr lang="en-US" dirty="0" smtClean="0"/>
              <a:t>importance of supporting the affected joint, adhering to the prescribed</a:t>
            </a:r>
          </a:p>
          <a:p>
            <a:pPr algn="l" rtl="0"/>
            <a:r>
              <a:rPr lang="en-US" dirty="0" smtClean="0"/>
              <a:t>antibiotic regimen,</a:t>
            </a:r>
          </a:p>
          <a:p>
            <a:endParaRPr lang="ar-SA"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nurse teaches the patient strategies to promote healing</a:t>
            </a:r>
          </a:p>
          <a:p>
            <a:pPr algn="l" rtl="0"/>
            <a:r>
              <a:rPr lang="en-US" dirty="0" smtClean="0"/>
              <a:t>through aseptic dressing changes and proper wound care. The patient</a:t>
            </a:r>
          </a:p>
          <a:p>
            <a:pPr algn="l" rtl="0"/>
            <a:r>
              <a:rPr lang="en-US" dirty="0" smtClean="0"/>
              <a:t>is then encouraged to perform range-of-motion exercises</a:t>
            </a:r>
          </a:p>
          <a:p>
            <a:pPr algn="l" rtl="0"/>
            <a:r>
              <a:rPr lang="en-US" dirty="0" smtClean="0"/>
              <a:t>after the infection subsides.</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3200" b="1" dirty="0" smtClean="0"/>
              <a:t>the nurse assesses the effect of</a:t>
            </a:r>
          </a:p>
          <a:p>
            <a:pPr algn="l" rtl="0"/>
            <a:r>
              <a:rPr lang="en-US" sz="3200" b="1" dirty="0" smtClean="0"/>
              <a:t>chronic pain on the emotional well-being of the patient. Referral</a:t>
            </a:r>
          </a:p>
          <a:p>
            <a:pPr algn="l" rtl="0"/>
            <a:r>
              <a:rPr lang="en-US" sz="3200" b="1" dirty="0" smtClean="0"/>
              <a:t>to a psychiatric nurse clinician for assessment and management</a:t>
            </a:r>
          </a:p>
          <a:p>
            <a:pPr algn="l" rtl="0"/>
            <a:r>
              <a:rPr lang="en-US" sz="3200" b="1" dirty="0" smtClean="0"/>
              <a:t>of stressors contributing to the low back pain and related depression</a:t>
            </a:r>
          </a:p>
          <a:p>
            <a:endParaRPr lang="ar-SA" sz="3200" b="1"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err="1" smtClean="0"/>
              <a:t>Neoplasms</a:t>
            </a:r>
            <a:r>
              <a:rPr lang="en-US" dirty="0" smtClean="0"/>
              <a:t> of the musculoskeletal system are of various types,</a:t>
            </a:r>
          </a:p>
          <a:p>
            <a:pPr algn="l" rtl="0"/>
            <a:r>
              <a:rPr lang="en-US" dirty="0" smtClean="0"/>
              <a:t>including </a:t>
            </a:r>
            <a:r>
              <a:rPr lang="en-US" dirty="0" err="1" smtClean="0"/>
              <a:t>osteogenic</a:t>
            </a:r>
            <a:r>
              <a:rPr lang="en-US" dirty="0" smtClean="0"/>
              <a:t>, </a:t>
            </a:r>
            <a:r>
              <a:rPr lang="en-US" dirty="0" err="1" smtClean="0"/>
              <a:t>chondrogenic</a:t>
            </a:r>
            <a:r>
              <a:rPr lang="en-US" dirty="0" smtClean="0"/>
              <a:t>, </a:t>
            </a:r>
            <a:r>
              <a:rPr lang="en-US" dirty="0" err="1" smtClean="0"/>
              <a:t>fibrogenic</a:t>
            </a:r>
            <a:r>
              <a:rPr lang="en-US" dirty="0" smtClean="0"/>
              <a:t>, muscle (</a:t>
            </a:r>
            <a:r>
              <a:rPr lang="en-US" dirty="0" err="1" smtClean="0"/>
              <a:t>rhabdomyogenic</a:t>
            </a:r>
            <a:r>
              <a:rPr lang="en-US" dirty="0" smtClean="0"/>
              <a:t>),</a:t>
            </a:r>
          </a:p>
          <a:p>
            <a:pPr algn="l" rtl="0"/>
            <a:r>
              <a:rPr lang="en-US" dirty="0" smtClean="0"/>
              <a:t>and marrow (reticulum) cell tumors as well as nerve,</a:t>
            </a:r>
          </a:p>
          <a:p>
            <a:pPr algn="l" rtl="0"/>
            <a:r>
              <a:rPr lang="en-US" dirty="0" smtClean="0"/>
              <a:t>vascular, and fatty cell tumors. They may be primary tumors or</a:t>
            </a:r>
          </a:p>
          <a:p>
            <a:pPr algn="l" rtl="0"/>
            <a:r>
              <a:rPr lang="en-US" dirty="0" smtClean="0"/>
              <a:t>metastatic tumors from primary cancers elsewhere in the body</a:t>
            </a:r>
          </a:p>
          <a:p>
            <a:pPr algn="l" rtl="0"/>
            <a:r>
              <a:rPr lang="en-US" dirty="0" smtClean="0"/>
              <a:t>(</a:t>
            </a:r>
            <a:r>
              <a:rPr lang="en-US" dirty="0" err="1" smtClean="0"/>
              <a:t>eg</a:t>
            </a:r>
            <a:r>
              <a:rPr lang="en-US" dirty="0" smtClean="0"/>
              <a:t>, breast, lung, prostate, kidney). Metastatic bone tumors are</a:t>
            </a:r>
          </a:p>
          <a:p>
            <a:pPr algn="l" rtl="0"/>
            <a:r>
              <a:rPr lang="en-US" dirty="0" smtClean="0"/>
              <a:t>more common than primary bone tumors.</a:t>
            </a:r>
          </a:p>
          <a:p>
            <a:endParaRPr lang="ar-SA" dirty="0"/>
          </a:p>
        </p:txBody>
      </p:sp>
      <p:sp>
        <p:nvSpPr>
          <p:cNvPr id="3" name="Title 2"/>
          <p:cNvSpPr>
            <a:spLocks noGrp="1"/>
          </p:cNvSpPr>
          <p:nvPr>
            <p:ph type="title"/>
          </p:nvPr>
        </p:nvSpPr>
        <p:spPr/>
        <p:txBody>
          <a:bodyPr>
            <a:normAutofit fontScale="90000"/>
          </a:bodyPr>
          <a:lstStyle/>
          <a:p>
            <a:r>
              <a:rPr lang="en-US" dirty="0" smtClean="0"/>
              <a:t>Bone Tumors</a:t>
            </a:r>
            <a:br>
              <a:rPr lang="en-US" dirty="0" smtClean="0"/>
            </a:br>
            <a:endParaRPr lang="ar-SA"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Benign tumors of the bone and soft tissue are more common than</a:t>
            </a:r>
          </a:p>
          <a:p>
            <a:pPr algn="l" rtl="0"/>
            <a:r>
              <a:rPr lang="en-US" dirty="0" smtClean="0"/>
              <a:t>malignant primary bone tumors. Benign bone tumors generally</a:t>
            </a:r>
          </a:p>
          <a:p>
            <a:pPr algn="l" rtl="0"/>
            <a:r>
              <a:rPr lang="en-US" dirty="0" smtClean="0"/>
              <a:t>are slow growing and well circumscribed, present few symptoms,</a:t>
            </a:r>
          </a:p>
          <a:p>
            <a:pPr algn="l" rtl="0"/>
            <a:r>
              <a:rPr lang="en-US" dirty="0" smtClean="0"/>
              <a:t>and are not a cause of death.</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BENIGN BONE TUMORS</a:t>
            </a:r>
            <a:br>
              <a:rPr lang="en-US" dirty="0" smtClean="0"/>
            </a:br>
            <a:endParaRPr lang="ar-SA"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err="1" smtClean="0"/>
              <a:t>Osteochondroma</a:t>
            </a:r>
            <a:r>
              <a:rPr lang="en-US" dirty="0" smtClean="0"/>
              <a:t> is the most common benign bone tumor. It</a:t>
            </a:r>
          </a:p>
          <a:p>
            <a:pPr algn="l" rtl="0"/>
            <a:r>
              <a:rPr lang="en-US" dirty="0" smtClean="0"/>
              <a:t>usually occurs as a large projection of bone at the end of long</a:t>
            </a:r>
          </a:p>
          <a:p>
            <a:pPr algn="l" rtl="0"/>
            <a:r>
              <a:rPr lang="en-US" dirty="0" smtClean="0"/>
              <a:t>bones (at the knee or shoulder). It develops during growth and</a:t>
            </a:r>
          </a:p>
          <a:p>
            <a:pPr algn="l" rtl="0"/>
            <a:r>
              <a:rPr lang="en-US" dirty="0" smtClean="0"/>
              <a:t>then becomes a static bony mass.</a:t>
            </a:r>
          </a:p>
          <a:p>
            <a:pPr algn="l" rtl="0"/>
            <a:r>
              <a:rPr lang="en-US" dirty="0" err="1" smtClean="0"/>
              <a:t>Enchondroma</a:t>
            </a:r>
            <a:r>
              <a:rPr lang="en-US" dirty="0" smtClean="0"/>
              <a:t> is a common tumor of the hyaline cartilage that</a:t>
            </a:r>
          </a:p>
          <a:p>
            <a:pPr algn="l" rtl="0"/>
            <a:r>
              <a:rPr lang="en-US" dirty="0" smtClean="0"/>
              <a:t>develops in the hand, femur, tibia, or </a:t>
            </a:r>
            <a:r>
              <a:rPr lang="en-US" dirty="0" err="1" smtClean="0"/>
              <a:t>humerus</a:t>
            </a:r>
            <a:r>
              <a:rPr lang="en-US" dirty="0" smtClean="0"/>
              <a:t>. Usually, the only</a:t>
            </a:r>
          </a:p>
          <a:p>
            <a:pPr algn="l" rtl="0"/>
            <a:r>
              <a:rPr lang="en-US" dirty="0" smtClean="0"/>
              <a:t>symptom is a mild ache. Pathologic fractures may occur.</a:t>
            </a:r>
          </a:p>
          <a:p>
            <a:endParaRPr lang="ar-SA"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Primary malignant musculoskeletal tumors are relatively rare and</a:t>
            </a:r>
          </a:p>
          <a:p>
            <a:pPr algn="l" rtl="0"/>
            <a:r>
              <a:rPr lang="en-US" dirty="0" smtClean="0"/>
              <a:t>arise from connective and supportive tissue cells (sarcomas) or bone</a:t>
            </a:r>
          </a:p>
          <a:p>
            <a:pPr algn="l" rtl="0"/>
            <a:r>
              <a:rPr lang="en-US" dirty="0" smtClean="0"/>
              <a:t>marrow elements (multiple myeloma; see Chap. 33). Malignant</a:t>
            </a:r>
          </a:p>
          <a:p>
            <a:pPr algn="l" rtl="0"/>
            <a:r>
              <a:rPr lang="en-US" dirty="0" smtClean="0"/>
              <a:t>primary musculoskeletal tumors include </a:t>
            </a:r>
            <a:r>
              <a:rPr lang="en-US" dirty="0" err="1" smtClean="0"/>
              <a:t>osteosarcoma</a:t>
            </a:r>
            <a:r>
              <a:rPr lang="en-US" dirty="0" smtClean="0"/>
              <a:t>, </a:t>
            </a:r>
            <a:r>
              <a:rPr lang="en-US" dirty="0" err="1" smtClean="0"/>
              <a:t>chondrosarcoma</a:t>
            </a:r>
            <a:r>
              <a:rPr lang="en-US" dirty="0" smtClean="0"/>
              <a:t>,</a:t>
            </a:r>
          </a:p>
          <a:p>
            <a:pPr algn="l" rtl="0"/>
            <a:r>
              <a:rPr lang="en-US" dirty="0" smtClean="0"/>
              <a:t>Ewing’s sarcoma, and </a:t>
            </a:r>
            <a:r>
              <a:rPr lang="en-US" dirty="0" err="1" smtClean="0"/>
              <a:t>fibrosarcoma</a:t>
            </a:r>
            <a:r>
              <a:rPr lang="en-US" dirty="0" smtClean="0"/>
              <a:t>.</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MALIGNANT BONE TUMORS</a:t>
            </a:r>
            <a:br>
              <a:rPr lang="en-US" dirty="0" smtClean="0"/>
            </a:br>
            <a:endParaRPr lang="ar-SA"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err="1" smtClean="0"/>
              <a:t>Osteogenic</a:t>
            </a:r>
            <a:r>
              <a:rPr lang="en-US" dirty="0" smtClean="0"/>
              <a:t> sarcoma (</a:t>
            </a:r>
            <a:r>
              <a:rPr lang="en-US" dirty="0" err="1" smtClean="0"/>
              <a:t>osteosarcoma</a:t>
            </a:r>
            <a:r>
              <a:rPr lang="en-US" dirty="0" smtClean="0"/>
              <a:t>) is the most common and</a:t>
            </a:r>
          </a:p>
          <a:p>
            <a:pPr algn="l" rtl="0"/>
            <a:r>
              <a:rPr lang="en-US" dirty="0" smtClean="0"/>
              <a:t>most often fatal primary malignant bone tumor. Prognosis depends</a:t>
            </a:r>
          </a:p>
          <a:p>
            <a:pPr algn="l" rtl="0"/>
            <a:r>
              <a:rPr lang="en-US" dirty="0" smtClean="0"/>
              <a:t>on whether the tumor has metastasized to the lungs at the</a:t>
            </a:r>
          </a:p>
          <a:p>
            <a:pPr algn="l" rtl="0"/>
            <a:r>
              <a:rPr lang="en-US" dirty="0" smtClean="0"/>
              <a:t>time the patient seeks health care.</a:t>
            </a:r>
          </a:p>
          <a:p>
            <a:endParaRPr lang="ar-SA"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l" rtl="0"/>
            <a:r>
              <a:rPr lang="en-US" b="1" dirty="0" smtClean="0"/>
              <a:t>Metastatic bone disease (secondary bone tumor) is more common</a:t>
            </a:r>
          </a:p>
          <a:p>
            <a:pPr algn="l" rtl="0"/>
            <a:r>
              <a:rPr lang="en-US" b="1" dirty="0" smtClean="0"/>
              <a:t>than any primary bone tumor. Tumors arising from tissues</a:t>
            </a:r>
          </a:p>
          <a:p>
            <a:pPr algn="l" rtl="0"/>
            <a:r>
              <a:rPr lang="en-US" b="1" dirty="0" smtClean="0"/>
              <a:t>elsewhere in the body may invade the bone and produce localized</a:t>
            </a:r>
          </a:p>
          <a:p>
            <a:pPr algn="l" rtl="0"/>
            <a:r>
              <a:rPr lang="en-US" b="1" dirty="0" smtClean="0"/>
              <a:t>bone destruction (</a:t>
            </a:r>
            <a:r>
              <a:rPr lang="en-US" b="1" dirty="0" err="1" smtClean="0"/>
              <a:t>lytic</a:t>
            </a:r>
            <a:r>
              <a:rPr lang="en-US" b="1" dirty="0" smtClean="0"/>
              <a:t> lesions) or bone overgrowth (</a:t>
            </a:r>
            <a:r>
              <a:rPr lang="en-US" b="1" dirty="0" err="1" smtClean="0"/>
              <a:t>blastic</a:t>
            </a:r>
            <a:r>
              <a:rPr lang="en-US" b="1" dirty="0" smtClean="0"/>
              <a:t> lesions).</a:t>
            </a:r>
          </a:p>
          <a:p>
            <a:pPr algn="l" rtl="0"/>
            <a:r>
              <a:rPr lang="en-US" b="1" dirty="0" smtClean="0"/>
              <a:t>The most common primary sites of tumors that metastasize</a:t>
            </a:r>
          </a:p>
          <a:p>
            <a:pPr algn="l" rtl="0"/>
            <a:r>
              <a:rPr lang="en-US" b="1" dirty="0" smtClean="0"/>
              <a:t>to bone are the kidney, prostate, lung, breast, ovary, and</a:t>
            </a:r>
          </a:p>
          <a:p>
            <a:pPr algn="l" rtl="0"/>
            <a:r>
              <a:rPr lang="en-US" b="1" dirty="0" smtClean="0"/>
              <a:t>thyroid. Metastatic tumors most frequently attack the skull,</a:t>
            </a:r>
          </a:p>
          <a:p>
            <a:pPr algn="l" rtl="0"/>
            <a:r>
              <a:rPr lang="en-US" b="1" dirty="0" smtClean="0"/>
              <a:t>spine, pelvis, femur, and </a:t>
            </a:r>
            <a:r>
              <a:rPr lang="en-US" b="1" dirty="0" err="1" smtClean="0"/>
              <a:t>humerus</a:t>
            </a:r>
            <a:endParaRPr lang="en-US" b="1" dirty="0" smtClean="0"/>
          </a:p>
          <a:p>
            <a:pPr algn="l" rtl="0"/>
            <a:endParaRPr lang="ar-SA" b="1" dirty="0"/>
          </a:p>
        </p:txBody>
      </p:sp>
      <p:sp>
        <p:nvSpPr>
          <p:cNvPr id="3" name="Title 2"/>
          <p:cNvSpPr>
            <a:spLocks noGrp="1"/>
          </p:cNvSpPr>
          <p:nvPr>
            <p:ph type="title"/>
          </p:nvPr>
        </p:nvSpPr>
        <p:spPr/>
        <p:txBody>
          <a:bodyPr>
            <a:normAutofit fontScale="90000"/>
          </a:bodyPr>
          <a:lstStyle/>
          <a:p>
            <a:r>
              <a:rPr lang="en-US" dirty="0" smtClean="0"/>
              <a:t>METASTATIC BONE DISEASE</a:t>
            </a:r>
            <a:br>
              <a:rPr lang="en-US" dirty="0" smtClean="0"/>
            </a:br>
            <a:endParaRPr lang="ar-SA"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smtClean="0"/>
              <a:t>A tumor in the bone causes the normal bone tissue to react by </a:t>
            </a:r>
            <a:r>
              <a:rPr lang="en-US" dirty="0" err="1" smtClean="0"/>
              <a:t>osteolytic</a:t>
            </a:r>
            <a:endParaRPr lang="en-US" dirty="0" smtClean="0"/>
          </a:p>
          <a:p>
            <a:pPr algn="l" rtl="0"/>
            <a:r>
              <a:rPr lang="en-US" dirty="0" smtClean="0"/>
              <a:t>response (bone destruction) or </a:t>
            </a:r>
            <a:r>
              <a:rPr lang="en-US" dirty="0" err="1" smtClean="0"/>
              <a:t>osteoblastic</a:t>
            </a:r>
            <a:r>
              <a:rPr lang="en-US" dirty="0" smtClean="0"/>
              <a:t> response</a:t>
            </a:r>
          </a:p>
          <a:p>
            <a:pPr algn="l" rtl="0"/>
            <a:r>
              <a:rPr lang="en-US" dirty="0" smtClean="0"/>
              <a:t>(bone formation). Primary tumors cause bone destruction, which</a:t>
            </a:r>
          </a:p>
          <a:p>
            <a:pPr algn="l" rtl="0"/>
            <a:r>
              <a:rPr lang="en-US" dirty="0" smtClean="0"/>
              <a:t>weakens the bone, resulting in bone fractures. Adjacent normal</a:t>
            </a:r>
          </a:p>
          <a:p>
            <a:pPr algn="l" rtl="0"/>
            <a:r>
              <a:rPr lang="en-US" dirty="0" smtClean="0"/>
              <a:t>bone responds to the tumor by altering its normal pattern of remodeling.</a:t>
            </a:r>
          </a:p>
          <a:p>
            <a:pPr algn="l" rtl="0"/>
            <a:r>
              <a:rPr lang="en-US" dirty="0" smtClean="0"/>
              <a:t>The bone’s surface changes, and the contours enlarge</a:t>
            </a:r>
          </a:p>
          <a:p>
            <a:pPr algn="l" rtl="0"/>
            <a:r>
              <a:rPr lang="en-US" dirty="0" smtClean="0"/>
              <a:t>in the tumor area.</a:t>
            </a:r>
          </a:p>
          <a:p>
            <a:endParaRPr lang="ar-SA"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Patients with metastatic bone tumor may have a wide range of associated</a:t>
            </a:r>
          </a:p>
          <a:p>
            <a:pPr algn="l" rtl="0"/>
            <a:r>
              <a:rPr lang="en-US" dirty="0" smtClean="0"/>
              <a:t>clinical manifestations. They may be symptom free or</a:t>
            </a:r>
          </a:p>
          <a:p>
            <a:pPr algn="l" rtl="0"/>
            <a:r>
              <a:rPr lang="en-US" dirty="0" smtClean="0"/>
              <a:t>have pain (mild and occasional to constant and severe), varying</a:t>
            </a:r>
          </a:p>
          <a:p>
            <a:pPr algn="l" rtl="0"/>
            <a:r>
              <a:rPr lang="en-US" dirty="0" smtClean="0"/>
              <a:t>degrees of disability and, at times, obvious bone growth. Weight</a:t>
            </a:r>
          </a:p>
          <a:p>
            <a:pPr algn="l" rtl="0"/>
            <a:r>
              <a:rPr lang="en-US" dirty="0" smtClean="0"/>
              <a:t>loss, malaise, and fever may be present. The tumor may be diagnosed</a:t>
            </a:r>
          </a:p>
          <a:p>
            <a:pPr algn="l" rtl="0"/>
            <a:r>
              <a:rPr lang="en-US" dirty="0" smtClean="0"/>
              <a:t>only after pathologic fracture has occurred.</a:t>
            </a:r>
          </a:p>
          <a:p>
            <a:endParaRPr lang="ar-SA" dirty="0"/>
          </a:p>
        </p:txBody>
      </p:sp>
      <p:sp>
        <p:nvSpPr>
          <p:cNvPr id="3" name="Title 2"/>
          <p:cNvSpPr>
            <a:spLocks noGrp="1"/>
          </p:cNvSpPr>
          <p:nvPr>
            <p:ph type="title"/>
          </p:nvPr>
        </p:nvSpPr>
        <p:spPr/>
        <p:txBody>
          <a:bodyPr>
            <a:normAutofit fontScale="90000"/>
          </a:bodyPr>
          <a:lstStyle/>
          <a:p>
            <a:r>
              <a:rPr lang="en-US" dirty="0" smtClean="0"/>
              <a:t>Clinical Manifestations</a:t>
            </a:r>
            <a:br>
              <a:rPr lang="en-US" dirty="0" smtClean="0"/>
            </a:br>
            <a:endParaRPr lang="ar-SA"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smtClean="0"/>
              <a:t>The differential diagnosis is based on the history, physical examination,</a:t>
            </a:r>
          </a:p>
          <a:p>
            <a:pPr algn="l" rtl="0"/>
            <a:r>
              <a:rPr lang="en-US" dirty="0" smtClean="0"/>
              <a:t>and diagnostic studies, including computed tomography,</a:t>
            </a:r>
          </a:p>
          <a:p>
            <a:pPr algn="l" rtl="0"/>
            <a:r>
              <a:rPr lang="en-US" dirty="0" smtClean="0"/>
              <a:t>bone scans, </a:t>
            </a:r>
            <a:r>
              <a:rPr lang="en-US" dirty="0" err="1" smtClean="0"/>
              <a:t>myelography</a:t>
            </a:r>
            <a:r>
              <a:rPr lang="en-US" dirty="0" smtClean="0"/>
              <a:t>, </a:t>
            </a:r>
            <a:r>
              <a:rPr lang="en-US" dirty="0" err="1" smtClean="0"/>
              <a:t>arteriography</a:t>
            </a:r>
            <a:r>
              <a:rPr lang="en-US" dirty="0" smtClean="0"/>
              <a:t>, MRI, biopsy, and</a:t>
            </a:r>
          </a:p>
          <a:p>
            <a:pPr algn="l" rtl="0"/>
            <a:r>
              <a:rPr lang="en-US" dirty="0" smtClean="0"/>
              <a:t>biochemical assays of the blood and urine. Serum alkaline </a:t>
            </a:r>
            <a:r>
              <a:rPr lang="en-US" dirty="0" err="1" smtClean="0"/>
              <a:t>phosphatase</a:t>
            </a:r>
            <a:endParaRPr lang="en-US" dirty="0" smtClean="0"/>
          </a:p>
          <a:p>
            <a:pPr algn="l" rtl="0"/>
            <a:r>
              <a:rPr lang="en-US" dirty="0" smtClean="0"/>
              <a:t>levels are frequently elevated with </a:t>
            </a:r>
            <a:r>
              <a:rPr lang="en-US" dirty="0" err="1" smtClean="0"/>
              <a:t>osteogenic</a:t>
            </a:r>
            <a:r>
              <a:rPr lang="en-US" dirty="0" smtClean="0"/>
              <a:t> sarcoma.</a:t>
            </a:r>
          </a:p>
          <a:p>
            <a:pPr algn="l" rtl="0"/>
            <a:r>
              <a:rPr lang="en-US" dirty="0" smtClean="0"/>
              <a:t>With metastatic carcinoma of the prostate, serum acid </a:t>
            </a:r>
            <a:r>
              <a:rPr lang="en-US" dirty="0" err="1" smtClean="0"/>
              <a:t>phosphatase</a:t>
            </a:r>
            <a:endParaRPr lang="en-US" dirty="0" smtClean="0"/>
          </a:p>
          <a:p>
            <a:pPr algn="l" rtl="0"/>
            <a:r>
              <a:rPr lang="en-US" dirty="0" smtClean="0"/>
              <a:t>levels are elevated.</a:t>
            </a:r>
          </a:p>
          <a:p>
            <a:endParaRPr lang="ar-SA" dirty="0"/>
          </a:p>
        </p:txBody>
      </p:sp>
      <p:sp>
        <p:nvSpPr>
          <p:cNvPr id="3" name="Title 2"/>
          <p:cNvSpPr>
            <a:spLocks noGrp="1"/>
          </p:cNvSpPr>
          <p:nvPr>
            <p:ph type="title"/>
          </p:nvPr>
        </p:nvSpPr>
        <p:spPr/>
        <p:txBody>
          <a:bodyPr>
            <a:normAutofit fontScale="90000"/>
          </a:bodyPr>
          <a:lstStyle/>
          <a:p>
            <a:r>
              <a:rPr lang="en-US" dirty="0" smtClean="0"/>
              <a:t>Assessment and Diagnostic Findings</a:t>
            </a:r>
            <a:br>
              <a:rPr lang="en-US" dirty="0" smtClean="0"/>
            </a:br>
            <a:endParaRPr lang="ar-SA"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Chest x-rays are performed to determine the presence of lung</a:t>
            </a:r>
          </a:p>
          <a:p>
            <a:pPr algn="l" rtl="0"/>
            <a:r>
              <a:rPr lang="en-US" dirty="0" smtClean="0"/>
              <a:t>metastasis. Surgical staging of musculoskeletal tumors is based</a:t>
            </a:r>
          </a:p>
          <a:p>
            <a:pPr algn="l" rtl="0"/>
            <a:r>
              <a:rPr lang="en-US" dirty="0" smtClean="0"/>
              <a:t>on tumor grade and site (</a:t>
            </a:r>
            <a:r>
              <a:rPr lang="en-US" dirty="0" err="1" smtClean="0"/>
              <a:t>intracompartmental</a:t>
            </a:r>
            <a:r>
              <a:rPr lang="en-US" dirty="0" smtClean="0"/>
              <a:t> or </a:t>
            </a:r>
            <a:r>
              <a:rPr lang="en-US" dirty="0" err="1" smtClean="0"/>
              <a:t>extracompartmental</a:t>
            </a:r>
            <a:r>
              <a:rPr lang="en-US" dirty="0" smtClean="0"/>
              <a:t>),</a:t>
            </a:r>
          </a:p>
          <a:p>
            <a:pPr algn="l" rtl="0"/>
            <a:r>
              <a:rPr lang="en-US" dirty="0" smtClean="0"/>
              <a:t>as well as on metastasis.</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5592763"/>
          </a:xfrm>
        </p:spPr>
        <p:txBody>
          <a:bodyPr>
            <a:normAutofit lnSpcReduction="10000"/>
          </a:bodyPr>
          <a:lstStyle/>
          <a:p>
            <a:pPr algn="l" rtl="0"/>
            <a:r>
              <a:rPr lang="en-US" b="1" dirty="0" smtClean="0"/>
              <a:t>During the interview, the nurse observes the patient’s posture,</a:t>
            </a:r>
          </a:p>
          <a:p>
            <a:pPr algn="l" rtl="0"/>
            <a:r>
              <a:rPr lang="en-US" b="1" dirty="0" smtClean="0"/>
              <a:t>position changes, and gait. Often, the patient’s movements are</a:t>
            </a:r>
          </a:p>
          <a:p>
            <a:pPr algn="l" rtl="0"/>
            <a:r>
              <a:rPr lang="en-US" b="1" dirty="0" smtClean="0"/>
              <a:t>guarded, with the back kept as still as possible. The patient often</a:t>
            </a:r>
          </a:p>
          <a:p>
            <a:pPr algn="l" rtl="0"/>
            <a:r>
              <a:rPr lang="en-US" b="1" dirty="0" smtClean="0"/>
              <a:t>selects a chair of standard seat height with arms for support. The</a:t>
            </a:r>
          </a:p>
          <a:p>
            <a:pPr algn="l" rtl="0"/>
            <a:r>
              <a:rPr lang="en-US" b="1" dirty="0" smtClean="0"/>
              <a:t>patient may sit and stand in an unusual position, leaning away</a:t>
            </a:r>
          </a:p>
          <a:p>
            <a:pPr algn="l" rtl="0"/>
            <a:r>
              <a:rPr lang="en-US" b="1" dirty="0" smtClean="0"/>
              <a:t>from the most painful side, and may ask for assistance when undressing</a:t>
            </a:r>
          </a:p>
          <a:p>
            <a:pPr algn="l" rtl="0"/>
            <a:r>
              <a:rPr lang="en-US" b="1" dirty="0" smtClean="0"/>
              <a:t>for the physical examination.</a:t>
            </a:r>
          </a:p>
          <a:p>
            <a:pPr algn="l" rtl="0"/>
            <a:endParaRPr lang="ar-SA" b="1"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a:bodyPr>
          <a:lstStyle/>
          <a:p>
            <a:pPr algn="l" rtl="0"/>
            <a:r>
              <a:rPr lang="en-US" b="1" dirty="0" smtClean="0"/>
              <a:t>The goal of primary bone tumor treatment is to destroy or remove the tumor. </a:t>
            </a:r>
          </a:p>
          <a:p>
            <a:pPr algn="l" rtl="0"/>
            <a:r>
              <a:rPr lang="en-US" b="1" dirty="0" smtClean="0"/>
              <a:t>This may be accomplished by surgical excision (ranging from local excision to amputation and disarticulation), radiation</a:t>
            </a:r>
          </a:p>
          <a:p>
            <a:pPr algn="l" rtl="0"/>
            <a:r>
              <a:rPr lang="en-US" b="1" dirty="0" smtClean="0"/>
              <a:t>therapy if the tumor is radiosensitive, and chemotherapy</a:t>
            </a:r>
          </a:p>
          <a:p>
            <a:pPr algn="l" rtl="0"/>
            <a:r>
              <a:rPr lang="en-US" b="1" dirty="0" smtClean="0"/>
              <a:t>(preoperative, intraoperative [neoadjuvant], postoperative, and adjunctive for possible micro metastases).</a:t>
            </a:r>
          </a:p>
          <a:p>
            <a:pPr algn="l" rtl="0"/>
            <a:r>
              <a:rPr lang="en-US" b="1" dirty="0" smtClean="0"/>
              <a:t>Major gains are being made in the use of wide bloc excision with restorative grafting technique.</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Medical Management</a:t>
            </a:r>
            <a:br>
              <a:rPr lang="en-US" dirty="0" smtClean="0"/>
            </a:br>
            <a:r>
              <a:rPr lang="en-US" dirty="0" smtClean="0"/>
              <a:t>PRIMARY BONE TUMORS</a:t>
            </a:r>
            <a:br>
              <a:rPr lang="en-US" dirty="0" smtClean="0"/>
            </a:br>
            <a:endParaRPr lang="ar-SA"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algn="l" rtl="0"/>
            <a:r>
              <a:rPr lang="en-US" b="1" dirty="0" smtClean="0"/>
              <a:t>The treatment of metastatic bone cancer is palliative. </a:t>
            </a:r>
          </a:p>
          <a:p>
            <a:pPr algn="l" rtl="0"/>
            <a:r>
              <a:rPr lang="en-US" b="1" dirty="0" smtClean="0"/>
              <a:t>The therapeutic goal is to relieve the patient’s pain and discomfort while promoting quality of life.</a:t>
            </a:r>
          </a:p>
          <a:p>
            <a:pPr algn="l" rtl="0"/>
            <a:r>
              <a:rPr lang="en-US" b="1" dirty="0" smtClean="0"/>
              <a:t>If metastatic disease weakens the bone, structural support and stabilization are needed to prevent pathologic fracture. </a:t>
            </a:r>
          </a:p>
          <a:p>
            <a:pPr algn="l" rtl="0"/>
            <a:r>
              <a:rPr lang="en-US" b="1" dirty="0" smtClean="0"/>
              <a:t>At times, large bones with metastatic lesions are strengthened by prophylactic internal fixation.</a:t>
            </a:r>
          </a:p>
          <a:p>
            <a:endParaRPr lang="ar-SA" b="1" dirty="0"/>
          </a:p>
        </p:txBody>
      </p:sp>
      <p:sp>
        <p:nvSpPr>
          <p:cNvPr id="3" name="Title 2"/>
          <p:cNvSpPr>
            <a:spLocks noGrp="1"/>
          </p:cNvSpPr>
          <p:nvPr>
            <p:ph type="title"/>
          </p:nvPr>
        </p:nvSpPr>
        <p:spPr>
          <a:xfrm>
            <a:off x="457200" y="838200"/>
            <a:ext cx="8229600" cy="152400"/>
          </a:xfrm>
        </p:spPr>
        <p:txBody>
          <a:bodyPr>
            <a:normAutofit fontScale="90000"/>
          </a:bodyPr>
          <a:lstStyle/>
          <a:p>
            <a:r>
              <a:rPr lang="en-US" dirty="0" smtClean="0"/>
              <a:t>METASTATIC BONE DISEASE</a:t>
            </a:r>
            <a:br>
              <a:rPr lang="en-US" dirty="0" smtClean="0"/>
            </a:br>
            <a:r>
              <a:rPr lang="ar-EG" dirty="0" smtClean="0"/>
              <a:t/>
            </a:r>
            <a:br>
              <a:rPr lang="ar-EG" dirty="0" smtClean="0"/>
            </a:br>
            <a:endParaRPr lang="ar-SA"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sz="4700" b="1" dirty="0" smtClean="0">
                <a:solidFill>
                  <a:srgbClr val="FF0000"/>
                </a:solidFill>
              </a:rPr>
              <a:t>Assessment</a:t>
            </a:r>
          </a:p>
          <a:p>
            <a:pPr algn="l" rtl="0"/>
            <a:r>
              <a:rPr lang="en-US" sz="2800" b="1" dirty="0" smtClean="0"/>
              <a:t>The nurse asks the patient about the onset and course of symptoms.</a:t>
            </a:r>
          </a:p>
          <a:p>
            <a:pPr algn="l" rtl="0"/>
            <a:r>
              <a:rPr lang="en-US" sz="2800" b="1" dirty="0" smtClean="0"/>
              <a:t>During the interview, the nurse notes the patient’s understanding</a:t>
            </a:r>
          </a:p>
          <a:p>
            <a:pPr algn="l" rtl="0"/>
            <a:r>
              <a:rPr lang="en-US" sz="2800" b="1" dirty="0" smtClean="0"/>
              <a:t>of the disease process, how the patient and the family have been coping, and how the patient has managed the pain. </a:t>
            </a:r>
          </a:p>
          <a:p>
            <a:pPr algn="l" rtl="0"/>
            <a:r>
              <a:rPr lang="en-US" sz="2800" b="1" dirty="0" smtClean="0"/>
              <a:t>On</a:t>
            </a:r>
            <a:r>
              <a:rPr lang="en-US" sz="2800" b="1" dirty="0"/>
              <a:t> </a:t>
            </a:r>
            <a:r>
              <a:rPr lang="en-US" sz="2800" b="1" dirty="0" smtClean="0"/>
              <a:t>physical examination, the nurse gently palpates the mass and notes its size and associated soft tissue swelling, pain,</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NURSING PROCESS:</a:t>
            </a:r>
            <a:br>
              <a:rPr lang="en-US" dirty="0" smtClean="0"/>
            </a:br>
            <a:r>
              <a:rPr lang="en-US" dirty="0" smtClean="0"/>
              <a:t>THE PATIENT WITH A BONE TUMOR</a:t>
            </a:r>
            <a:br>
              <a:rPr lang="en-US" dirty="0" smtClean="0"/>
            </a:br>
            <a:endParaRPr lang="ar-SA"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Autofit/>
          </a:bodyPr>
          <a:lstStyle/>
          <a:p>
            <a:pPr algn="l" rtl="0"/>
            <a:r>
              <a:rPr lang="en-US" sz="2400" b="1" dirty="0" smtClean="0"/>
              <a:t>Based on the nursing assessment data, the major nursing diagnoses for the patient with a bone tumor may include the following:</a:t>
            </a:r>
          </a:p>
          <a:p>
            <a:pPr algn="l" rtl="0"/>
            <a:r>
              <a:rPr lang="en-US" sz="2400" b="1" dirty="0" smtClean="0"/>
              <a:t>• Deficient knowledge related to the disease process and the therapeutic regimen</a:t>
            </a:r>
          </a:p>
          <a:p>
            <a:pPr algn="l" rtl="0"/>
            <a:r>
              <a:rPr lang="en-US" sz="2400" b="1" dirty="0" smtClean="0"/>
              <a:t>• Acute and chronic pain related to pathologic process and surgery</a:t>
            </a:r>
          </a:p>
          <a:p>
            <a:pPr algn="l" rtl="0"/>
            <a:r>
              <a:rPr lang="en-US" sz="2400" b="1" dirty="0" smtClean="0"/>
              <a:t>• Risk for injury: pathologic fracture related to tumor and metastasis</a:t>
            </a:r>
          </a:p>
          <a:p>
            <a:pPr algn="l" rtl="0"/>
            <a:r>
              <a:rPr lang="en-US" sz="2400" b="1" dirty="0" smtClean="0"/>
              <a:t>• Ineffective coping related to fear of the unknown, perception of disease process, and inadequate support system</a:t>
            </a:r>
          </a:p>
          <a:p>
            <a:pPr algn="l" rtl="0"/>
            <a:r>
              <a:rPr lang="en-US" sz="2400" b="1" dirty="0" smtClean="0"/>
              <a:t>• Risk for situational low self-esteem related to loss of body part or alteration in role performance</a:t>
            </a:r>
          </a:p>
          <a:p>
            <a:endParaRPr lang="ar-SA" sz="2400" dirty="0"/>
          </a:p>
        </p:txBody>
      </p:sp>
      <p:sp>
        <p:nvSpPr>
          <p:cNvPr id="3" name="Title 2"/>
          <p:cNvSpPr>
            <a:spLocks noGrp="1"/>
          </p:cNvSpPr>
          <p:nvPr>
            <p:ph type="title"/>
          </p:nvPr>
        </p:nvSpPr>
        <p:spPr/>
        <p:txBody>
          <a:bodyPr>
            <a:normAutofit fontScale="90000"/>
          </a:bodyPr>
          <a:lstStyle/>
          <a:p>
            <a:r>
              <a:rPr lang="en-US" dirty="0" smtClean="0"/>
              <a:t>Diagnosis</a:t>
            </a:r>
            <a:br>
              <a:rPr lang="en-US" dirty="0" smtClean="0"/>
            </a:br>
            <a:r>
              <a:rPr lang="en-US" dirty="0" smtClean="0"/>
              <a:t>NURSING DIAGNOSES</a:t>
            </a:r>
            <a:br>
              <a:rPr lang="en-US" dirty="0" smtClean="0"/>
            </a:br>
            <a:endParaRPr lang="ar-SA"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0037"/>
            <a:ext cx="8229600" cy="4525963"/>
          </a:xfrm>
        </p:spPr>
        <p:txBody>
          <a:bodyPr/>
          <a:lstStyle/>
          <a:p>
            <a:pPr algn="l" rtl="0"/>
            <a:r>
              <a:rPr lang="en-US" b="1" dirty="0" smtClean="0"/>
              <a:t>COLLABORATIVE PROBLEMS/</a:t>
            </a:r>
          </a:p>
          <a:p>
            <a:pPr algn="l" rtl="0"/>
            <a:r>
              <a:rPr lang="en-US" b="1" dirty="0" smtClean="0"/>
              <a:t>POTENTIAL COMPLICATIONS</a:t>
            </a:r>
          </a:p>
          <a:p>
            <a:pPr algn="l" rtl="0"/>
            <a:r>
              <a:rPr lang="en-US" b="1" dirty="0" smtClean="0"/>
              <a:t>Potential complications may include the following:</a:t>
            </a:r>
          </a:p>
          <a:p>
            <a:pPr algn="l" rtl="0"/>
            <a:r>
              <a:rPr lang="en-US" b="1" dirty="0" smtClean="0"/>
              <a:t>• Delayed wound healing</a:t>
            </a:r>
          </a:p>
          <a:p>
            <a:pPr algn="l" rtl="0"/>
            <a:r>
              <a:rPr lang="en-US" b="1" dirty="0" smtClean="0"/>
              <a:t>• Nutritional deficiency</a:t>
            </a:r>
          </a:p>
          <a:p>
            <a:pPr algn="l" rtl="0"/>
            <a:r>
              <a:rPr lang="en-US" b="1" dirty="0" smtClean="0"/>
              <a:t>• Infection</a:t>
            </a:r>
          </a:p>
          <a:p>
            <a:pPr algn="l" rtl="0"/>
            <a:r>
              <a:rPr lang="en-US" b="1" dirty="0" smtClean="0"/>
              <a:t>• Hyperkalemia</a:t>
            </a:r>
          </a:p>
          <a:p>
            <a:pPr algn="l" rtl="0"/>
            <a:endParaRPr lang="ar-SA"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major goals for the patient include knowledge of the disease</a:t>
            </a:r>
          </a:p>
          <a:p>
            <a:pPr algn="l" rtl="0"/>
            <a:r>
              <a:rPr lang="en-US" dirty="0" smtClean="0"/>
              <a:t>process and treatment regimen, control of pain, absence of pathologic</a:t>
            </a:r>
          </a:p>
          <a:p>
            <a:pPr algn="l" rtl="0"/>
            <a:r>
              <a:rPr lang="en-US" dirty="0" smtClean="0"/>
              <a:t>fractures, effective patterns of coping, improved self-esteem,</a:t>
            </a:r>
          </a:p>
          <a:p>
            <a:pPr algn="l" rtl="0"/>
            <a:r>
              <a:rPr lang="en-US" dirty="0" smtClean="0"/>
              <a:t>and absence of complications.</a:t>
            </a:r>
          </a:p>
          <a:p>
            <a:endParaRPr lang="ar-SA" dirty="0"/>
          </a:p>
        </p:txBody>
      </p:sp>
      <p:sp>
        <p:nvSpPr>
          <p:cNvPr id="3" name="Title 2"/>
          <p:cNvSpPr>
            <a:spLocks noGrp="1"/>
          </p:cNvSpPr>
          <p:nvPr>
            <p:ph type="title"/>
          </p:nvPr>
        </p:nvSpPr>
        <p:spPr/>
        <p:txBody>
          <a:bodyPr>
            <a:normAutofit fontScale="90000"/>
          </a:bodyPr>
          <a:lstStyle/>
          <a:p>
            <a:r>
              <a:rPr lang="en-US" dirty="0" smtClean="0"/>
              <a:t>Planning and Goals</a:t>
            </a:r>
            <a:br>
              <a:rPr lang="en-US" dirty="0" smtClean="0"/>
            </a:br>
            <a:endParaRPr lang="ar-SA"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dirty="0" smtClean="0"/>
              <a:t>The nursing care of a patient who has undergone excision of a</a:t>
            </a:r>
          </a:p>
          <a:p>
            <a:pPr algn="l" rtl="0"/>
            <a:r>
              <a:rPr lang="en-US" dirty="0" smtClean="0"/>
              <a:t>bone tumor is similar in many respects to that of other patients</a:t>
            </a:r>
          </a:p>
          <a:p>
            <a:pPr algn="l" rtl="0"/>
            <a:r>
              <a:rPr lang="en-US" dirty="0" smtClean="0"/>
              <a:t>who have had skeletal surgery. Vital signs are monitored; blood</a:t>
            </a:r>
          </a:p>
          <a:p>
            <a:pPr algn="l" rtl="0"/>
            <a:r>
              <a:rPr lang="en-US" dirty="0" smtClean="0"/>
              <a:t>loss is assessed; and observations are made to assess for the development</a:t>
            </a:r>
          </a:p>
          <a:p>
            <a:pPr algn="l" rtl="0"/>
            <a:r>
              <a:rPr lang="en-US" dirty="0" smtClean="0"/>
              <a:t>of complications such as deep vein thrombosis, pulmonary</a:t>
            </a:r>
          </a:p>
          <a:p>
            <a:pPr algn="l" rtl="0"/>
            <a:r>
              <a:rPr lang="en-US" dirty="0" smtClean="0"/>
              <a:t>emboli, infection, contracture, and disuse atrophy.</a:t>
            </a:r>
          </a:p>
          <a:p>
            <a:endParaRPr lang="ar-SA" dirty="0"/>
          </a:p>
        </p:txBody>
      </p:sp>
      <p:sp>
        <p:nvSpPr>
          <p:cNvPr id="3" name="Title 2"/>
          <p:cNvSpPr>
            <a:spLocks noGrp="1"/>
          </p:cNvSpPr>
          <p:nvPr>
            <p:ph type="title"/>
          </p:nvPr>
        </p:nvSpPr>
        <p:spPr/>
        <p:txBody>
          <a:bodyPr>
            <a:normAutofit fontScale="90000"/>
          </a:bodyPr>
          <a:lstStyle/>
          <a:p>
            <a:r>
              <a:rPr lang="en-US" dirty="0" smtClean="0"/>
              <a:t>Nursing Interventions</a:t>
            </a:r>
            <a:br>
              <a:rPr lang="en-US" dirty="0" smtClean="0"/>
            </a:br>
            <a:endParaRPr lang="ar-SA"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l" rtl="0"/>
            <a:r>
              <a:rPr lang="en-US" dirty="0" smtClean="0"/>
              <a:t>Patient and family teaching about the disease process and diagnostic and management regimens is essential. </a:t>
            </a:r>
            <a:endParaRPr lang="en-US" dirty="0"/>
          </a:p>
          <a:p>
            <a:pPr algn="l" rtl="0"/>
            <a:r>
              <a:rPr lang="en-US" dirty="0" smtClean="0"/>
              <a:t>Explanation of diagnostic tests, treatments (</a:t>
            </a:r>
            <a:r>
              <a:rPr lang="en-US" dirty="0" err="1" smtClean="0"/>
              <a:t>eg</a:t>
            </a:r>
            <a:r>
              <a:rPr lang="en-US" dirty="0" smtClean="0"/>
              <a:t>, wound care), and expected results(</a:t>
            </a:r>
            <a:r>
              <a:rPr lang="en-US" dirty="0" err="1" smtClean="0"/>
              <a:t>eg</a:t>
            </a:r>
            <a:r>
              <a:rPr lang="en-US" dirty="0" smtClean="0"/>
              <a:t>, decreased range of motion, numbness, change of body contours)</a:t>
            </a:r>
          </a:p>
          <a:p>
            <a:pPr algn="l" rtl="0"/>
            <a:r>
              <a:rPr lang="en-US" dirty="0" smtClean="0"/>
              <a:t>helps the patient deal with the procedures and changes.</a:t>
            </a:r>
          </a:p>
          <a:p>
            <a:pPr algn="l" rtl="0"/>
            <a:r>
              <a:rPr lang="en-US" dirty="0" smtClean="0"/>
              <a:t>Cooperation and adherence to the therapeutic regimen are enhanced through understanding.</a:t>
            </a:r>
          </a:p>
          <a:p>
            <a:pPr algn="l" rtl="0"/>
            <a:endParaRPr lang="ar-SA" dirty="0"/>
          </a:p>
        </p:txBody>
      </p:sp>
      <p:sp>
        <p:nvSpPr>
          <p:cNvPr id="3" name="Title 2"/>
          <p:cNvSpPr>
            <a:spLocks noGrp="1"/>
          </p:cNvSpPr>
          <p:nvPr>
            <p:ph type="title"/>
          </p:nvPr>
        </p:nvSpPr>
        <p:spPr/>
        <p:txBody>
          <a:bodyPr>
            <a:normAutofit fontScale="90000"/>
          </a:bodyPr>
          <a:lstStyle/>
          <a:p>
            <a:r>
              <a:rPr lang="en-US" sz="2700" dirty="0" smtClean="0"/>
              <a:t>PROMOTING UNDERSTANDING OF THE DISEASE</a:t>
            </a:r>
            <a:br>
              <a:rPr lang="en-US" sz="2700" dirty="0" smtClean="0"/>
            </a:br>
            <a:r>
              <a:rPr lang="en-US" sz="2700" dirty="0" smtClean="0"/>
              <a:t>PROCESS AND TREATMENT REGIMEN</a:t>
            </a:r>
            <a:r>
              <a:rPr lang="en-US" dirty="0" smtClean="0"/>
              <a:t/>
            </a:r>
            <a:br>
              <a:rPr lang="en-US" dirty="0" smtClean="0"/>
            </a:br>
            <a:endParaRPr lang="ar-SA"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lnSpcReduction="20000"/>
          </a:bodyPr>
          <a:lstStyle/>
          <a:p>
            <a:pPr algn="l" rtl="0"/>
            <a:r>
              <a:rPr lang="en-US" b="1" dirty="0" smtClean="0"/>
              <a:t>Accurate pain assessment is the foundation for pain management. Pharmacologic and non pharmacologic pain management techniques</a:t>
            </a:r>
          </a:p>
          <a:p>
            <a:pPr algn="l" rtl="0"/>
            <a:r>
              <a:rPr lang="en-US" b="1" dirty="0" smtClean="0"/>
              <a:t>are used to relieve pain and increase the patient’s comfort level. </a:t>
            </a:r>
          </a:p>
          <a:p>
            <a:pPr algn="l" rtl="0"/>
            <a:r>
              <a:rPr lang="en-US" b="1" dirty="0" smtClean="0"/>
              <a:t>The nurse works with the patient in designing the most effective pain management regimen, thereby increasing the patient’s control over the pain.</a:t>
            </a:r>
          </a:p>
          <a:p>
            <a:pPr algn="l" rtl="0"/>
            <a:r>
              <a:rPr lang="en-US" b="1" dirty="0" smtClean="0"/>
              <a:t>The nurse prepares the patient and gives support during painful procedures. </a:t>
            </a:r>
          </a:p>
          <a:p>
            <a:pPr algn="l" rtl="0"/>
            <a:r>
              <a:rPr lang="en-US" b="1" dirty="0" smtClean="0"/>
              <a:t>Prescribed IV or epidural analgesics are used during the early postoperative period.</a:t>
            </a:r>
          </a:p>
          <a:p>
            <a:pPr algn="l" rtl="0"/>
            <a:r>
              <a:rPr lang="en-US" b="1" dirty="0" smtClean="0"/>
              <a:t>Later, oral or transdermal opioid</a:t>
            </a:r>
          </a:p>
          <a:p>
            <a:pPr algn="l" rtl="0"/>
            <a:endParaRPr lang="ar-SA" b="1" dirty="0"/>
          </a:p>
        </p:txBody>
      </p:sp>
      <p:sp>
        <p:nvSpPr>
          <p:cNvPr id="3" name="Title 2"/>
          <p:cNvSpPr>
            <a:spLocks noGrp="1"/>
          </p:cNvSpPr>
          <p:nvPr>
            <p:ph type="title"/>
          </p:nvPr>
        </p:nvSpPr>
        <p:spPr/>
        <p:txBody>
          <a:bodyPr>
            <a:normAutofit fontScale="90000"/>
          </a:bodyPr>
          <a:lstStyle/>
          <a:p>
            <a:r>
              <a:rPr lang="en-US" dirty="0" smtClean="0"/>
              <a:t>RELIEVING PAIN</a:t>
            </a:r>
            <a:br>
              <a:rPr lang="en-US" dirty="0" smtClean="0"/>
            </a:br>
            <a:endParaRPr lang="ar-SA"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Bone tumors weaken the bone to a point at which normal activities or even position changes can result in fracture. </a:t>
            </a:r>
          </a:p>
          <a:p>
            <a:pPr algn="l" rtl="0"/>
            <a:r>
              <a:rPr lang="en-US" dirty="0" smtClean="0"/>
              <a:t>During nursing care, the affected extremities must be supported and handled gently.</a:t>
            </a:r>
          </a:p>
          <a:p>
            <a:pPr algn="l" rtl="0"/>
            <a:r>
              <a:rPr lang="en-US" dirty="0" smtClean="0"/>
              <a:t> External supports (</a:t>
            </a:r>
            <a:r>
              <a:rPr lang="en-US" dirty="0" err="1" smtClean="0"/>
              <a:t>eg</a:t>
            </a:r>
            <a:r>
              <a:rPr lang="en-US" dirty="0" smtClean="0"/>
              <a:t>, splints) may be used for additional protection. </a:t>
            </a:r>
          </a:p>
          <a:p>
            <a:pPr algn="l" rtl="0"/>
            <a:r>
              <a:rPr lang="en-US" dirty="0" smtClean="0"/>
              <a:t>At times, the patient may elect to have surgery (eg,open reduction with internal fixation, joint replacement) in an</a:t>
            </a:r>
          </a:p>
          <a:p>
            <a:pPr algn="l" rtl="0"/>
            <a:r>
              <a:rPr lang="en-US" dirty="0" smtClean="0"/>
              <a:t>attempt to prevent pathologic fracture.</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PREVENTING PATHOLOGIC FRACTURE</a:t>
            </a:r>
            <a:br>
              <a:rPr lang="en-US" dirty="0" smtClean="0"/>
            </a:b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830763"/>
          </a:xfrm>
        </p:spPr>
        <p:txBody>
          <a:bodyPr>
            <a:normAutofit fontScale="92500" lnSpcReduction="20000"/>
          </a:bodyPr>
          <a:lstStyle/>
          <a:p>
            <a:pPr algn="l" rtl="0"/>
            <a:r>
              <a:rPr lang="en-US" b="1" dirty="0" smtClean="0"/>
              <a:t>Based on the assessment data, the patient’s major nursing diagnoses</a:t>
            </a:r>
          </a:p>
          <a:p>
            <a:pPr algn="l" rtl="0"/>
            <a:r>
              <a:rPr lang="en-US" b="1" dirty="0" smtClean="0"/>
              <a:t>may include the following:</a:t>
            </a:r>
          </a:p>
          <a:p>
            <a:pPr algn="l" rtl="0"/>
            <a:r>
              <a:rPr lang="en-US" b="1" dirty="0" smtClean="0"/>
              <a:t>• Acute pain related to musculoskeletal problems</a:t>
            </a:r>
          </a:p>
          <a:p>
            <a:pPr algn="l" rtl="0"/>
            <a:r>
              <a:rPr lang="en-US" b="1" dirty="0" smtClean="0"/>
              <a:t>• Impaired physical mobility related to pain, muscle spasms, and decreased flexibility</a:t>
            </a:r>
          </a:p>
          <a:p>
            <a:pPr algn="l" rtl="0"/>
            <a:r>
              <a:rPr lang="en-US" b="1" dirty="0" smtClean="0"/>
              <a:t>• Deficient knowledge related to back-conserving techniques of body mechanics</a:t>
            </a:r>
          </a:p>
          <a:p>
            <a:pPr algn="l" rtl="0"/>
            <a:r>
              <a:rPr lang="en-US" b="1" dirty="0" smtClean="0"/>
              <a:t>• Risk for situational low self-esteem related to impaired mobility,</a:t>
            </a:r>
          </a:p>
          <a:p>
            <a:pPr algn="l" rtl="0"/>
            <a:r>
              <a:rPr lang="en-US" b="1" dirty="0" smtClean="0"/>
              <a:t>chronic pain, and altered role performance</a:t>
            </a:r>
          </a:p>
          <a:p>
            <a:pPr algn="l" rtl="0"/>
            <a:r>
              <a:rPr lang="en-US" b="1" dirty="0" smtClean="0"/>
              <a:t>• Imbalanced nutrition: more than body requirements related to obesity</a:t>
            </a:r>
          </a:p>
          <a:p>
            <a:endParaRPr lang="ar-SA" b="1" dirty="0"/>
          </a:p>
        </p:txBody>
      </p:sp>
      <p:sp>
        <p:nvSpPr>
          <p:cNvPr id="2" name="Title 1"/>
          <p:cNvSpPr>
            <a:spLocks noGrp="1"/>
          </p:cNvSpPr>
          <p:nvPr>
            <p:ph type="title"/>
          </p:nvPr>
        </p:nvSpPr>
        <p:spPr/>
        <p:txBody>
          <a:bodyPr>
            <a:normAutofit fontScale="90000"/>
          </a:bodyPr>
          <a:lstStyle/>
          <a:p>
            <a:r>
              <a:rPr lang="en-US" b="1" dirty="0" smtClean="0"/>
              <a:t>Nursing Diagnoses</a:t>
            </a:r>
            <a:br>
              <a:rPr lang="en-US" b="1" dirty="0" smtClean="0"/>
            </a:br>
            <a:endParaRPr lang="ar-SA"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nurse encourages the patient and family to verbalize their fears, concerns, and feelings. </a:t>
            </a:r>
          </a:p>
          <a:p>
            <a:pPr algn="l" rtl="0"/>
            <a:r>
              <a:rPr lang="en-US" dirty="0" smtClean="0"/>
              <a:t>They need to be supported as they deal with the impact of the malignant bone tumor. Feelings of shock, despair, and grief are expected. </a:t>
            </a:r>
          </a:p>
          <a:p>
            <a:pPr algn="l" rtl="0"/>
            <a:r>
              <a:rPr lang="en-US" dirty="0" smtClean="0"/>
              <a:t>Referral to a psychiatric nurse liaison, psychologist, counselor,</a:t>
            </a:r>
          </a:p>
          <a:p>
            <a:endParaRPr lang="ar-SA" dirty="0"/>
          </a:p>
        </p:txBody>
      </p:sp>
      <p:sp>
        <p:nvSpPr>
          <p:cNvPr id="3" name="Title 2"/>
          <p:cNvSpPr>
            <a:spLocks noGrp="1"/>
          </p:cNvSpPr>
          <p:nvPr>
            <p:ph type="title"/>
          </p:nvPr>
        </p:nvSpPr>
        <p:spPr/>
        <p:txBody>
          <a:bodyPr>
            <a:normAutofit fontScale="90000"/>
          </a:bodyPr>
          <a:lstStyle/>
          <a:p>
            <a:r>
              <a:rPr lang="en-US" dirty="0" smtClean="0"/>
              <a:t>PROMOTING COPING SKILLS</a:t>
            </a:r>
            <a:br>
              <a:rPr lang="en-US" dirty="0" smtClean="0"/>
            </a:br>
            <a:endParaRPr lang="ar-SA"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lnSpcReduction="20000"/>
          </a:bodyPr>
          <a:lstStyle/>
          <a:p>
            <a:pPr algn="l" rtl="0"/>
            <a:r>
              <a:rPr lang="en-US" sz="3000" b="1" dirty="0" smtClean="0"/>
              <a:t>Independence versus dependence is an issue for the patient who has a malignancy. Lifestyle is dramatically changed, at least temporarily.</a:t>
            </a:r>
          </a:p>
          <a:p>
            <a:pPr algn="l" rtl="0"/>
            <a:r>
              <a:rPr lang="en-US" sz="3000" b="1" dirty="0" smtClean="0"/>
              <a:t>It is important to support the family in working through the adjustments that must be made. </a:t>
            </a:r>
          </a:p>
          <a:p>
            <a:pPr algn="l" rtl="0"/>
            <a:r>
              <a:rPr lang="en-US" sz="3000" b="1" dirty="0" smtClean="0"/>
              <a:t>The nurse assists the patient in dealing with changes in body image due to surgery and possible amputation. </a:t>
            </a:r>
          </a:p>
          <a:p>
            <a:pPr algn="l" rtl="0"/>
            <a:r>
              <a:rPr lang="en-US" sz="3000" b="1" dirty="0" smtClean="0"/>
              <a:t>It is helpful to provide realistic reassurance about</a:t>
            </a:r>
          </a:p>
          <a:p>
            <a:pPr algn="l" rtl="0"/>
            <a:r>
              <a:rPr lang="en-US" sz="3000" b="1" dirty="0" smtClean="0"/>
              <a:t>the future</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PROMOTING SELF-ESTEEM</a:t>
            </a:r>
            <a:br>
              <a:rPr lang="en-US" dirty="0" smtClean="0"/>
            </a:br>
            <a:endParaRPr lang="ar-SA"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lnSpcReduction="10000"/>
          </a:bodyPr>
          <a:lstStyle/>
          <a:p>
            <a:pPr algn="l" rtl="0"/>
            <a:r>
              <a:rPr lang="en-US" b="1" dirty="0" smtClean="0"/>
              <a:t>Delayed Wound Healing</a:t>
            </a:r>
          </a:p>
          <a:p>
            <a:pPr algn="l" rtl="0"/>
            <a:r>
              <a:rPr lang="en-US" dirty="0" smtClean="0"/>
              <a:t>Wound healing may be delayed because of tissue trauma from surgery, previous radiation therapy, inadequate nutrition, or infection.</a:t>
            </a:r>
          </a:p>
          <a:p>
            <a:pPr algn="l" rtl="0"/>
            <a:r>
              <a:rPr lang="en-US" dirty="0" smtClean="0"/>
              <a:t>The nurse minimizes pressure on the wound site to promote circulation to the tissues. </a:t>
            </a:r>
          </a:p>
          <a:p>
            <a:pPr algn="l" rtl="0"/>
            <a:r>
              <a:rPr lang="en-US" dirty="0" smtClean="0"/>
              <a:t>An aseptic, non traumatic wound dressing promotes healing. Monitoring and reporting of laboratory findings facilitate initiation of interventions to promote homeostasis and wound healing.</a:t>
            </a:r>
          </a:p>
          <a:p>
            <a:endParaRPr lang="ar-SA" dirty="0"/>
          </a:p>
        </p:txBody>
      </p:sp>
      <p:sp>
        <p:nvSpPr>
          <p:cNvPr id="3" name="Title 2"/>
          <p:cNvSpPr>
            <a:spLocks noGrp="1"/>
          </p:cNvSpPr>
          <p:nvPr>
            <p:ph type="title"/>
          </p:nvPr>
        </p:nvSpPr>
        <p:spPr/>
        <p:txBody>
          <a:bodyPr>
            <a:normAutofit fontScale="90000"/>
          </a:bodyPr>
          <a:lstStyle/>
          <a:p>
            <a:r>
              <a:rPr lang="en-US" dirty="0" smtClean="0"/>
              <a:t>MONITORING AND MANAGING</a:t>
            </a:r>
            <a:br>
              <a:rPr lang="en-US" dirty="0" smtClean="0"/>
            </a:br>
            <a:r>
              <a:rPr lang="en-US" dirty="0" smtClean="0"/>
              <a:t>POTENTIAL COMPLICATIONS</a:t>
            </a:r>
            <a:br>
              <a:rPr lang="en-US" dirty="0" smtClean="0"/>
            </a:br>
            <a:endParaRPr lang="ar-SA"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algn="l" rtl="0"/>
            <a:r>
              <a:rPr lang="en-US" b="1" dirty="0" smtClean="0"/>
              <a:t>Because loss of appetite, nausea, and vomiting are frequent side effects of chemotherapy and radiation therapy, it is necessary to</a:t>
            </a:r>
          </a:p>
          <a:p>
            <a:pPr algn="l" rtl="0"/>
            <a:r>
              <a:rPr lang="en-US" b="1" dirty="0" smtClean="0"/>
              <a:t>provide adequate nutrition for healing and health promotion.</a:t>
            </a:r>
          </a:p>
          <a:p>
            <a:pPr algn="l" rtl="0"/>
            <a:r>
              <a:rPr lang="en-US" b="1" dirty="0" smtClean="0"/>
              <a:t>Antiemetic's and relaxation techniques reduce the gastrointestinal</a:t>
            </a:r>
          </a:p>
          <a:p>
            <a:pPr algn="l" rtl="0"/>
            <a:r>
              <a:rPr lang="en-US" b="1" dirty="0" smtClean="0"/>
              <a:t>reaction. </a:t>
            </a:r>
          </a:p>
          <a:p>
            <a:pPr algn="l" rtl="0"/>
            <a:r>
              <a:rPr lang="en-US" b="1" dirty="0" smtClean="0"/>
              <a:t>Stomatitis is controlled with anesthetic or antifungal mouthwash</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Inadequate Nutrition</a:t>
            </a:r>
            <a:br>
              <a:rPr lang="en-US" dirty="0" smtClean="0"/>
            </a:br>
            <a:endParaRPr lang="ar-SA"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pPr algn="l" rtl="0"/>
            <a:r>
              <a:rPr lang="en-US" b="1" dirty="0" smtClean="0"/>
              <a:t>Prophylactic antibiotics and strict aseptic dressing techniques are</a:t>
            </a:r>
          </a:p>
          <a:p>
            <a:pPr algn="l" rtl="0"/>
            <a:r>
              <a:rPr lang="en-US" b="1" dirty="0" smtClean="0"/>
              <a:t>used to diminish the occurrence of osteomyelitis and wound infections.</a:t>
            </a:r>
          </a:p>
          <a:p>
            <a:pPr algn="l" rtl="0"/>
            <a:r>
              <a:rPr lang="en-US" b="1" dirty="0" smtClean="0"/>
              <a:t>During healing, other infections (</a:t>
            </a:r>
            <a:r>
              <a:rPr lang="en-US" b="1" dirty="0" err="1" smtClean="0"/>
              <a:t>eg</a:t>
            </a:r>
            <a:r>
              <a:rPr lang="en-US" b="1" dirty="0" smtClean="0"/>
              <a:t>, upper respiratory</a:t>
            </a:r>
          </a:p>
          <a:p>
            <a:pPr algn="l" rtl="0"/>
            <a:r>
              <a:rPr lang="en-US" b="1" dirty="0" smtClean="0"/>
              <a:t>infections) need to be prevented so that </a:t>
            </a:r>
            <a:r>
              <a:rPr lang="en-US" b="1" dirty="0" err="1" smtClean="0"/>
              <a:t>hematogenous</a:t>
            </a:r>
            <a:r>
              <a:rPr lang="en-US" b="1" dirty="0" smtClean="0"/>
              <a:t> spread</a:t>
            </a:r>
          </a:p>
          <a:p>
            <a:pPr algn="l" rtl="0"/>
            <a:r>
              <a:rPr lang="en-US" b="1" dirty="0" smtClean="0"/>
              <a:t>does not result in osteomyelitis.</a:t>
            </a:r>
          </a:p>
          <a:p>
            <a:endParaRPr lang="ar-SA" b="1" dirty="0"/>
          </a:p>
        </p:txBody>
      </p:sp>
      <p:sp>
        <p:nvSpPr>
          <p:cNvPr id="3" name="Title 2"/>
          <p:cNvSpPr>
            <a:spLocks noGrp="1"/>
          </p:cNvSpPr>
          <p:nvPr>
            <p:ph type="title"/>
          </p:nvPr>
        </p:nvSpPr>
        <p:spPr/>
        <p:txBody>
          <a:bodyPr>
            <a:normAutofit fontScale="90000"/>
          </a:bodyPr>
          <a:lstStyle/>
          <a:p>
            <a:r>
              <a:rPr lang="en-US" dirty="0" smtClean="0"/>
              <a:t>Osteomyelitis and Wound Infections</a:t>
            </a:r>
            <a:br>
              <a:rPr lang="en-US" dirty="0" smtClean="0"/>
            </a:br>
            <a:endParaRPr lang="ar-SA"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dirty="0" err="1" smtClean="0"/>
              <a:t>Hypercalcemia</a:t>
            </a:r>
            <a:r>
              <a:rPr lang="en-US" dirty="0" smtClean="0"/>
              <a:t> is a dangerous complication of bone cancer. The</a:t>
            </a:r>
          </a:p>
          <a:p>
            <a:pPr algn="l" rtl="0"/>
            <a:r>
              <a:rPr lang="en-US" dirty="0" smtClean="0"/>
              <a:t>symptoms must be recognized and treatment initiated promptly.</a:t>
            </a:r>
          </a:p>
          <a:p>
            <a:pPr algn="l" rtl="0"/>
            <a:r>
              <a:rPr lang="en-US" dirty="0" smtClean="0"/>
              <a:t>Symptoms include muscular weakness, </a:t>
            </a:r>
            <a:r>
              <a:rPr lang="en-US" dirty="0" err="1" smtClean="0"/>
              <a:t>incoordination</a:t>
            </a:r>
            <a:r>
              <a:rPr lang="en-US" dirty="0" smtClean="0"/>
              <a:t>, anorexia,</a:t>
            </a:r>
          </a:p>
          <a:p>
            <a:pPr algn="l" rtl="0"/>
            <a:r>
              <a:rPr lang="en-US" dirty="0" smtClean="0"/>
              <a:t>nausea and vomiting, constipation, electrocardiographic changes</a:t>
            </a:r>
          </a:p>
          <a:p>
            <a:pPr algn="l" rtl="0"/>
            <a:r>
              <a:rPr lang="en-US" dirty="0" smtClean="0"/>
              <a:t>(</a:t>
            </a:r>
            <a:r>
              <a:rPr lang="en-US" dirty="0" err="1" smtClean="0"/>
              <a:t>eg</a:t>
            </a:r>
            <a:r>
              <a:rPr lang="en-US" dirty="0" smtClean="0"/>
              <a:t>, shortened QT interval and ST segment, </a:t>
            </a:r>
            <a:r>
              <a:rPr lang="en-US" dirty="0" err="1" smtClean="0"/>
              <a:t>bradycardia</a:t>
            </a:r>
            <a:r>
              <a:rPr lang="en-US" dirty="0" smtClean="0"/>
              <a:t>, heart</a:t>
            </a:r>
          </a:p>
          <a:p>
            <a:pPr algn="l" rtl="0"/>
            <a:r>
              <a:rPr lang="en-US" dirty="0" smtClean="0"/>
              <a:t>blocks),</a:t>
            </a:r>
          </a:p>
          <a:p>
            <a:pPr algn="l" rtl="0"/>
            <a:endParaRPr lang="ar-SA" dirty="0"/>
          </a:p>
        </p:txBody>
      </p:sp>
      <p:sp>
        <p:nvSpPr>
          <p:cNvPr id="3" name="Title 2"/>
          <p:cNvSpPr>
            <a:spLocks noGrp="1"/>
          </p:cNvSpPr>
          <p:nvPr>
            <p:ph type="title"/>
          </p:nvPr>
        </p:nvSpPr>
        <p:spPr/>
        <p:txBody>
          <a:bodyPr>
            <a:normAutofit fontScale="90000"/>
          </a:bodyPr>
          <a:lstStyle/>
          <a:p>
            <a:r>
              <a:rPr lang="en-US" dirty="0" err="1" smtClean="0"/>
              <a:t>Hypercalcemia</a:t>
            </a:r>
            <a:r>
              <a:rPr lang="en-US" dirty="0" smtClean="0"/>
              <a:t/>
            </a:r>
            <a:br>
              <a:rPr lang="en-US" dirty="0" smtClean="0"/>
            </a:br>
            <a:endParaRPr lang="ar-SA"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Preparation for and coordination of continuing health care are</a:t>
            </a:r>
          </a:p>
          <a:p>
            <a:pPr algn="l" rtl="0"/>
            <a:r>
              <a:rPr lang="en-US" dirty="0" smtClean="0"/>
              <a:t>begun early as a multidisciplinary effort. Patient teaching addresses</a:t>
            </a:r>
          </a:p>
          <a:p>
            <a:pPr algn="l" rtl="0"/>
            <a:r>
              <a:rPr lang="en-US" dirty="0" smtClean="0"/>
              <a:t>medication, dressing, treatment regimens, and the importance</a:t>
            </a:r>
          </a:p>
          <a:p>
            <a:pPr algn="l" rtl="0"/>
            <a:r>
              <a:rPr lang="en-US" dirty="0" smtClean="0"/>
              <a:t>of physical and occupational therapy programs. The</a:t>
            </a:r>
          </a:p>
          <a:p>
            <a:pPr algn="l" rtl="0"/>
            <a:r>
              <a:rPr lang="en-US" dirty="0" smtClean="0"/>
              <a:t>nurse teaches weight-bearing limitations and special handling to</a:t>
            </a:r>
          </a:p>
          <a:p>
            <a:pPr algn="l" rtl="0"/>
            <a:r>
              <a:rPr lang="en-US" dirty="0" smtClean="0"/>
              <a:t>prevent pathologic fractures.</a:t>
            </a:r>
          </a:p>
          <a:p>
            <a:pPr algn="l" rtl="0"/>
            <a:endParaRPr lang="ar-SA" dirty="0"/>
          </a:p>
        </p:txBody>
      </p:sp>
      <p:sp>
        <p:nvSpPr>
          <p:cNvPr id="3" name="Title 2"/>
          <p:cNvSpPr>
            <a:spLocks noGrp="1"/>
          </p:cNvSpPr>
          <p:nvPr>
            <p:ph type="title"/>
          </p:nvPr>
        </p:nvSpPr>
        <p:spPr/>
        <p:txBody>
          <a:bodyPr>
            <a:normAutofit fontScale="90000"/>
          </a:bodyPr>
          <a:lstStyle/>
          <a:p>
            <a:r>
              <a:rPr lang="en-US" sz="2700" dirty="0" smtClean="0"/>
              <a:t>PROMOTING HOME AND COMMUNITY-BASED CARE</a:t>
            </a:r>
            <a:br>
              <a:rPr lang="en-US" sz="2700" dirty="0" smtClean="0"/>
            </a:br>
            <a:r>
              <a:rPr lang="en-US" sz="2700" dirty="0" smtClean="0"/>
              <a:t>Teaching Patients Self-Care</a:t>
            </a:r>
            <a:r>
              <a:rPr lang="en-US" dirty="0" smtClean="0"/>
              <a:t/>
            </a:r>
            <a:br>
              <a:rPr lang="en-US" dirty="0" smtClean="0"/>
            </a:br>
            <a:endParaRPr lang="ar-SA"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dirty="0" smtClean="0"/>
              <a:t>Frequently, arrangements are made with a home health care agency</a:t>
            </a:r>
          </a:p>
          <a:p>
            <a:pPr algn="l" rtl="0"/>
            <a:r>
              <a:rPr lang="en-US" dirty="0" smtClean="0"/>
              <a:t>for home care supervision and follow-up. The home care nurse assesses</a:t>
            </a:r>
          </a:p>
          <a:p>
            <a:pPr algn="l" rtl="0"/>
            <a:r>
              <a:rPr lang="en-US" dirty="0" smtClean="0"/>
              <a:t>the patient’s and family’s abilities to meet the patient’s needs</a:t>
            </a:r>
          </a:p>
          <a:p>
            <a:pPr algn="l" rtl="0"/>
            <a:r>
              <a:rPr lang="en-US" dirty="0" smtClean="0"/>
              <a:t>and determines whether the services of other agencies are needed.</a:t>
            </a:r>
          </a:p>
          <a:p>
            <a:pPr algn="l" rtl="0"/>
            <a:r>
              <a:rPr lang="en-US" dirty="0" smtClean="0"/>
              <a:t>The nurse advises the patient to have readily available the telephone</a:t>
            </a:r>
          </a:p>
          <a:p>
            <a:pPr algn="l" rtl="0"/>
            <a:r>
              <a:rPr lang="en-US" dirty="0" smtClean="0"/>
              <a:t>numbers of people to contact in case concerns arise.</a:t>
            </a:r>
          </a:p>
          <a:p>
            <a:endParaRPr lang="ar-SA" dirty="0"/>
          </a:p>
        </p:txBody>
      </p:sp>
      <p:sp>
        <p:nvSpPr>
          <p:cNvPr id="3" name="Title 2"/>
          <p:cNvSpPr>
            <a:spLocks noGrp="1"/>
          </p:cNvSpPr>
          <p:nvPr>
            <p:ph type="title"/>
          </p:nvPr>
        </p:nvSpPr>
        <p:spPr/>
        <p:txBody>
          <a:bodyPr>
            <a:normAutofit fontScale="90000"/>
          </a:bodyPr>
          <a:lstStyle/>
          <a:p>
            <a:r>
              <a:rPr lang="en-US" dirty="0" smtClean="0"/>
              <a:t>Continuing Care</a:t>
            </a:r>
            <a:br>
              <a:rPr lang="en-US" dirty="0" smtClean="0"/>
            </a:br>
            <a:endParaRPr lang="ar-SA"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lnSpcReduction="20000"/>
          </a:bodyPr>
          <a:lstStyle/>
          <a:p>
            <a:pPr algn="l" rtl="0"/>
            <a:r>
              <a:rPr lang="en-US" b="1" dirty="0" smtClean="0"/>
              <a:t>Evaluation</a:t>
            </a:r>
          </a:p>
          <a:p>
            <a:pPr algn="l" rtl="0"/>
            <a:r>
              <a:rPr lang="en-US" b="1" dirty="0" smtClean="0"/>
              <a:t>EXPECTED PATIENT OUTCOMES</a:t>
            </a:r>
          </a:p>
          <a:p>
            <a:pPr algn="l" rtl="0"/>
            <a:r>
              <a:rPr lang="en-US" b="1" dirty="0" smtClean="0"/>
              <a:t>Expected patient outcomes may include:</a:t>
            </a:r>
          </a:p>
          <a:p>
            <a:pPr algn="l" rtl="0"/>
            <a:r>
              <a:rPr lang="en-US" b="1" dirty="0" smtClean="0">
                <a:solidFill>
                  <a:schemeClr val="accent2"/>
                </a:solidFill>
              </a:rPr>
              <a:t>1. Describes disease process and treatment regimen</a:t>
            </a:r>
          </a:p>
          <a:p>
            <a:pPr algn="l" rtl="0"/>
            <a:r>
              <a:rPr lang="en-US" b="1" dirty="0" smtClean="0"/>
              <a:t>a. Describes pathologic condition</a:t>
            </a:r>
          </a:p>
          <a:p>
            <a:pPr algn="l" rtl="0"/>
            <a:r>
              <a:rPr lang="en-US" b="1" dirty="0" smtClean="0"/>
              <a:t>b. States goals of the therapeutic regimen</a:t>
            </a:r>
          </a:p>
          <a:p>
            <a:pPr algn="l" rtl="0"/>
            <a:r>
              <a:rPr lang="en-US" b="1" dirty="0" smtClean="0"/>
              <a:t>c. Seeks clarification of information</a:t>
            </a:r>
          </a:p>
          <a:p>
            <a:pPr algn="l" rtl="0"/>
            <a:r>
              <a:rPr lang="en-US" b="1" dirty="0" smtClean="0">
                <a:solidFill>
                  <a:schemeClr val="accent2"/>
                </a:solidFill>
              </a:rPr>
              <a:t>2. Achieves control of pain</a:t>
            </a:r>
          </a:p>
          <a:p>
            <a:pPr algn="l" rtl="0"/>
            <a:r>
              <a:rPr lang="en-US" b="1" dirty="0" smtClean="0"/>
              <a:t>a. Uses multiple pain control techniques, including prescribed</a:t>
            </a:r>
          </a:p>
          <a:p>
            <a:pPr algn="l" rtl="0"/>
            <a:r>
              <a:rPr lang="en-US" b="1" dirty="0" smtClean="0"/>
              <a:t>medications</a:t>
            </a:r>
          </a:p>
          <a:p>
            <a:pPr algn="l" rtl="0"/>
            <a:r>
              <a:rPr lang="en-US" b="1" dirty="0" smtClean="0"/>
              <a:t>b. Experiences no pain or decreased pain at rest, during</a:t>
            </a:r>
          </a:p>
          <a:p>
            <a:pPr algn="l" rtl="0"/>
            <a:r>
              <a:rPr lang="en-US" b="1" dirty="0" smtClean="0"/>
              <a:t>ADLs, or at surgical sites</a:t>
            </a:r>
          </a:p>
          <a:p>
            <a:endParaRPr lang="ar-SA" b="1"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a:bodyPr>
          <a:lstStyle/>
          <a:p>
            <a:pPr algn="l" rtl="0"/>
            <a:r>
              <a:rPr lang="en-US" b="1" dirty="0" smtClean="0">
                <a:solidFill>
                  <a:schemeClr val="accent2"/>
                </a:solidFill>
              </a:rPr>
              <a:t>3. Experiences no pathologic fracture</a:t>
            </a:r>
          </a:p>
          <a:p>
            <a:pPr algn="l" rtl="0"/>
            <a:r>
              <a:rPr lang="en-US" b="1" dirty="0" smtClean="0"/>
              <a:t>a. Avoids stress to weakened bones</a:t>
            </a:r>
          </a:p>
          <a:p>
            <a:pPr algn="l" rtl="0"/>
            <a:r>
              <a:rPr lang="en-US" b="1" dirty="0" smtClean="0"/>
              <a:t>b. Uses assistive devices safely and appropriately</a:t>
            </a:r>
          </a:p>
          <a:p>
            <a:pPr algn="l" rtl="0"/>
            <a:r>
              <a:rPr lang="en-US" b="1" dirty="0" smtClean="0"/>
              <a:t>c. Strengthens uninvolved extremities with exercise</a:t>
            </a:r>
          </a:p>
          <a:p>
            <a:pPr algn="l" rtl="0"/>
            <a:r>
              <a:rPr lang="en-US" b="1" dirty="0" smtClean="0">
                <a:solidFill>
                  <a:schemeClr val="accent2"/>
                </a:solidFill>
              </a:rPr>
              <a:t>4. Demonstrates effective coping patterns</a:t>
            </a:r>
          </a:p>
          <a:p>
            <a:pPr algn="l" rtl="0"/>
            <a:r>
              <a:rPr lang="en-US" b="1" dirty="0" smtClean="0"/>
              <a:t>a. Verbalizes feelings</a:t>
            </a:r>
          </a:p>
          <a:p>
            <a:pPr algn="l" rtl="0"/>
            <a:r>
              <a:rPr lang="en-US" b="1" dirty="0" smtClean="0"/>
              <a:t>b. Identifies strengths and abilities</a:t>
            </a:r>
          </a:p>
          <a:p>
            <a:pPr algn="l" rtl="0"/>
            <a:r>
              <a:rPr lang="en-US" b="1" dirty="0" smtClean="0"/>
              <a:t>c. Makes decisions</a:t>
            </a:r>
          </a:p>
          <a:p>
            <a:pPr algn="l" rtl="0"/>
            <a:r>
              <a:rPr lang="en-US" b="1" dirty="0" smtClean="0"/>
              <a:t>d. Requests assistance as needed</a:t>
            </a:r>
          </a:p>
          <a:p>
            <a:pPr algn="l" rtl="0"/>
            <a:r>
              <a:rPr lang="en-US" b="1" dirty="0" smtClean="0">
                <a:solidFill>
                  <a:schemeClr val="accent2"/>
                </a:solidFill>
              </a:rPr>
              <a:t>5. Demonstrates positive self-concept</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t>The major goals for the patient may include relief of pain, improved physical mobility, </a:t>
            </a:r>
          </a:p>
          <a:p>
            <a:pPr algn="l" rtl="0"/>
            <a:r>
              <a:rPr lang="en-US" b="1" dirty="0" smtClean="0"/>
              <a:t>use of back-</a:t>
            </a:r>
          </a:p>
          <a:p>
            <a:pPr algn="l" rtl="0"/>
            <a:r>
              <a:rPr lang="en-US" b="1" dirty="0" smtClean="0"/>
              <a:t>conserving techniques of body mechanics, improved self-esteem, and weight reduction</a:t>
            </a:r>
          </a:p>
          <a:p>
            <a:endParaRPr lang="ar-SA" b="1" dirty="0"/>
          </a:p>
        </p:txBody>
      </p:sp>
      <p:sp>
        <p:nvSpPr>
          <p:cNvPr id="2" name="Title 1"/>
          <p:cNvSpPr>
            <a:spLocks noGrp="1"/>
          </p:cNvSpPr>
          <p:nvPr>
            <p:ph type="title"/>
          </p:nvPr>
        </p:nvSpPr>
        <p:spPr/>
        <p:txBody>
          <a:bodyPr>
            <a:normAutofit fontScale="90000"/>
          </a:bodyPr>
          <a:lstStyle/>
          <a:p>
            <a:r>
              <a:rPr lang="en-US" b="1" dirty="0" smtClean="0"/>
              <a:t>Planning and Goals</a:t>
            </a:r>
            <a:br>
              <a:rPr lang="en-US" b="1" dirty="0" smtClean="0"/>
            </a:br>
            <a:endParaRPr lang="ar-SA"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algn="l" rtl="0"/>
            <a:r>
              <a:rPr lang="en-US" b="1" dirty="0" smtClean="0"/>
              <a:t>a. Identifies home and family responsibilities that can be</a:t>
            </a:r>
          </a:p>
          <a:p>
            <a:pPr algn="l" rtl="0"/>
            <a:r>
              <a:rPr lang="en-US" b="1" dirty="0" smtClean="0"/>
              <a:t>accomplished</a:t>
            </a:r>
          </a:p>
          <a:p>
            <a:pPr algn="l" rtl="0"/>
            <a:r>
              <a:rPr lang="en-US" b="1" dirty="0" smtClean="0"/>
              <a:t>b. Exhibits confidence in own abilities</a:t>
            </a:r>
          </a:p>
          <a:p>
            <a:pPr algn="l" rtl="0"/>
            <a:r>
              <a:rPr lang="en-US" b="1" dirty="0" smtClean="0"/>
              <a:t>c. Demonstrates acceptance of altered body image</a:t>
            </a:r>
          </a:p>
          <a:p>
            <a:pPr algn="l" rtl="0"/>
            <a:r>
              <a:rPr lang="en-US" b="1" dirty="0" smtClean="0"/>
              <a:t>d. Demonstrates independence in ADLs</a:t>
            </a:r>
          </a:p>
          <a:p>
            <a:pPr algn="l" rtl="0"/>
            <a:r>
              <a:rPr lang="en-US" b="1" dirty="0" smtClean="0">
                <a:solidFill>
                  <a:schemeClr val="accent2"/>
                </a:solidFill>
              </a:rPr>
              <a:t>6. Exhibits absence of complications</a:t>
            </a:r>
          </a:p>
          <a:p>
            <a:pPr algn="l" rtl="0"/>
            <a:r>
              <a:rPr lang="en-US" b="1" dirty="0" smtClean="0"/>
              <a:t>a. Demonstrates wound healing</a:t>
            </a:r>
          </a:p>
          <a:p>
            <a:pPr algn="l" rtl="0"/>
            <a:r>
              <a:rPr lang="en-US" b="1" dirty="0" smtClean="0"/>
              <a:t>b. Experiences no skin breakdown</a:t>
            </a:r>
          </a:p>
          <a:p>
            <a:pPr algn="l" rtl="0"/>
            <a:r>
              <a:rPr lang="en-US" b="1" dirty="0" smtClean="0"/>
              <a:t>c. Maintains or increases body weight</a:t>
            </a:r>
          </a:p>
          <a:p>
            <a:endParaRPr lang="ar-SA"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20000"/>
          </a:bodyPr>
          <a:lstStyle/>
          <a:p>
            <a:pPr algn="l" rtl="0"/>
            <a:r>
              <a:rPr lang="en-US" dirty="0" smtClean="0"/>
              <a:t>d. Experiences no infections</a:t>
            </a:r>
          </a:p>
          <a:p>
            <a:pPr algn="l" rtl="0"/>
            <a:r>
              <a:rPr lang="en-US" dirty="0" smtClean="0"/>
              <a:t>e. Does not experience </a:t>
            </a:r>
            <a:r>
              <a:rPr lang="en-US" dirty="0" err="1" smtClean="0"/>
              <a:t>hypercalcemia</a:t>
            </a:r>
            <a:endParaRPr lang="en-US" dirty="0" smtClean="0"/>
          </a:p>
          <a:p>
            <a:pPr algn="l" rtl="0"/>
            <a:r>
              <a:rPr lang="en-US" dirty="0" smtClean="0"/>
              <a:t>f. Manages side effects of therapies</a:t>
            </a:r>
          </a:p>
          <a:p>
            <a:pPr algn="l" rtl="0"/>
            <a:r>
              <a:rPr lang="en-US" dirty="0" smtClean="0"/>
              <a:t>g. Reports symptoms of medication toxicity or complications</a:t>
            </a:r>
          </a:p>
          <a:p>
            <a:pPr algn="l" rtl="0"/>
            <a:r>
              <a:rPr lang="en-US" dirty="0" smtClean="0">
                <a:solidFill>
                  <a:schemeClr val="accent2"/>
                </a:solidFill>
              </a:rPr>
              <a:t>7. Participates in continuing health care at home</a:t>
            </a:r>
          </a:p>
          <a:p>
            <a:pPr algn="l" rtl="0"/>
            <a:r>
              <a:rPr lang="en-US" dirty="0" smtClean="0"/>
              <a:t>a. Complies with prescribed regimen (</a:t>
            </a:r>
            <a:r>
              <a:rPr lang="en-US" dirty="0" err="1" smtClean="0"/>
              <a:t>ie</a:t>
            </a:r>
            <a:r>
              <a:rPr lang="en-US" dirty="0" smtClean="0"/>
              <a:t>, takes prescribed</a:t>
            </a:r>
          </a:p>
          <a:p>
            <a:pPr algn="l" rtl="0"/>
            <a:r>
              <a:rPr lang="en-US" dirty="0" smtClean="0"/>
              <a:t>medications, continues physical and occupational therapy</a:t>
            </a:r>
          </a:p>
          <a:p>
            <a:pPr algn="l" rtl="0"/>
            <a:r>
              <a:rPr lang="en-US" dirty="0" smtClean="0"/>
              <a:t>programs)</a:t>
            </a:r>
          </a:p>
          <a:p>
            <a:pPr algn="l" rtl="0"/>
            <a:r>
              <a:rPr lang="en-US" dirty="0" smtClean="0"/>
              <a:t>b. Acknowledges need for long-term health supervision</a:t>
            </a:r>
          </a:p>
          <a:p>
            <a:pPr algn="l" rtl="0"/>
            <a:r>
              <a:rPr lang="en-US" dirty="0" smtClean="0"/>
              <a:t>c. Keeps follow-up health care appointments</a:t>
            </a:r>
          </a:p>
          <a:p>
            <a:pPr algn="l" rtl="0"/>
            <a:r>
              <a:rPr lang="en-US" dirty="0" smtClean="0"/>
              <a:t>d. Reports occurrence of symptoms or complications</a:t>
            </a:r>
          </a:p>
          <a:p>
            <a:pPr algn="l" rtl="0"/>
            <a:endParaRPr lang="ar-SA"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lgn="ctr">
              <a:buNone/>
            </a:pPr>
            <a:r>
              <a:rPr lang="en-US" sz="6000" dirty="0" smtClean="0">
                <a:solidFill>
                  <a:schemeClr val="accent3">
                    <a:lumMod val="60000"/>
                    <a:lumOff val="40000"/>
                  </a:schemeClr>
                </a:solidFill>
                <a:latin typeface="Algerian" pitchFamily="82" charset="0"/>
              </a:rPr>
              <a:t>Any questions</a:t>
            </a:r>
          </a:p>
          <a:p>
            <a:endParaRPr lang="en-US" dirty="0" smtClean="0"/>
          </a:p>
          <a:p>
            <a:endParaRPr lang="ar-SA"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8000" dirty="0" smtClean="0">
                <a:solidFill>
                  <a:schemeClr val="accent3">
                    <a:lumMod val="60000"/>
                    <a:lumOff val="40000"/>
                  </a:schemeClr>
                </a:solidFill>
                <a:latin typeface="Algerian" pitchFamily="82" charset="0"/>
              </a:rPr>
              <a:t>Thanks</a:t>
            </a:r>
          </a:p>
          <a:p>
            <a:pPr algn="ctr"/>
            <a:endParaRPr lang="en-US" dirty="0" smtClean="0"/>
          </a:p>
          <a:p>
            <a:pPr algn="ct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40491"/>
          </a:xfrm>
        </p:spPr>
        <p:txBody>
          <a:bodyPr>
            <a:normAutofit fontScale="70000" lnSpcReduction="20000"/>
          </a:bodyPr>
          <a:lstStyle/>
          <a:p>
            <a:pPr algn="l" rtl="0"/>
            <a:r>
              <a:rPr lang="en-US" sz="2900" b="1" dirty="0" smtClean="0"/>
              <a:t>To relieve pain, the nurse encourages the patient to reduce stress on the back muscles and to change position frequently. Patients</a:t>
            </a:r>
          </a:p>
          <a:p>
            <a:pPr algn="l" rtl="0"/>
            <a:r>
              <a:rPr lang="en-US" sz="2900" b="1" dirty="0" smtClean="0"/>
              <a:t>are taught to control and modify the perceived pain through behavioral</a:t>
            </a:r>
          </a:p>
          <a:p>
            <a:pPr algn="l" rtl="0"/>
            <a:r>
              <a:rPr lang="en-US" sz="2900" b="1" dirty="0" smtClean="0"/>
              <a:t>therapies that reduce muscular and psychological tension.</a:t>
            </a:r>
          </a:p>
          <a:p>
            <a:pPr algn="l" rtl="0"/>
            <a:r>
              <a:rPr lang="en-US" sz="2900" b="1" dirty="0" smtClean="0"/>
              <a:t>Diaphragmatic breathing and relaxation help reduce muscle</a:t>
            </a:r>
          </a:p>
          <a:p>
            <a:pPr algn="l" rtl="0"/>
            <a:r>
              <a:rPr lang="en-US" sz="2900" b="1" dirty="0" smtClean="0"/>
              <a:t>tension contributing to low back pain. Diverting the patient’s attention</a:t>
            </a:r>
          </a:p>
          <a:p>
            <a:pPr algn="l" rtl="0"/>
            <a:r>
              <a:rPr lang="en-US" sz="2900" b="1" dirty="0" smtClean="0"/>
              <a:t>from the pain to another activity (</a:t>
            </a:r>
            <a:r>
              <a:rPr lang="en-US" sz="2900" b="1" dirty="0" err="1" smtClean="0"/>
              <a:t>eg</a:t>
            </a:r>
            <a:r>
              <a:rPr lang="en-US" sz="2900" b="1" dirty="0" smtClean="0"/>
              <a:t>, reading, conversation,</a:t>
            </a:r>
          </a:p>
          <a:p>
            <a:pPr algn="l" rtl="0"/>
            <a:r>
              <a:rPr lang="en-US" sz="2900" b="1" dirty="0" smtClean="0"/>
              <a:t>watching television) may be helpful in some instances.</a:t>
            </a:r>
          </a:p>
          <a:p>
            <a:pPr algn="l" rtl="0"/>
            <a:r>
              <a:rPr lang="en-US" sz="2900" b="1" dirty="0" smtClean="0"/>
              <a:t>Guided imagery, in which the relaxed patient learns to focus on</a:t>
            </a:r>
          </a:p>
          <a:p>
            <a:pPr algn="l" rtl="0"/>
            <a:r>
              <a:rPr lang="en-US" sz="2900" b="1" dirty="0" smtClean="0"/>
              <a:t>a pleasant event, may be used along with other pain-relief strategies</a:t>
            </a:r>
          </a:p>
          <a:p>
            <a:pPr algn="l" rtl="0"/>
            <a:endParaRPr lang="ar-SA" dirty="0"/>
          </a:p>
        </p:txBody>
      </p:sp>
      <p:sp>
        <p:nvSpPr>
          <p:cNvPr id="2" name="Title 1"/>
          <p:cNvSpPr>
            <a:spLocks noGrp="1"/>
          </p:cNvSpPr>
          <p:nvPr>
            <p:ph type="title"/>
          </p:nvPr>
        </p:nvSpPr>
        <p:spPr/>
        <p:txBody>
          <a:bodyPr>
            <a:normAutofit fontScale="90000"/>
          </a:bodyPr>
          <a:lstStyle/>
          <a:p>
            <a:r>
              <a:rPr lang="en-US" b="1" dirty="0" smtClean="0"/>
              <a:t>Nursing Interventions</a:t>
            </a:r>
            <a:br>
              <a:rPr lang="en-US" b="1" dirty="0" smtClean="0"/>
            </a:br>
            <a:r>
              <a:rPr lang="en-US" dirty="0" smtClean="0"/>
              <a:t>RELIEVING PAIN</a:t>
            </a:r>
            <a:br>
              <a:rPr lang="en-US" dirty="0" smtClean="0"/>
            </a:b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fontScale="92500" lnSpcReduction="20000"/>
          </a:bodyPr>
          <a:lstStyle/>
          <a:p>
            <a:pPr algn="l" rtl="0"/>
            <a:r>
              <a:rPr lang="en-US" b="1" dirty="0" smtClean="0"/>
              <a:t>Physical mobility is monitored through continuing assessments.</a:t>
            </a:r>
          </a:p>
          <a:p>
            <a:pPr algn="l" rtl="0"/>
            <a:r>
              <a:rPr lang="en-US" b="1" dirty="0" smtClean="0"/>
              <a:t>The nurse assesses how the patient moves and stands. As the back</a:t>
            </a:r>
          </a:p>
          <a:p>
            <a:pPr algn="l" rtl="0"/>
            <a:r>
              <a:rPr lang="en-US" b="1" dirty="0" smtClean="0"/>
              <a:t>pain subsides, self-care activities are resumed with minimal strain</a:t>
            </a:r>
          </a:p>
          <a:p>
            <a:pPr algn="l" rtl="0"/>
            <a:r>
              <a:rPr lang="en-US" b="1" dirty="0" smtClean="0"/>
              <a:t>on the injured structures. Position changes should be made slowly and carried out with assistance as required. </a:t>
            </a:r>
          </a:p>
          <a:p>
            <a:pPr algn="l" rtl="0"/>
            <a:r>
              <a:rPr lang="en-US" b="1" dirty="0" smtClean="0"/>
              <a:t>Twisting and jarring motions are avoided. </a:t>
            </a:r>
          </a:p>
          <a:p>
            <a:pPr algn="l" rtl="0"/>
            <a:r>
              <a:rPr lang="en-US" b="1" dirty="0" smtClean="0"/>
              <a:t>The nurse encourages the patient to alternate lying, sitting, and walking activities frequently and advises</a:t>
            </a:r>
          </a:p>
          <a:p>
            <a:pPr algn="l" rtl="0"/>
            <a:r>
              <a:rPr lang="en-US" b="1" dirty="0" smtClean="0"/>
              <a:t>the patient to avoid sitting, standing,</a:t>
            </a:r>
          </a:p>
          <a:p>
            <a:endParaRPr lang="en-US" b="1" dirty="0" smtClean="0"/>
          </a:p>
          <a:p>
            <a:endParaRPr lang="ar-SA" b="1" dirty="0"/>
          </a:p>
        </p:txBody>
      </p:sp>
      <p:sp>
        <p:nvSpPr>
          <p:cNvPr id="2" name="Title 1"/>
          <p:cNvSpPr>
            <a:spLocks noGrp="1"/>
          </p:cNvSpPr>
          <p:nvPr>
            <p:ph type="title"/>
          </p:nvPr>
        </p:nvSpPr>
        <p:spPr/>
        <p:txBody>
          <a:bodyPr>
            <a:normAutofit fontScale="90000"/>
          </a:bodyPr>
          <a:lstStyle/>
          <a:p>
            <a:r>
              <a:rPr lang="en-US" dirty="0" smtClean="0"/>
              <a:t>IMPROVING PHYSICAL MOBILITY</a:t>
            </a:r>
            <a:br>
              <a:rPr lang="en-US" dirty="0" smtClean="0"/>
            </a:b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fontScale="70000" lnSpcReduction="20000"/>
          </a:bodyPr>
          <a:lstStyle/>
          <a:p>
            <a:pPr algn="l" rtl="0"/>
            <a:r>
              <a:rPr lang="en-US" sz="2900" b="1" dirty="0" smtClean="0"/>
              <a:t>On completion of this chapter, the learner will be able to:</a:t>
            </a:r>
          </a:p>
          <a:p>
            <a:pPr algn="l" rtl="0"/>
            <a:r>
              <a:rPr lang="en-US" sz="2900" b="1" dirty="0" smtClean="0"/>
              <a:t>1. Use the nursing process as a framework for care of the patient with</a:t>
            </a:r>
          </a:p>
          <a:p>
            <a:pPr algn="l" rtl="0"/>
            <a:r>
              <a:rPr lang="en-US" sz="2900" b="1" dirty="0" smtClean="0"/>
              <a:t>low back pain.</a:t>
            </a:r>
          </a:p>
          <a:p>
            <a:pPr algn="l" rtl="0"/>
            <a:r>
              <a:rPr lang="en-US" sz="2900" b="1" dirty="0" smtClean="0"/>
              <a:t>2. Describe the rehabilitation and health education needs of the</a:t>
            </a:r>
          </a:p>
          <a:p>
            <a:pPr algn="l" rtl="0"/>
            <a:r>
              <a:rPr lang="en-US" sz="2900" b="1" dirty="0" smtClean="0"/>
              <a:t>patient with low back pain.</a:t>
            </a:r>
          </a:p>
          <a:p>
            <a:pPr algn="l" rtl="0"/>
            <a:r>
              <a:rPr lang="en-US" sz="2900" b="1" dirty="0" smtClean="0"/>
              <a:t>3. Describe conditions of the upper extremities and nursing care of</a:t>
            </a:r>
          </a:p>
          <a:p>
            <a:pPr algn="l" rtl="0"/>
            <a:r>
              <a:rPr lang="en-US" sz="2900" b="1" dirty="0" smtClean="0"/>
              <a:t>the patient undergoing surgery of the hand or wrist.</a:t>
            </a:r>
          </a:p>
          <a:p>
            <a:pPr algn="l" rtl="0"/>
            <a:r>
              <a:rPr lang="en-US" sz="2900" b="1" dirty="0" smtClean="0"/>
              <a:t>4. Use the nursing process as a framework for care of the patient</a:t>
            </a:r>
          </a:p>
          <a:p>
            <a:pPr algn="l" rtl="0"/>
            <a:r>
              <a:rPr lang="en-US" sz="2900" b="1" dirty="0" smtClean="0"/>
              <a:t>undergoing foot surgery.</a:t>
            </a:r>
          </a:p>
          <a:p>
            <a:pPr algn="l" rtl="0"/>
            <a:r>
              <a:rPr lang="en-US" sz="2900" b="1" dirty="0" smtClean="0"/>
              <a:t>5. Explain the pathophysiology, pathogenesis, prevention, and</a:t>
            </a:r>
          </a:p>
          <a:p>
            <a:pPr algn="l" rtl="0"/>
            <a:r>
              <a:rPr lang="en-US" sz="2900" b="1" dirty="0" smtClean="0"/>
              <a:t>management of osteoporosis.</a:t>
            </a:r>
          </a:p>
          <a:p>
            <a:pPr algn="l" rtl="0"/>
            <a:r>
              <a:rPr lang="en-US" sz="2900" b="1" dirty="0" smtClean="0"/>
              <a:t>6. Identify the causes and related medical management of</a:t>
            </a:r>
          </a:p>
          <a:p>
            <a:pPr algn="l" rtl="0"/>
            <a:r>
              <a:rPr lang="en-US" sz="2900" b="1" dirty="0" smtClean="0"/>
              <a:t>osteomalacia.</a:t>
            </a:r>
          </a:p>
          <a:p>
            <a:endParaRPr lang="ar-SA" dirty="0"/>
          </a:p>
        </p:txBody>
      </p:sp>
      <p:sp>
        <p:nvSpPr>
          <p:cNvPr id="2" name="Title 1"/>
          <p:cNvSpPr>
            <a:spLocks noGrp="1"/>
          </p:cNvSpPr>
          <p:nvPr>
            <p:ph type="title"/>
          </p:nvPr>
        </p:nvSpPr>
        <p:spPr/>
        <p:txBody>
          <a:bodyPr>
            <a:normAutofit fontScale="90000"/>
          </a:bodyPr>
          <a:lstStyle/>
          <a:p>
            <a:r>
              <a:rPr lang="en-US" b="1" dirty="0" smtClean="0"/>
              <a:t>LEARNING OBJECTIVES</a:t>
            </a:r>
            <a:br>
              <a:rPr lang="en-US" b="1" dirty="0" smtClean="0"/>
            </a:b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Autofit/>
          </a:bodyPr>
          <a:lstStyle/>
          <a:p>
            <a:pPr algn="l" rtl="0"/>
            <a:r>
              <a:rPr lang="en-US" sz="2000" b="1" dirty="0" smtClean="0"/>
              <a:t>Discuss the following strategies with the patient:</a:t>
            </a:r>
          </a:p>
          <a:p>
            <a:pPr algn="l" rtl="0"/>
            <a:r>
              <a:rPr lang="en-US" sz="2000" b="1" u="sng" dirty="0" smtClean="0">
                <a:solidFill>
                  <a:srgbClr val="FF0000"/>
                </a:solidFill>
              </a:rPr>
              <a:t>Pain Management</a:t>
            </a:r>
          </a:p>
          <a:p>
            <a:pPr algn="l" rtl="0"/>
            <a:r>
              <a:rPr lang="en-US" sz="2000" b="1" dirty="0" smtClean="0"/>
              <a:t>• Limit bed rest; keep knees flexed to decrease strain on back</a:t>
            </a:r>
          </a:p>
          <a:p>
            <a:pPr algn="l" rtl="0"/>
            <a:r>
              <a:rPr lang="en-US" sz="2000" b="1" dirty="0" smtClean="0"/>
              <a:t>• </a:t>
            </a:r>
            <a:r>
              <a:rPr lang="en-US" sz="2000" b="1" i="1" dirty="0" smtClean="0"/>
              <a:t>Non pharmacologic approaches: distraction, relaxation, imagery,</a:t>
            </a:r>
          </a:p>
          <a:p>
            <a:pPr algn="l" rtl="0"/>
            <a:r>
              <a:rPr lang="en-US" sz="2000" b="1" dirty="0" smtClean="0"/>
              <a:t>thermal interventions (</a:t>
            </a:r>
            <a:r>
              <a:rPr lang="en-US" sz="2000" b="1" dirty="0" err="1" smtClean="0"/>
              <a:t>eg</a:t>
            </a:r>
            <a:r>
              <a:rPr lang="en-US" sz="2000" b="1" dirty="0" smtClean="0"/>
              <a:t>, ice or heat), stress reduction</a:t>
            </a:r>
          </a:p>
          <a:p>
            <a:pPr algn="l" rtl="0"/>
            <a:r>
              <a:rPr lang="en-US" sz="2000" b="1" dirty="0" smtClean="0"/>
              <a:t>• </a:t>
            </a:r>
            <a:r>
              <a:rPr lang="en-US" sz="2000" b="1" i="1" dirty="0" smtClean="0"/>
              <a:t>Pharmacologic approaches: non steroidal anti-inflammatory drugs,</a:t>
            </a:r>
          </a:p>
          <a:p>
            <a:pPr algn="l" rtl="0"/>
            <a:r>
              <a:rPr lang="en-US" sz="2000" b="1" dirty="0" smtClean="0"/>
              <a:t>analgesics, muscle relaxants</a:t>
            </a:r>
          </a:p>
          <a:p>
            <a:pPr algn="l" rtl="0"/>
            <a:r>
              <a:rPr lang="en-US" sz="2000" b="1" dirty="0" smtClean="0"/>
              <a:t>Exercise</a:t>
            </a:r>
          </a:p>
          <a:p>
            <a:pPr algn="l" rtl="0"/>
            <a:r>
              <a:rPr lang="en-US" sz="2000" b="1" dirty="0" smtClean="0"/>
              <a:t>• Stretch to enhance flexibility, do strengthening exercises</a:t>
            </a:r>
          </a:p>
          <a:p>
            <a:pPr algn="l" rtl="0"/>
            <a:r>
              <a:rPr lang="en-US" sz="2000" b="1" dirty="0" smtClean="0"/>
              <a:t>• Perform prescribed back exercises to increase function, emphasizing</a:t>
            </a:r>
          </a:p>
          <a:p>
            <a:pPr algn="l" rtl="0"/>
            <a:r>
              <a:rPr lang="en-US" sz="2000" b="1" dirty="0" smtClean="0"/>
              <a:t>gradual increases in time and repetitions</a:t>
            </a:r>
          </a:p>
          <a:p>
            <a:pPr algn="l" rtl="0"/>
            <a:endParaRPr lang="ar-SA" sz="2000" b="1" dirty="0"/>
          </a:p>
        </p:txBody>
      </p:sp>
      <p:sp>
        <p:nvSpPr>
          <p:cNvPr id="2" name="Title 1"/>
          <p:cNvSpPr>
            <a:spLocks noGrp="1"/>
          </p:cNvSpPr>
          <p:nvPr>
            <p:ph type="title"/>
          </p:nvPr>
        </p:nvSpPr>
        <p:spPr/>
        <p:txBody>
          <a:bodyPr>
            <a:normAutofit fontScale="90000"/>
          </a:bodyPr>
          <a:lstStyle/>
          <a:p>
            <a:r>
              <a:rPr lang="en-US" sz="2700" b="1" u="sng" dirty="0" smtClean="0">
                <a:solidFill>
                  <a:srgbClr val="FF0000"/>
                </a:solidFill>
              </a:rPr>
              <a:t>PATIENT EDUCATION</a:t>
            </a:r>
            <a:br>
              <a:rPr lang="en-US" sz="2700" b="1" u="sng" dirty="0" smtClean="0">
                <a:solidFill>
                  <a:srgbClr val="FF0000"/>
                </a:solidFill>
              </a:rPr>
            </a:br>
            <a:r>
              <a:rPr lang="en-US" sz="2700" b="1" u="sng" dirty="0" smtClean="0">
                <a:solidFill>
                  <a:srgbClr val="FF0000"/>
                </a:solidFill>
              </a:rPr>
              <a:t>Strategies for the Patient With Low Back Pain</a:t>
            </a:r>
            <a:r>
              <a:rPr lang="en-US" b="1" dirty="0" smtClean="0"/>
              <a:t/>
            </a:r>
            <a:br>
              <a:rPr lang="en-US" b="1" dirty="0" smtClean="0"/>
            </a:b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lstStyle/>
          <a:p>
            <a:pPr algn="l" rtl="0"/>
            <a:r>
              <a:rPr lang="en-US" b="1" u="sng" dirty="0" smtClean="0">
                <a:solidFill>
                  <a:srgbClr val="FF0000"/>
                </a:solidFill>
              </a:rPr>
              <a:t>Body Mechanics</a:t>
            </a:r>
          </a:p>
          <a:p>
            <a:pPr algn="l" rtl="0"/>
            <a:r>
              <a:rPr lang="en-US" dirty="0" smtClean="0"/>
              <a:t>• </a:t>
            </a:r>
            <a:r>
              <a:rPr lang="en-US" b="1" dirty="0" smtClean="0"/>
              <a:t>Practice good posture</a:t>
            </a:r>
          </a:p>
          <a:p>
            <a:pPr algn="l" rtl="0"/>
            <a:r>
              <a:rPr lang="en-US" b="1" dirty="0" smtClean="0"/>
              <a:t>• Avoid twisting body</a:t>
            </a:r>
          </a:p>
          <a:p>
            <a:pPr algn="l" rtl="0"/>
            <a:r>
              <a:rPr lang="en-US" b="1" dirty="0" smtClean="0"/>
              <a:t>• Push objects rather than pull them</a:t>
            </a:r>
          </a:p>
          <a:p>
            <a:pPr algn="l" rtl="0"/>
            <a:r>
              <a:rPr lang="en-US" b="1" dirty="0" smtClean="0"/>
              <a:t>• Keep load close to body when lifting</a:t>
            </a:r>
          </a:p>
          <a:p>
            <a:pPr algn="l" rtl="0"/>
            <a:r>
              <a:rPr lang="en-US" b="1" dirty="0" smtClean="0"/>
              <a:t>• Bend knees and tighten abdominal muscles when lifting</a:t>
            </a:r>
          </a:p>
          <a:p>
            <a:endParaRPr lang="ar-SA"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fontScale="85000" lnSpcReduction="20000"/>
          </a:bodyPr>
          <a:lstStyle/>
          <a:p>
            <a:pPr algn="l" rtl="0"/>
            <a:r>
              <a:rPr lang="en-US" dirty="0" smtClean="0"/>
              <a:t>• </a:t>
            </a:r>
            <a:r>
              <a:rPr lang="en-US" b="1" dirty="0" smtClean="0"/>
              <a:t>Avoid overreaching</a:t>
            </a:r>
          </a:p>
          <a:p>
            <a:pPr algn="l" rtl="0"/>
            <a:r>
              <a:rPr lang="en-US" b="1" dirty="0" smtClean="0"/>
              <a:t>• Use wide base of support</a:t>
            </a:r>
          </a:p>
          <a:p>
            <a:pPr algn="l" rtl="0"/>
            <a:r>
              <a:rPr lang="en-US" b="1" dirty="0" smtClean="0"/>
              <a:t>• Use back brace to protect back</a:t>
            </a:r>
          </a:p>
          <a:p>
            <a:pPr algn="l" rtl="0"/>
            <a:r>
              <a:rPr lang="en-US" b="1" dirty="0" smtClean="0">
                <a:solidFill>
                  <a:srgbClr val="FF0000"/>
                </a:solidFill>
              </a:rPr>
              <a:t>Work Modifications</a:t>
            </a:r>
          </a:p>
          <a:p>
            <a:pPr algn="l" rtl="0"/>
            <a:r>
              <a:rPr lang="en-US" b="1" dirty="0" smtClean="0"/>
              <a:t>• Adjust work area to avoid stress on back</a:t>
            </a:r>
          </a:p>
          <a:p>
            <a:pPr algn="l" rtl="0"/>
            <a:r>
              <a:rPr lang="en-US" b="1" dirty="0" smtClean="0"/>
              <a:t>• Adjust height of chair or work table</a:t>
            </a:r>
          </a:p>
          <a:p>
            <a:pPr algn="l" rtl="0"/>
            <a:r>
              <a:rPr lang="en-US" b="1" dirty="0" smtClean="0"/>
              <a:t>• Use lumbar support in chair</a:t>
            </a:r>
          </a:p>
          <a:p>
            <a:pPr algn="l" rtl="0"/>
            <a:r>
              <a:rPr lang="en-US" b="1" dirty="0" smtClean="0"/>
              <a:t>• Avoid prolonged standing and repetitive tasks</a:t>
            </a:r>
          </a:p>
          <a:p>
            <a:pPr algn="l" rtl="0"/>
            <a:r>
              <a:rPr lang="en-US" b="1" dirty="0" smtClean="0"/>
              <a:t>• Avoid bending, twisting, and lifting heavy objects</a:t>
            </a:r>
          </a:p>
          <a:p>
            <a:pPr algn="l" rtl="0"/>
            <a:r>
              <a:rPr lang="en-US" b="1" dirty="0" smtClean="0"/>
              <a:t>• Avoid work involving continuous vibrations</a:t>
            </a:r>
          </a:p>
          <a:p>
            <a:pPr algn="l" rtl="0"/>
            <a:r>
              <a:rPr lang="en-US" b="1" dirty="0" smtClean="0">
                <a:solidFill>
                  <a:srgbClr val="FF0000"/>
                </a:solidFill>
              </a:rPr>
              <a:t>Stress Reduction</a:t>
            </a:r>
          </a:p>
          <a:p>
            <a:pPr algn="l" rtl="0"/>
            <a:r>
              <a:rPr lang="en-US" b="1" dirty="0" smtClean="0"/>
              <a:t>• Discuss with patient the interdependence of stress and anxiety on</a:t>
            </a:r>
          </a:p>
          <a:p>
            <a:pPr algn="l" rtl="0"/>
            <a:r>
              <a:rPr lang="en-US" b="1" dirty="0" smtClean="0"/>
              <a:t>muscle tension and pain</a:t>
            </a:r>
          </a:p>
          <a:p>
            <a:pPr algn="l" rtl="0"/>
            <a:r>
              <a:rPr lang="en-US" b="1" dirty="0" smtClean="0"/>
              <a:t>• Explore effective coping mechanisms</a:t>
            </a:r>
          </a:p>
          <a:p>
            <a:pPr algn="l" rtl="0"/>
            <a:r>
              <a:rPr lang="en-US" b="1" dirty="0" smtClean="0"/>
              <a:t>• Teach stress reduction techniques</a:t>
            </a:r>
          </a:p>
          <a:p>
            <a:pPr algn="l" rtl="0"/>
            <a:r>
              <a:rPr lang="en-US" b="1" dirty="0" smtClean="0"/>
              <a:t>• Refer patient to back clinic</a:t>
            </a:r>
          </a:p>
          <a:p>
            <a:pPr algn="l" rtl="0"/>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a:bodyPr>
          <a:lstStyle/>
          <a:p>
            <a:pPr algn="l" rtl="0"/>
            <a:r>
              <a:rPr lang="en-US" b="1" dirty="0" smtClean="0"/>
              <a:t>Good body mechanics and posture are essential to avoid recurrence</a:t>
            </a:r>
          </a:p>
          <a:p>
            <a:pPr algn="l" rtl="0"/>
            <a:r>
              <a:rPr lang="en-US" b="1" dirty="0" smtClean="0"/>
              <a:t>of back pain. The patient must be taught how to stand, sit,</a:t>
            </a:r>
          </a:p>
          <a:p>
            <a:pPr algn="l" rtl="0"/>
            <a:r>
              <a:rPr lang="en-US" b="1" dirty="0" smtClean="0"/>
              <a:t>lie, and lift properly (Figs. 68-2 and 68-3). Providing the patient</a:t>
            </a:r>
          </a:p>
          <a:p>
            <a:pPr algn="l" rtl="0"/>
            <a:r>
              <a:rPr lang="en-US" b="1" dirty="0" smtClean="0"/>
              <a:t>with a list of suggestions helps in making these long-term</a:t>
            </a:r>
          </a:p>
          <a:p>
            <a:pPr algn="l" rtl="0"/>
            <a:r>
              <a:rPr lang="en-US" b="1" dirty="0" smtClean="0"/>
              <a:t>changes (Chart 68-3). The patient who wears high heels is encouraged</a:t>
            </a:r>
          </a:p>
          <a:p>
            <a:endParaRPr lang="ar-SA" dirty="0"/>
          </a:p>
        </p:txBody>
      </p:sp>
      <p:sp>
        <p:nvSpPr>
          <p:cNvPr id="2" name="Title 1"/>
          <p:cNvSpPr>
            <a:spLocks noGrp="1"/>
          </p:cNvSpPr>
          <p:nvPr>
            <p:ph type="title"/>
          </p:nvPr>
        </p:nvSpPr>
        <p:spPr/>
        <p:txBody>
          <a:bodyPr>
            <a:normAutofit fontScale="90000"/>
          </a:bodyPr>
          <a:lstStyle/>
          <a:p>
            <a:r>
              <a:rPr lang="en-US" dirty="0" smtClean="0"/>
              <a:t>USING PROPER BODY MECHANICS</a:t>
            </a:r>
            <a:br>
              <a:rPr lang="en-US" dirty="0" smtClean="0"/>
            </a:b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838201" y="1752600"/>
            <a:ext cx="7086600" cy="3733800"/>
          </a:xfrm>
          <a:prstGeom prst="rect">
            <a:avLst/>
          </a:prstGeom>
          <a:noFill/>
          <a:ln w="9525">
            <a:noFill/>
            <a:miter lim="800000"/>
            <a:headEnd/>
            <a:tailEnd/>
          </a:ln>
          <a:effectLst/>
        </p:spPr>
      </p:pic>
      <p:sp>
        <p:nvSpPr>
          <p:cNvPr id="2" name="Title 1"/>
          <p:cNvSpPr>
            <a:spLocks noGrp="1"/>
          </p:cNvSpPr>
          <p:nvPr>
            <p:ph type="title"/>
          </p:nvPr>
        </p:nvSpPr>
        <p:spPr>
          <a:xfrm>
            <a:off x="457200" y="381000"/>
            <a:ext cx="8229600" cy="1295400"/>
          </a:xfrm>
        </p:spPr>
        <p:txBody>
          <a:bodyPr>
            <a:noAutofit/>
          </a:bodyPr>
          <a:lstStyle/>
          <a:p>
            <a:r>
              <a:rPr lang="en-US" sz="3200" b="1" dirty="0" smtClean="0"/>
              <a:t>FIGURE 68-1 Positioning to promote lumbar flexion. © B. Proud.</a:t>
            </a:r>
            <a:br>
              <a:rPr lang="en-US" sz="3200" b="1" dirty="0" smtClean="0"/>
            </a:br>
            <a:endParaRPr lang="ar-SA"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fontScale="85000" lnSpcReduction="20000"/>
          </a:bodyPr>
          <a:lstStyle/>
          <a:p>
            <a:pPr algn="l" rtl="0"/>
            <a:r>
              <a:rPr lang="en-US" b="1" dirty="0" smtClean="0"/>
              <a:t>The nurse instructs the patient in the safe and correct way to</a:t>
            </a:r>
          </a:p>
          <a:p>
            <a:pPr algn="l" rtl="0"/>
            <a:r>
              <a:rPr lang="en-US" b="1" dirty="0" smtClean="0"/>
              <a:t>lift objects—using the strong quadriceps muscles of the thighs,</a:t>
            </a:r>
          </a:p>
          <a:p>
            <a:pPr algn="l" rtl="0"/>
            <a:r>
              <a:rPr lang="en-US" b="1" dirty="0" smtClean="0"/>
              <a:t>with minimal use of weak back muscles. With feet placed to provide</a:t>
            </a:r>
          </a:p>
          <a:p>
            <a:pPr algn="l" rtl="0"/>
            <a:r>
              <a:rPr lang="en-US" b="1" dirty="0" smtClean="0"/>
              <a:t>a wide base of support, the patient should bend the knees,</a:t>
            </a:r>
          </a:p>
          <a:p>
            <a:pPr algn="l" rtl="0"/>
            <a:r>
              <a:rPr lang="en-US" b="1" dirty="0" smtClean="0"/>
              <a:t>tighten the abdominal muscles, and lift the object close to the</a:t>
            </a:r>
          </a:p>
          <a:p>
            <a:pPr algn="l" rtl="0"/>
            <a:r>
              <a:rPr lang="en-US" b="1" dirty="0" smtClean="0"/>
              <a:t>body with a smooth motion, avoiding twisting and jerking. To</a:t>
            </a:r>
          </a:p>
          <a:p>
            <a:pPr algn="l" rtl="0"/>
            <a:r>
              <a:rPr lang="en-US" b="1" dirty="0" smtClean="0"/>
              <a:t>prevent recurrence of acute low back pain, the nurse may instruct</a:t>
            </a:r>
          </a:p>
          <a:p>
            <a:pPr algn="l" rtl="0"/>
            <a:r>
              <a:rPr lang="en-US" b="1" dirty="0" smtClean="0"/>
              <a:t>the patient to wear a back support when repeated lifting is required</a:t>
            </a:r>
          </a:p>
          <a:p>
            <a:pPr algn="l" rtl="0"/>
            <a:r>
              <a:rPr lang="en-US" b="1" dirty="0" smtClean="0"/>
              <a:t>and to avoid lifting more than one third of his or her</a:t>
            </a:r>
          </a:p>
          <a:p>
            <a:pPr algn="l" rtl="0"/>
            <a:r>
              <a:rPr lang="en-US" b="1" dirty="0" smtClean="0"/>
              <a:t>weight without help.</a:t>
            </a:r>
          </a:p>
          <a:p>
            <a:pPr algn="l" rtl="0"/>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tretch>
            <a:fillRect/>
          </a:stretch>
        </p:blipFill>
        <p:spPr bwMode="auto">
          <a:xfrm>
            <a:off x="1066800" y="2895600"/>
            <a:ext cx="6781800" cy="2781300"/>
          </a:xfrm>
          <a:prstGeom prst="rect">
            <a:avLst/>
          </a:prstGeom>
          <a:noFill/>
          <a:ln w="9525">
            <a:noFill/>
            <a:miter lim="800000"/>
            <a:headEnd/>
            <a:tailEnd/>
          </a:ln>
          <a:effectLst/>
        </p:spPr>
      </p:pic>
      <p:sp>
        <p:nvSpPr>
          <p:cNvPr id="2" name="Title 1"/>
          <p:cNvSpPr>
            <a:spLocks noGrp="1"/>
          </p:cNvSpPr>
          <p:nvPr>
            <p:ph type="title"/>
          </p:nvPr>
        </p:nvSpPr>
        <p:spPr>
          <a:xfrm>
            <a:off x="457200" y="685800"/>
            <a:ext cx="8229600" cy="1752600"/>
          </a:xfrm>
        </p:spPr>
        <p:txBody>
          <a:bodyPr>
            <a:noAutofit/>
          </a:bodyPr>
          <a:lstStyle/>
          <a:p>
            <a:r>
              <a:rPr lang="en-US" sz="2400" dirty="0" smtClean="0"/>
              <a:t>Proper and improper standing postures. (</a:t>
            </a:r>
            <a:r>
              <a:rPr lang="en-US" sz="2400" i="1" dirty="0" smtClean="0"/>
              <a:t>Left) Abdominal</a:t>
            </a:r>
            <a:br>
              <a:rPr lang="en-US" sz="2400" i="1" dirty="0" smtClean="0"/>
            </a:br>
            <a:r>
              <a:rPr lang="en-US" sz="2400" dirty="0" smtClean="0"/>
              <a:t>muscles contracted, giving a feeling of </a:t>
            </a:r>
            <a:r>
              <a:rPr lang="en-US" sz="2000" dirty="0" smtClean="0"/>
              <a:t>muscles contracted</a:t>
            </a:r>
            <a:r>
              <a:rPr lang="en-US" sz="1200" dirty="0" smtClean="0"/>
              <a:t>,</a:t>
            </a:r>
            <a:r>
              <a:rPr lang="en-US" sz="2000" dirty="0" smtClean="0"/>
              <a:t/>
            </a:r>
            <a:br>
              <a:rPr lang="en-US" sz="2000" dirty="0" smtClean="0"/>
            </a:br>
            <a:r>
              <a:rPr lang="en-US" sz="2000" dirty="0" smtClean="0"/>
              <a:t>giving a downward pull. (</a:t>
            </a:r>
            <a:r>
              <a:rPr lang="en-US" sz="2000" i="1" dirty="0" smtClean="0"/>
              <a:t>Right) Slouch position, showing abdominal</a:t>
            </a:r>
            <a:br>
              <a:rPr lang="en-US" sz="2000" i="1" dirty="0" smtClean="0"/>
            </a:br>
            <a:r>
              <a:rPr lang="en-US" sz="2000" dirty="0" smtClean="0"/>
              <a:t>muscles relaxed and body out of proper alignment.</a:t>
            </a:r>
            <a:br>
              <a:rPr lang="en-US" sz="2000" dirty="0" smtClean="0"/>
            </a:br>
            <a:endParaRPr lang="ar-SA"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lnSpcReduction="10000"/>
          </a:bodyPr>
          <a:lstStyle/>
          <a:p>
            <a:pPr algn="l" rtl="0"/>
            <a:r>
              <a:rPr lang="en-US" b="1" dirty="0" smtClean="0"/>
              <a:t>Because of the immobility associated with low back pain, the patient</a:t>
            </a:r>
          </a:p>
          <a:p>
            <a:pPr algn="l" rtl="0"/>
            <a:r>
              <a:rPr lang="en-US" b="1" dirty="0" smtClean="0"/>
              <a:t>may depend on others to do various tasks. Dependency may</a:t>
            </a:r>
          </a:p>
          <a:p>
            <a:pPr algn="l" rtl="0"/>
            <a:r>
              <a:rPr lang="en-US" b="1" dirty="0" smtClean="0"/>
              <a:t>continue beyond physiologic needs and become a way to fulfill</a:t>
            </a:r>
          </a:p>
          <a:p>
            <a:pPr algn="l" rtl="0"/>
            <a:r>
              <a:rPr lang="en-US" b="1" dirty="0" smtClean="0"/>
              <a:t>psychosocial needs. Assisting both the patient and support people</a:t>
            </a:r>
          </a:p>
          <a:p>
            <a:pPr algn="l" rtl="0"/>
            <a:r>
              <a:rPr lang="en-US" b="1" dirty="0" smtClean="0"/>
              <a:t>to recognize continued dependency helps the patient identify</a:t>
            </a:r>
          </a:p>
          <a:p>
            <a:pPr algn="l" rtl="0"/>
            <a:r>
              <a:rPr lang="en-US" b="1" dirty="0" smtClean="0"/>
              <a:t>and cope with the underlying reason for the dependency.</a:t>
            </a:r>
          </a:p>
          <a:p>
            <a:endParaRPr lang="ar-SA" dirty="0"/>
          </a:p>
        </p:txBody>
      </p:sp>
      <p:sp>
        <p:nvSpPr>
          <p:cNvPr id="2" name="Title 1"/>
          <p:cNvSpPr>
            <a:spLocks noGrp="1"/>
          </p:cNvSpPr>
          <p:nvPr>
            <p:ph type="title"/>
          </p:nvPr>
        </p:nvSpPr>
        <p:spPr>
          <a:xfrm>
            <a:off x="533400" y="152400"/>
            <a:ext cx="8229600" cy="1143000"/>
          </a:xfrm>
        </p:spPr>
        <p:txBody>
          <a:bodyPr>
            <a:normAutofit fontScale="90000"/>
          </a:bodyPr>
          <a:lstStyle/>
          <a:p>
            <a:r>
              <a:rPr lang="en-US" dirty="0" smtClean="0"/>
              <a:t>IMPROVING SELF-ESTEEM</a:t>
            </a:r>
            <a:br>
              <a:rPr lang="en-US" dirty="0" smtClean="0"/>
            </a:br>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914400" y="2286000"/>
            <a:ext cx="7239000" cy="3581400"/>
          </a:xfrm>
          <a:prstGeom prst="rect">
            <a:avLst/>
          </a:prstGeom>
          <a:noFill/>
          <a:ln w="9525">
            <a:noFill/>
            <a:miter lim="800000"/>
            <a:headEnd/>
            <a:tailEnd/>
          </a:ln>
          <a:effectLst/>
        </p:spPr>
      </p:pic>
      <p:sp>
        <p:nvSpPr>
          <p:cNvPr id="2" name="Title 1"/>
          <p:cNvSpPr>
            <a:spLocks noGrp="1"/>
          </p:cNvSpPr>
          <p:nvPr>
            <p:ph type="title"/>
          </p:nvPr>
        </p:nvSpPr>
        <p:spPr>
          <a:xfrm>
            <a:off x="457200" y="685800"/>
            <a:ext cx="8229600" cy="2057400"/>
          </a:xfrm>
        </p:spPr>
        <p:txBody>
          <a:bodyPr>
            <a:noAutofit/>
          </a:bodyPr>
          <a:lstStyle/>
          <a:p>
            <a:r>
              <a:rPr lang="en-US" sz="2000" dirty="0" smtClean="0"/>
              <a:t>Proper and improper lifting techniques. (</a:t>
            </a:r>
            <a:r>
              <a:rPr lang="en-US" sz="2000" i="1" dirty="0" smtClean="0"/>
              <a:t>Left) Correct</a:t>
            </a:r>
            <a:br>
              <a:rPr lang="en-US" sz="2000" i="1" dirty="0" smtClean="0"/>
            </a:br>
            <a:r>
              <a:rPr lang="en-US" sz="2000" dirty="0" smtClean="0"/>
              <a:t>position for lifting. This person is using the long and strong muscles</a:t>
            </a:r>
            <a:br>
              <a:rPr lang="en-US" sz="2000" dirty="0" smtClean="0"/>
            </a:br>
            <a:r>
              <a:rPr lang="en-US" sz="2000" dirty="0" smtClean="0"/>
              <a:t>of the arms and legs and holding the object so that the line of</a:t>
            </a:r>
            <a:br>
              <a:rPr lang="en-US" sz="2000" dirty="0" smtClean="0"/>
            </a:br>
            <a:r>
              <a:rPr lang="en-US" sz="2000" dirty="0" smtClean="0"/>
              <a:t>gravity falls within the base of support. (</a:t>
            </a:r>
            <a:r>
              <a:rPr lang="en-US" sz="2000" i="1" dirty="0" smtClean="0"/>
              <a:t>Right) Incorrect position for</a:t>
            </a:r>
            <a:br>
              <a:rPr lang="en-US" sz="2000" i="1" dirty="0" smtClean="0"/>
            </a:br>
            <a:r>
              <a:rPr lang="en-US" sz="2000" dirty="0" smtClean="0"/>
              <a:t>lifting because pull is exerted on the back muscles and leaning causes</a:t>
            </a:r>
            <a:br>
              <a:rPr lang="en-US" sz="2000" dirty="0" smtClean="0"/>
            </a:br>
            <a:r>
              <a:rPr lang="en-US" sz="2000" dirty="0" smtClean="0"/>
              <a:t>the line of gravity to fall outside the base.</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lnSpcReduction="10000"/>
          </a:bodyPr>
          <a:lstStyle/>
          <a:p>
            <a:pPr algn="l" rtl="0"/>
            <a:r>
              <a:rPr lang="en-US" b="1" dirty="0" smtClean="0"/>
              <a:t>Obesity contributes to back strain by stressing the relatively weak</a:t>
            </a:r>
          </a:p>
          <a:p>
            <a:pPr algn="l" rtl="0"/>
            <a:r>
              <a:rPr lang="en-US" b="1" dirty="0" smtClean="0"/>
              <a:t>back muscles. Exercises are less effective and more difficult to perform</a:t>
            </a:r>
          </a:p>
          <a:p>
            <a:pPr algn="l" rtl="0"/>
            <a:r>
              <a:rPr lang="en-US" b="1" dirty="0" smtClean="0"/>
              <a:t>when the patient is overweight. Weight reduction through</a:t>
            </a:r>
          </a:p>
          <a:p>
            <a:pPr algn="l" rtl="0"/>
            <a:r>
              <a:rPr lang="en-US" b="1" dirty="0" smtClean="0"/>
              <a:t>diet modification may prevent recurrence of back pain. Weight</a:t>
            </a:r>
          </a:p>
          <a:p>
            <a:pPr algn="l" rtl="0"/>
            <a:r>
              <a:rPr lang="en-US" b="1" dirty="0" smtClean="0"/>
              <a:t>reduction is based on a sound nutritional plan that includes a</a:t>
            </a:r>
          </a:p>
          <a:p>
            <a:pPr algn="l" rtl="0"/>
            <a:r>
              <a:rPr lang="en-US" b="1" dirty="0" smtClean="0"/>
              <a:t>change in eating habits to maintain desirable weight.</a:t>
            </a:r>
          </a:p>
          <a:p>
            <a:endParaRPr lang="ar-SA" dirty="0"/>
          </a:p>
        </p:txBody>
      </p:sp>
      <p:sp>
        <p:nvSpPr>
          <p:cNvPr id="2" name="Title 1"/>
          <p:cNvSpPr>
            <a:spLocks noGrp="1"/>
          </p:cNvSpPr>
          <p:nvPr>
            <p:ph type="title"/>
          </p:nvPr>
        </p:nvSpPr>
        <p:spPr>
          <a:xfrm>
            <a:off x="457200" y="274638"/>
            <a:ext cx="8229600" cy="1020762"/>
          </a:xfrm>
        </p:spPr>
        <p:txBody>
          <a:bodyPr>
            <a:normAutofit fontScale="90000"/>
          </a:bodyPr>
          <a:lstStyle/>
          <a:p>
            <a:r>
              <a:rPr lang="en-US" sz="3600" dirty="0" smtClean="0"/>
              <a:t>MODIFYING NUTRITION FOR WEIGHT REDUCTION</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t>7</a:t>
            </a:r>
            <a:r>
              <a:rPr lang="en-US" b="1" dirty="0" smtClean="0"/>
              <a:t>. Describe the medication therapy program for the patient with</a:t>
            </a:r>
          </a:p>
          <a:p>
            <a:pPr algn="l" rtl="0"/>
            <a:r>
              <a:rPr lang="en-US" b="1" dirty="0" smtClean="0"/>
              <a:t>Paget’s disease.</a:t>
            </a:r>
          </a:p>
          <a:p>
            <a:pPr algn="l" rtl="0"/>
            <a:r>
              <a:rPr lang="en-US" b="1" dirty="0" smtClean="0"/>
              <a:t>8. Use the nursing process as a framework for care of the patient with</a:t>
            </a:r>
          </a:p>
          <a:p>
            <a:pPr algn="l" rtl="0">
              <a:buNone/>
            </a:pPr>
            <a:r>
              <a:rPr lang="en-US" b="1" dirty="0" smtClean="0"/>
              <a:t>osteomyelitis.</a:t>
            </a:r>
          </a:p>
          <a:p>
            <a:pPr algn="l" rtl="0"/>
            <a:r>
              <a:rPr lang="en-US" b="1" dirty="0" smtClean="0"/>
              <a:t>9. Use the nursing process as a framework for care of the patient with</a:t>
            </a:r>
          </a:p>
          <a:p>
            <a:pPr algn="l" rtl="0">
              <a:buNone/>
            </a:pPr>
            <a:r>
              <a:rPr lang="en-US" b="1" dirty="0" smtClean="0"/>
              <a:t>   a bone tumor.</a:t>
            </a:r>
          </a:p>
          <a:p>
            <a:endParaRPr lang="ar-SA"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rmAutofit fontScale="85000" lnSpcReduction="20000"/>
          </a:bodyPr>
          <a:lstStyle/>
          <a:p>
            <a:pPr algn="l" rtl="0"/>
            <a:r>
              <a:rPr lang="en-US" b="1" dirty="0" smtClean="0"/>
              <a:t>Expected patient outcomes may include the following:</a:t>
            </a:r>
          </a:p>
          <a:p>
            <a:pPr algn="l" rtl="0"/>
            <a:r>
              <a:rPr lang="en-US" b="1" dirty="0" smtClean="0">
                <a:solidFill>
                  <a:schemeClr val="accent2"/>
                </a:solidFill>
              </a:rPr>
              <a:t>1. Experiences pain relief</a:t>
            </a:r>
          </a:p>
          <a:p>
            <a:pPr algn="l" rtl="0"/>
            <a:r>
              <a:rPr lang="en-US" b="1" dirty="0" smtClean="0"/>
              <a:t>a. Rests comfortably</a:t>
            </a:r>
          </a:p>
          <a:p>
            <a:pPr algn="l" rtl="0"/>
            <a:r>
              <a:rPr lang="en-US" b="1" dirty="0" smtClean="0"/>
              <a:t>b. Changes positions comfortably</a:t>
            </a:r>
          </a:p>
          <a:p>
            <a:pPr algn="l" rtl="0"/>
            <a:r>
              <a:rPr lang="en-US" b="1" dirty="0" smtClean="0"/>
              <a:t>c. Obtains relief through use of physical modalities, psychological</a:t>
            </a:r>
          </a:p>
          <a:p>
            <a:pPr algn="l" rtl="0"/>
            <a:r>
              <a:rPr lang="en-US" b="1" dirty="0" smtClean="0"/>
              <a:t>techniques, and medications</a:t>
            </a:r>
          </a:p>
          <a:p>
            <a:pPr algn="l" rtl="0"/>
            <a:r>
              <a:rPr lang="en-US" b="1" dirty="0" smtClean="0"/>
              <a:t>d. Avoids drug dependency</a:t>
            </a:r>
          </a:p>
          <a:p>
            <a:pPr algn="l" rtl="0"/>
            <a:r>
              <a:rPr lang="en-US" b="1" dirty="0" smtClean="0">
                <a:solidFill>
                  <a:schemeClr val="accent2"/>
                </a:solidFill>
              </a:rPr>
              <a:t>2. Demonstrates resumption of physical mobility</a:t>
            </a:r>
          </a:p>
          <a:p>
            <a:pPr algn="l" rtl="0"/>
            <a:r>
              <a:rPr lang="en-US" b="1" dirty="0" smtClean="0"/>
              <a:t>a. Resumes activities gradually</a:t>
            </a:r>
          </a:p>
          <a:p>
            <a:pPr algn="l" rtl="0"/>
            <a:r>
              <a:rPr lang="en-US" b="1" dirty="0" smtClean="0"/>
              <a:t>b. Avoids positions that cause discomfort and muscle spasm</a:t>
            </a:r>
          </a:p>
          <a:p>
            <a:pPr algn="l" rtl="0"/>
            <a:r>
              <a:rPr lang="en-US" b="1" dirty="0" smtClean="0"/>
              <a:t>c. Plans recumbent rest periods throughout the day</a:t>
            </a:r>
          </a:p>
          <a:p>
            <a:endParaRPr lang="ar-SA" b="1" dirty="0"/>
          </a:p>
        </p:txBody>
      </p:sp>
      <p:sp>
        <p:nvSpPr>
          <p:cNvPr id="2" name="Title 1"/>
          <p:cNvSpPr>
            <a:spLocks noGrp="1"/>
          </p:cNvSpPr>
          <p:nvPr>
            <p:ph type="title"/>
          </p:nvPr>
        </p:nvSpPr>
        <p:spPr/>
        <p:txBody>
          <a:bodyPr>
            <a:normAutofit fontScale="90000"/>
          </a:bodyPr>
          <a:lstStyle/>
          <a:p>
            <a:r>
              <a:rPr lang="en-US" b="1" dirty="0" smtClean="0"/>
              <a:t>Evaluation</a:t>
            </a:r>
            <a:br>
              <a:rPr lang="en-US" b="1" dirty="0" smtClean="0"/>
            </a:br>
            <a:r>
              <a:rPr lang="en-US" dirty="0" smtClean="0"/>
              <a:t>EXPECTED PATIENT OUTCOMES</a:t>
            </a:r>
            <a:br>
              <a:rPr lang="en-US" dirty="0" smtClean="0"/>
            </a:b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77500" lnSpcReduction="20000"/>
          </a:bodyPr>
          <a:lstStyle/>
          <a:p>
            <a:pPr algn="l" rtl="0"/>
            <a:r>
              <a:rPr lang="en-US" b="1" dirty="0" smtClean="0">
                <a:solidFill>
                  <a:schemeClr val="accent2"/>
                </a:solidFill>
              </a:rPr>
              <a:t>3. Demonstrates back-conserving body mechanics</a:t>
            </a:r>
          </a:p>
          <a:p>
            <a:pPr algn="l" rtl="0"/>
            <a:r>
              <a:rPr lang="en-US" b="1" dirty="0" smtClean="0"/>
              <a:t>a. Improves posture</a:t>
            </a:r>
          </a:p>
          <a:p>
            <a:pPr algn="l" rtl="0"/>
            <a:r>
              <a:rPr lang="en-US" b="1" dirty="0" smtClean="0"/>
              <a:t>b. Positions self to minimize stress on the back</a:t>
            </a:r>
          </a:p>
          <a:p>
            <a:pPr algn="l" rtl="0"/>
            <a:r>
              <a:rPr lang="en-US" b="1" dirty="0" smtClean="0"/>
              <a:t>c. Demonstrates use of good body mechanics</a:t>
            </a:r>
          </a:p>
          <a:p>
            <a:pPr algn="l" rtl="0"/>
            <a:r>
              <a:rPr lang="en-US" b="1" dirty="0" smtClean="0"/>
              <a:t>d. Participates in exercise program</a:t>
            </a:r>
          </a:p>
          <a:p>
            <a:pPr algn="l" rtl="0"/>
            <a:r>
              <a:rPr lang="en-US" b="1" dirty="0" smtClean="0">
                <a:solidFill>
                  <a:schemeClr val="accent2"/>
                </a:solidFill>
              </a:rPr>
              <a:t>4. Resumes role-related responsibilities</a:t>
            </a:r>
          </a:p>
          <a:p>
            <a:pPr algn="l" rtl="0"/>
            <a:r>
              <a:rPr lang="en-US" b="1" dirty="0" smtClean="0"/>
              <a:t>a. Uses coping techniques to deal with stressful situations</a:t>
            </a:r>
          </a:p>
          <a:p>
            <a:pPr algn="l" rtl="0"/>
            <a:r>
              <a:rPr lang="en-US" b="1" dirty="0" smtClean="0"/>
              <a:t>b. Demonstrates decreased dependence on others for self-care</a:t>
            </a:r>
          </a:p>
          <a:p>
            <a:pPr algn="l" rtl="0"/>
            <a:r>
              <a:rPr lang="en-US" b="1" dirty="0" smtClean="0"/>
              <a:t>c. Resumes role responsibilities as low back pain resolves</a:t>
            </a:r>
          </a:p>
          <a:p>
            <a:pPr algn="l" rtl="0"/>
            <a:r>
              <a:rPr lang="en-US" b="1" dirty="0" smtClean="0"/>
              <a:t>d. Resumes full, productive lifestyle</a:t>
            </a:r>
          </a:p>
          <a:p>
            <a:pPr algn="l" rtl="0"/>
            <a:r>
              <a:rPr lang="en-US" b="1" dirty="0" smtClean="0">
                <a:solidFill>
                  <a:schemeClr val="accent2"/>
                </a:solidFill>
              </a:rPr>
              <a:t>5. Achieves desired weight</a:t>
            </a:r>
          </a:p>
          <a:p>
            <a:pPr algn="l" rtl="0"/>
            <a:r>
              <a:rPr lang="en-US" b="1" dirty="0" smtClean="0"/>
              <a:t>a. Identifies need to lose weight if appropriate</a:t>
            </a:r>
          </a:p>
          <a:p>
            <a:pPr algn="l" rtl="0"/>
            <a:r>
              <a:rPr lang="en-US" b="1" dirty="0" smtClean="0"/>
              <a:t>b. Sets realistic goals</a:t>
            </a:r>
          </a:p>
          <a:p>
            <a:pPr algn="l" rtl="0"/>
            <a:r>
              <a:rPr lang="en-US" b="1" dirty="0" smtClean="0"/>
              <a:t>c. Participates in development of weight-reduction plan</a:t>
            </a:r>
          </a:p>
          <a:p>
            <a:pPr algn="l" rtl="0"/>
            <a:r>
              <a:rPr lang="en-US" b="1" dirty="0" smtClean="0"/>
              <a:t>d. Complies with weight-reduction regimen</a:t>
            </a:r>
          </a:p>
          <a:p>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t>The structures in the upper extremity are frequently the sites of</a:t>
            </a:r>
          </a:p>
          <a:p>
            <a:pPr algn="l" rtl="0"/>
            <a:r>
              <a:rPr lang="en-US" b="1" dirty="0" smtClean="0"/>
              <a:t>painful syndromes. The structures most frequently affected are</a:t>
            </a:r>
          </a:p>
          <a:p>
            <a:pPr algn="l" rtl="0"/>
            <a:r>
              <a:rPr lang="en-US" b="1" dirty="0" smtClean="0"/>
              <a:t>the shoulder, wrist, and hand.</a:t>
            </a:r>
          </a:p>
          <a:p>
            <a:pPr algn="l" rtl="0"/>
            <a:endParaRPr lang="ar-SA" b="1" dirty="0"/>
          </a:p>
        </p:txBody>
      </p:sp>
      <p:sp>
        <p:nvSpPr>
          <p:cNvPr id="2" name="Title 1"/>
          <p:cNvSpPr>
            <a:spLocks noGrp="1"/>
          </p:cNvSpPr>
          <p:nvPr>
            <p:ph type="title"/>
          </p:nvPr>
        </p:nvSpPr>
        <p:spPr/>
        <p:txBody>
          <a:bodyPr>
            <a:normAutofit fontScale="90000"/>
          </a:bodyPr>
          <a:lstStyle/>
          <a:p>
            <a:r>
              <a:rPr lang="en-US" dirty="0" smtClean="0"/>
              <a:t>Common Problems of the Upper Extremity</a:t>
            </a:r>
            <a:br>
              <a:rPr lang="en-US" dirty="0" smtClean="0"/>
            </a:br>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fontScale="85000" lnSpcReduction="20000"/>
          </a:bodyPr>
          <a:lstStyle/>
          <a:p>
            <a:pPr algn="l" rtl="0"/>
            <a:r>
              <a:rPr lang="en-US" b="1" dirty="0" smtClean="0"/>
              <a:t>Bursitis and tendinitis are inflammatory conditions that commonly</a:t>
            </a:r>
          </a:p>
          <a:p>
            <a:pPr algn="l" rtl="0"/>
            <a:r>
              <a:rPr lang="en-US" b="1" dirty="0" smtClean="0"/>
              <a:t>occur in the shoulder. Bur=  </a:t>
            </a:r>
            <a:r>
              <a:rPr lang="en-US" b="1" dirty="0" err="1" smtClean="0"/>
              <a:t>sae</a:t>
            </a:r>
            <a:r>
              <a:rPr lang="en-US" b="1" dirty="0" smtClean="0"/>
              <a:t> are fluid-filled sacs that prevent</a:t>
            </a:r>
          </a:p>
          <a:p>
            <a:pPr algn="l" rtl="0">
              <a:buNone/>
            </a:pPr>
            <a:r>
              <a:rPr lang="en-US" b="1" dirty="0" smtClean="0"/>
              <a:t>   friction between joint structures during joint activity. When</a:t>
            </a:r>
          </a:p>
          <a:p>
            <a:pPr algn="l" rtl="0"/>
            <a:r>
              <a:rPr lang="en-US" b="1" dirty="0" smtClean="0"/>
              <a:t>inflamed, they are painful. Similarly, muscle tendon sheaths become</a:t>
            </a:r>
          </a:p>
          <a:p>
            <a:pPr algn="l" rtl="0"/>
            <a:r>
              <a:rPr lang="en-US" b="1" dirty="0" smtClean="0"/>
              <a:t>inflamed with repetitive stretching. The inflammation</a:t>
            </a:r>
          </a:p>
          <a:p>
            <a:pPr algn="l" rtl="0"/>
            <a:r>
              <a:rPr lang="en-US" b="1" dirty="0" smtClean="0"/>
              <a:t>causes proliferation of synovial membrane and </a:t>
            </a:r>
            <a:r>
              <a:rPr lang="en-US" b="1" dirty="0" err="1" smtClean="0"/>
              <a:t>pannus</a:t>
            </a:r>
            <a:r>
              <a:rPr lang="en-US" b="1" dirty="0" smtClean="0"/>
              <a:t> formation,</a:t>
            </a:r>
          </a:p>
          <a:p>
            <a:pPr algn="l" rtl="0"/>
            <a:r>
              <a:rPr lang="en-US" b="1" dirty="0" smtClean="0"/>
              <a:t>which restricts joint movement. Conservative treatment includes</a:t>
            </a:r>
          </a:p>
          <a:p>
            <a:pPr algn="l" rtl="0"/>
            <a:r>
              <a:rPr lang="en-US" b="1" dirty="0" smtClean="0"/>
              <a:t>rest of the extremity, intermittent ice and heat to the joint, and</a:t>
            </a:r>
          </a:p>
          <a:p>
            <a:pPr algn="l" rtl="0">
              <a:buNone/>
            </a:pPr>
            <a:r>
              <a:rPr lang="en-US" b="1" dirty="0" smtClean="0"/>
              <a:t>   </a:t>
            </a:r>
            <a:r>
              <a:rPr lang="en-US" b="1" dirty="0" err="1" smtClean="0"/>
              <a:t>nonsteroidal</a:t>
            </a:r>
            <a:r>
              <a:rPr lang="en-US" b="1" dirty="0" smtClean="0"/>
              <a:t> anti-inflammatory drugs</a:t>
            </a:r>
          </a:p>
          <a:p>
            <a:endParaRPr lang="ar-SA" b="1" dirty="0"/>
          </a:p>
        </p:txBody>
      </p:sp>
      <p:sp>
        <p:nvSpPr>
          <p:cNvPr id="2" name="Title 1"/>
          <p:cNvSpPr>
            <a:spLocks noGrp="1"/>
          </p:cNvSpPr>
          <p:nvPr>
            <p:ph type="title"/>
          </p:nvPr>
        </p:nvSpPr>
        <p:spPr/>
        <p:txBody>
          <a:bodyPr>
            <a:normAutofit fontScale="90000"/>
          </a:bodyPr>
          <a:lstStyle/>
          <a:p>
            <a:r>
              <a:rPr lang="en-US" b="1" dirty="0" smtClean="0"/>
              <a:t>BURSITIS AND TENDINITIS</a:t>
            </a:r>
            <a:br>
              <a:rPr lang="en-US" b="1" dirty="0" smtClean="0"/>
            </a:br>
            <a:endParaRPr lang="ar-S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Loose bodies may occur in a joint as a result of </a:t>
            </a:r>
            <a:r>
              <a:rPr lang="en-US" dirty="0" err="1" smtClean="0"/>
              <a:t>articular</a:t>
            </a:r>
            <a:r>
              <a:rPr lang="en-US" dirty="0" smtClean="0"/>
              <a:t> cartilage</a:t>
            </a:r>
          </a:p>
          <a:p>
            <a:pPr algn="l" rtl="0"/>
            <a:r>
              <a:rPr lang="en-US" dirty="0" smtClean="0"/>
              <a:t>wear and bone erosion. These fragments interfere with joint</a:t>
            </a:r>
          </a:p>
          <a:p>
            <a:pPr algn="l" rtl="0">
              <a:buNone/>
            </a:pPr>
            <a:r>
              <a:rPr lang="en-US" dirty="0" smtClean="0"/>
              <a:t>   movement, locking the joint, and cause painful movement.</a:t>
            </a:r>
          </a:p>
          <a:p>
            <a:pPr algn="l" rtl="0">
              <a:buNone/>
            </a:pPr>
            <a:r>
              <a:rPr lang="en-US" dirty="0" smtClean="0"/>
              <a:t> Loose</a:t>
            </a:r>
          </a:p>
          <a:p>
            <a:pPr algn="l" rtl="0"/>
            <a:r>
              <a:rPr lang="en-US" dirty="0" smtClean="0"/>
              <a:t>bodies are removed by arthroscopic surgery.</a:t>
            </a:r>
          </a:p>
          <a:p>
            <a:endParaRPr lang="ar-SA" dirty="0"/>
          </a:p>
        </p:txBody>
      </p:sp>
      <p:sp>
        <p:nvSpPr>
          <p:cNvPr id="2" name="Title 1"/>
          <p:cNvSpPr>
            <a:spLocks noGrp="1"/>
          </p:cNvSpPr>
          <p:nvPr>
            <p:ph type="title"/>
          </p:nvPr>
        </p:nvSpPr>
        <p:spPr/>
        <p:txBody>
          <a:bodyPr>
            <a:normAutofit fontScale="90000"/>
          </a:bodyPr>
          <a:lstStyle/>
          <a:p>
            <a:r>
              <a:rPr lang="en-US" b="1" dirty="0" smtClean="0"/>
              <a:t>LOOSE BODIES</a:t>
            </a:r>
            <a:br>
              <a:rPr lang="en-US" b="1" dirty="0" smtClean="0"/>
            </a:br>
            <a:endParaRPr lang="ar-S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l" rtl="0"/>
            <a:r>
              <a:rPr lang="en-US" dirty="0" smtClean="0"/>
              <a:t>Overuse (micro trauma) may produce an impingement syndrome</a:t>
            </a:r>
          </a:p>
          <a:p>
            <a:pPr algn="l" rtl="0"/>
            <a:r>
              <a:rPr lang="en-US" dirty="0" smtClean="0"/>
              <a:t>in the shoulder. The supra </a:t>
            </a:r>
            <a:r>
              <a:rPr lang="en-US" dirty="0" err="1" smtClean="0"/>
              <a:t>spinatus</a:t>
            </a:r>
            <a:r>
              <a:rPr lang="en-US" dirty="0" smtClean="0"/>
              <a:t> and biceps tendons become</a:t>
            </a:r>
          </a:p>
          <a:p>
            <a:pPr algn="l" rtl="0">
              <a:buNone/>
            </a:pPr>
            <a:r>
              <a:rPr lang="en-US" dirty="0" smtClean="0"/>
              <a:t>   irritated and edematous and press against the</a:t>
            </a:r>
          </a:p>
          <a:p>
            <a:pPr algn="l" rtl="0">
              <a:buNone/>
            </a:pPr>
            <a:r>
              <a:rPr lang="en-US" dirty="0" smtClean="0"/>
              <a:t> a acromion process, limiting shoulder motion. The patient experiences pain, shoulder</a:t>
            </a:r>
          </a:p>
          <a:p>
            <a:pPr algn="l" rtl="0"/>
            <a:r>
              <a:rPr lang="en-US" dirty="0" smtClean="0"/>
              <a:t>tenderness, limited movement, muscle spasm, and atrophy. </a:t>
            </a:r>
          </a:p>
          <a:p>
            <a:pPr algn="l" rtl="0"/>
            <a:r>
              <a:rPr lang="en-US" dirty="0" smtClean="0"/>
              <a:t>The</a:t>
            </a:r>
          </a:p>
          <a:p>
            <a:pPr algn="l" rtl="0"/>
            <a:r>
              <a:rPr lang="en-US" dirty="0" smtClean="0"/>
              <a:t>process may progress to a rotator cuff tear.</a:t>
            </a:r>
          </a:p>
          <a:p>
            <a:endParaRPr lang="en-US" dirty="0" smtClean="0"/>
          </a:p>
          <a:p>
            <a:endParaRPr lang="en-US" dirty="0" smtClean="0"/>
          </a:p>
          <a:p>
            <a:endParaRPr lang="ar-SA" dirty="0"/>
          </a:p>
        </p:txBody>
      </p:sp>
      <p:sp>
        <p:nvSpPr>
          <p:cNvPr id="2" name="Title 1"/>
          <p:cNvSpPr>
            <a:spLocks noGrp="1"/>
          </p:cNvSpPr>
          <p:nvPr>
            <p:ph type="title"/>
          </p:nvPr>
        </p:nvSpPr>
        <p:spPr/>
        <p:txBody>
          <a:bodyPr>
            <a:normAutofit fontScale="90000"/>
          </a:bodyPr>
          <a:lstStyle/>
          <a:p>
            <a:r>
              <a:rPr lang="en-US" b="1" dirty="0" smtClean="0"/>
              <a:t>IMPINGEMENT SYNDROME</a:t>
            </a:r>
            <a:br>
              <a:rPr lang="en-US" b="1" dirty="0" smtClean="0"/>
            </a:b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Autofit/>
          </a:bodyPr>
          <a:lstStyle/>
          <a:p>
            <a:pPr algn="l" rtl="0"/>
            <a:r>
              <a:rPr lang="en-US" sz="2400" b="1" dirty="0" smtClean="0">
                <a:solidFill>
                  <a:schemeClr val="accent2"/>
                </a:solidFill>
              </a:rPr>
              <a:t>Carpal tunnel syndrome </a:t>
            </a:r>
            <a:r>
              <a:rPr lang="en-US" sz="1800" b="1" dirty="0" smtClean="0"/>
              <a:t>is an entrapment neuropathy that occurs</a:t>
            </a:r>
          </a:p>
          <a:p>
            <a:pPr algn="l" rtl="0">
              <a:buNone/>
            </a:pPr>
            <a:r>
              <a:rPr lang="en-US" sz="1800" b="1" dirty="0" smtClean="0"/>
              <a:t>   when the median nerve at the wrist is compressed by a thickened</a:t>
            </a:r>
          </a:p>
          <a:p>
            <a:pPr algn="l" rtl="0">
              <a:buNone/>
            </a:pPr>
            <a:r>
              <a:rPr lang="en-US" sz="1800" b="1" dirty="0" smtClean="0"/>
              <a:t>    flexor tendon sheath, skeletal encroachment, edema, or a soft tissue mass. The syndrome is commonly caused by repetitive hand</a:t>
            </a:r>
          </a:p>
          <a:p>
            <a:pPr algn="l" rtl="0">
              <a:buNone/>
            </a:pPr>
            <a:r>
              <a:rPr lang="en-US" sz="1800" b="1" dirty="0" smtClean="0"/>
              <a:t>      activities but may be associated with arthritis, hypothyroidism, or</a:t>
            </a:r>
          </a:p>
          <a:p>
            <a:pPr algn="l" rtl="0"/>
            <a:r>
              <a:rPr lang="en-US" sz="1800" b="1" dirty="0" smtClean="0"/>
              <a:t>pregnancy. The patient experiences pain, numbness, </a:t>
            </a:r>
            <a:r>
              <a:rPr lang="en-US" sz="1800" b="1" dirty="0" err="1" smtClean="0"/>
              <a:t>paresthesia</a:t>
            </a:r>
            <a:r>
              <a:rPr lang="en-US" sz="1800" b="1" dirty="0" smtClean="0"/>
              <a:t>,</a:t>
            </a:r>
          </a:p>
          <a:p>
            <a:pPr algn="l" rtl="0">
              <a:buNone/>
            </a:pPr>
            <a:r>
              <a:rPr lang="en-US" sz="1800" b="1" dirty="0" smtClean="0"/>
              <a:t>   and possibly weakness along the median nerve (thumb and first</a:t>
            </a:r>
          </a:p>
          <a:p>
            <a:pPr algn="l" rtl="0">
              <a:buNone/>
            </a:pPr>
            <a:r>
              <a:rPr lang="en-US" sz="1800" b="1" dirty="0" smtClean="0"/>
              <a:t>     two fingers). </a:t>
            </a:r>
          </a:p>
          <a:p>
            <a:pPr algn="l" rtl="0">
              <a:buNone/>
            </a:pPr>
            <a:r>
              <a:rPr lang="en-US" sz="1800" b="1" dirty="0" smtClean="0"/>
              <a:t>     </a:t>
            </a:r>
            <a:r>
              <a:rPr lang="en-US" sz="2000" b="1" dirty="0" smtClean="0">
                <a:solidFill>
                  <a:srgbClr val="FF0000"/>
                </a:solidFill>
              </a:rPr>
              <a:t>Tinsel's sign </a:t>
            </a:r>
            <a:r>
              <a:rPr lang="en-US" sz="1800" b="1" dirty="0" smtClean="0"/>
              <a:t>may be used to help identify carpal tunnel</a:t>
            </a:r>
          </a:p>
          <a:p>
            <a:pPr algn="l" rtl="0"/>
            <a:r>
              <a:rPr lang="en-US" sz="1800" b="1" dirty="0" smtClean="0"/>
              <a:t>syndrome (Fig. 68-4). Night pain is common. Treatment is</a:t>
            </a:r>
          </a:p>
          <a:p>
            <a:pPr algn="l" rtl="0"/>
            <a:r>
              <a:rPr lang="en-US" sz="1800" b="1" dirty="0" smtClean="0"/>
              <a:t>based on cause. Rest splints to prevent hyperextension and prolonged  flexion of the wrist, avoidance of repetitive flexion of the</a:t>
            </a:r>
          </a:p>
          <a:p>
            <a:pPr algn="l" rtl="0"/>
            <a:r>
              <a:rPr lang="en-US" sz="1800" b="1" dirty="0" smtClean="0"/>
              <a:t>wrist (</a:t>
            </a:r>
            <a:r>
              <a:rPr lang="en-US" sz="1800" b="1" dirty="0" err="1" smtClean="0"/>
              <a:t>eg</a:t>
            </a:r>
            <a:r>
              <a:rPr lang="en-US" sz="1800" b="1" dirty="0" smtClean="0"/>
              <a:t>, use of ergonomic changes at work to reduce wrist strain),</a:t>
            </a:r>
          </a:p>
          <a:p>
            <a:pPr algn="l" rtl="0"/>
            <a:r>
              <a:rPr lang="en-US" sz="1800" b="1" dirty="0" smtClean="0"/>
              <a:t>NSAIDs, and carpal canal cortisone injections may relieve the</a:t>
            </a:r>
          </a:p>
          <a:p>
            <a:pPr algn="l" rtl="0"/>
            <a:r>
              <a:rPr lang="en-US" sz="1800" b="1" dirty="0" smtClean="0"/>
              <a:t>symptoms. Specific yoga postures, relaxation,</a:t>
            </a:r>
          </a:p>
          <a:p>
            <a:pPr algn="l" rtl="0"/>
            <a:endParaRPr lang="ar-SA" sz="1800" dirty="0"/>
          </a:p>
        </p:txBody>
      </p:sp>
      <p:sp>
        <p:nvSpPr>
          <p:cNvPr id="2" name="Title 1"/>
          <p:cNvSpPr>
            <a:spLocks noGrp="1"/>
          </p:cNvSpPr>
          <p:nvPr>
            <p:ph type="title"/>
          </p:nvPr>
        </p:nvSpPr>
        <p:spPr/>
        <p:txBody>
          <a:bodyPr>
            <a:normAutofit fontScale="90000"/>
          </a:bodyPr>
          <a:lstStyle/>
          <a:p>
            <a:r>
              <a:rPr lang="en-US" b="1" dirty="0" smtClean="0"/>
              <a:t>CARPAL TUNNEL SYNDROME</a:t>
            </a:r>
            <a:br>
              <a:rPr lang="en-US" b="1" dirty="0" smtClean="0"/>
            </a:br>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t>A ganglion, a collection of gelatinous material near the tendon</a:t>
            </a:r>
          </a:p>
          <a:p>
            <a:pPr algn="l" rtl="0"/>
            <a:r>
              <a:rPr lang="en-US" dirty="0" smtClean="0"/>
              <a:t>sheaths and joints, appears as a round, firm, cystic swelling, usually</a:t>
            </a:r>
          </a:p>
          <a:p>
            <a:pPr algn="l" rtl="0"/>
            <a:r>
              <a:rPr lang="en-US" dirty="0" smtClean="0"/>
              <a:t>on the dorsum of the wrist. It most frequently occurs in</a:t>
            </a:r>
          </a:p>
          <a:p>
            <a:pPr algn="l" rtl="0"/>
            <a:r>
              <a:rPr lang="en-US" dirty="0" smtClean="0"/>
              <a:t>women younger than 50 years of age. The ganglion is locally tender</a:t>
            </a:r>
          </a:p>
          <a:p>
            <a:pPr algn="l" rtl="0">
              <a:buNone/>
            </a:pPr>
            <a:r>
              <a:rPr lang="en-US" dirty="0" smtClean="0"/>
              <a:t> and may cause an aching pain. When a tendon sheath</a:t>
            </a:r>
          </a:p>
          <a:p>
            <a:endParaRPr lang="ar-SA" dirty="0"/>
          </a:p>
        </p:txBody>
      </p:sp>
      <p:sp>
        <p:nvSpPr>
          <p:cNvPr id="2" name="Title 1"/>
          <p:cNvSpPr>
            <a:spLocks noGrp="1"/>
          </p:cNvSpPr>
          <p:nvPr>
            <p:ph type="title"/>
          </p:nvPr>
        </p:nvSpPr>
        <p:spPr/>
        <p:txBody>
          <a:bodyPr>
            <a:normAutofit fontScale="90000"/>
          </a:bodyPr>
          <a:lstStyle/>
          <a:p>
            <a:r>
              <a:rPr lang="en-US" b="1" dirty="0" smtClean="0"/>
              <a:t>GANGLION</a:t>
            </a:r>
            <a:br>
              <a:rPr lang="en-US" b="1" dirty="0" smtClean="0"/>
            </a:br>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l" rtl="0"/>
            <a:r>
              <a:rPr lang="en-US" b="1" dirty="0" smtClean="0"/>
              <a:t>The nurse provides guidelines for general care and instructs the patient</a:t>
            </a:r>
          </a:p>
          <a:p>
            <a:pPr algn="l" rtl="0"/>
            <a:r>
              <a:rPr lang="en-US" b="1" dirty="0" smtClean="0"/>
              <a:t>in carrying out measures that will promote shoulder healing.</a:t>
            </a:r>
          </a:p>
          <a:p>
            <a:pPr algn="l" rtl="0"/>
            <a:r>
              <a:rPr lang="en-US" b="1" dirty="0" smtClean="0"/>
              <a:t>Patient education includes the following points:</a:t>
            </a:r>
          </a:p>
          <a:p>
            <a:pPr algn="l" rtl="0"/>
            <a:r>
              <a:rPr lang="en-US" b="1" dirty="0" smtClean="0"/>
              <a:t>• During the acute phase, rest the joint in a position that minimizes</a:t>
            </a:r>
          </a:p>
          <a:p>
            <a:pPr algn="l" rtl="0"/>
            <a:r>
              <a:rPr lang="en-US" b="1" dirty="0" smtClean="0"/>
              <a:t>stress on the joint structures, to prevent further damage</a:t>
            </a:r>
          </a:p>
          <a:p>
            <a:pPr algn="l" rtl="0"/>
            <a:r>
              <a:rPr lang="en-US" b="1" dirty="0" smtClean="0"/>
              <a:t>and the development of adhesions.</a:t>
            </a:r>
          </a:p>
          <a:p>
            <a:pPr algn="l" rtl="0"/>
            <a:r>
              <a:rPr lang="en-US" b="1" dirty="0" smtClean="0"/>
              <a:t>• Support the affected arm on pillows while sleeping, to keep</a:t>
            </a:r>
          </a:p>
          <a:p>
            <a:pPr algn="l" rtl="0"/>
            <a:r>
              <a:rPr lang="en-US" b="1" dirty="0" smtClean="0"/>
              <a:t>from turning onto the shoulder.</a:t>
            </a:r>
          </a:p>
          <a:p>
            <a:endParaRPr lang="ar-SA" b="1" dirty="0"/>
          </a:p>
        </p:txBody>
      </p:sp>
      <p:sp>
        <p:nvSpPr>
          <p:cNvPr id="2" name="Title 1"/>
          <p:cNvSpPr>
            <a:spLocks noGrp="1"/>
          </p:cNvSpPr>
          <p:nvPr>
            <p:ph type="title"/>
          </p:nvPr>
        </p:nvSpPr>
        <p:spPr/>
        <p:txBody>
          <a:bodyPr>
            <a:normAutofit fontScale="90000"/>
          </a:bodyPr>
          <a:lstStyle/>
          <a:p>
            <a:r>
              <a:rPr lang="en-US" sz="3600" b="1" dirty="0" smtClean="0"/>
              <a:t>Chart 68-4 • PATIENT EDUCATION</a:t>
            </a:r>
            <a:br>
              <a:rPr lang="en-US" sz="3600" b="1" dirty="0" smtClean="0"/>
            </a:br>
            <a:r>
              <a:rPr lang="en-US" sz="3600" b="1" dirty="0" smtClean="0"/>
              <a:t>Measures to Promote Shoulder Healing</a:t>
            </a:r>
            <a:r>
              <a:rPr lang="en-US" b="1" dirty="0" smtClean="0"/>
              <a:t/>
            </a:r>
            <a:br>
              <a:rPr lang="en-US" b="1" dirty="0" smtClean="0"/>
            </a:b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lnSpcReduction="10000"/>
          </a:bodyPr>
          <a:lstStyle/>
          <a:p>
            <a:pPr algn="l" rtl="0"/>
            <a:r>
              <a:rPr lang="en-US" dirty="0" smtClean="0"/>
              <a:t>• </a:t>
            </a:r>
            <a:r>
              <a:rPr lang="en-US" b="1" dirty="0" smtClean="0"/>
              <a:t>For the first 24 to 48 hours of the acute phase, apply cold to reduce swelling and discomfort; then, according to the treatment</a:t>
            </a:r>
          </a:p>
          <a:p>
            <a:pPr algn="l" rtl="0"/>
            <a:r>
              <a:rPr lang="en-US" b="1" dirty="0" smtClean="0"/>
              <a:t>plan, apply heat intermittently to promote circulation and healing.</a:t>
            </a:r>
          </a:p>
          <a:p>
            <a:pPr algn="l" rtl="0"/>
            <a:r>
              <a:rPr lang="en-US" b="1" dirty="0" smtClean="0"/>
              <a:t>• Gradually resume motion and use of the joint. Assistance with dressing and other activities of daily living may be needed.</a:t>
            </a:r>
          </a:p>
          <a:p>
            <a:pPr algn="l" rtl="0"/>
            <a:r>
              <a:rPr lang="en-US" b="1" dirty="0" smtClean="0"/>
              <a:t>• Avoid working and lifting above shoulder level or pushing an object against a “locked” shoulder.</a:t>
            </a:r>
          </a:p>
          <a:p>
            <a:pPr algn="l" rtl="0"/>
            <a:r>
              <a:rPr lang="en-US" b="1" dirty="0" smtClean="0"/>
              <a:t>• Perform the prescribed daily range-of-motion and strengthening exercises.</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l" rtl="0"/>
            <a:r>
              <a:rPr lang="en-US" sz="3600" b="1" dirty="0" smtClean="0"/>
              <a:t>Musculoskeletal disorders, such as impairment of the back</a:t>
            </a:r>
          </a:p>
          <a:p>
            <a:pPr marL="109728" indent="0" algn="l" rtl="0">
              <a:buNone/>
            </a:pPr>
            <a:r>
              <a:rPr lang="en-US" sz="3600" b="1" dirty="0" smtClean="0"/>
              <a:t>and spine, are leading health problems and causes of disability,</a:t>
            </a:r>
          </a:p>
          <a:p>
            <a:pPr marL="109728" indent="0" algn="l" rtl="0">
              <a:buNone/>
            </a:pPr>
            <a:r>
              <a:rPr lang="en-US" sz="3600" b="1" dirty="0" smtClean="0"/>
              <a:t>particularly in people during their employment years. The limitations</a:t>
            </a:r>
          </a:p>
          <a:p>
            <a:pPr marL="109728" indent="0" algn="l" rtl="0">
              <a:buNone/>
            </a:pPr>
            <a:r>
              <a:rPr lang="en-US" sz="3600" b="1" dirty="0" smtClean="0"/>
              <a:t>imposed on the patient are severe, and the economic cost,</a:t>
            </a:r>
          </a:p>
        </p:txBody>
      </p:sp>
      <p:sp>
        <p:nvSpPr>
          <p:cNvPr id="2" name="Title 1"/>
          <p:cNvSpPr>
            <a:spLocks noGrp="1"/>
          </p:cNvSpPr>
          <p:nvPr>
            <p:ph type="title"/>
          </p:nvPr>
        </p:nvSpPr>
        <p:spPr/>
        <p:txBody>
          <a:bodyPr>
            <a:normAutofit fontScale="90000"/>
          </a:bodyPr>
          <a:lstStyle/>
          <a:p>
            <a:r>
              <a:rPr lang="en-US" dirty="0" smtClean="0"/>
              <a:t>Introduction to musculoskeletal disorders</a:t>
            </a:r>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tretch>
            <a:fillRect/>
          </a:stretch>
        </p:blipFill>
        <p:spPr bwMode="auto">
          <a:xfrm>
            <a:off x="304800" y="2967831"/>
            <a:ext cx="7772400" cy="3280569"/>
          </a:xfrm>
          <a:prstGeom prst="rect">
            <a:avLst/>
          </a:prstGeom>
          <a:noFill/>
          <a:ln w="9525">
            <a:noFill/>
            <a:miter lim="800000"/>
            <a:headEnd/>
            <a:tailEnd/>
          </a:ln>
          <a:effectLst/>
        </p:spPr>
      </p:pic>
      <p:sp>
        <p:nvSpPr>
          <p:cNvPr id="2" name="Title 1"/>
          <p:cNvSpPr>
            <a:spLocks noGrp="1"/>
          </p:cNvSpPr>
          <p:nvPr>
            <p:ph type="title"/>
          </p:nvPr>
        </p:nvSpPr>
        <p:spPr>
          <a:xfrm>
            <a:off x="457200" y="762000"/>
            <a:ext cx="8229600" cy="1752600"/>
          </a:xfrm>
        </p:spPr>
        <p:txBody>
          <a:bodyPr>
            <a:noAutofit/>
          </a:bodyPr>
          <a:lstStyle/>
          <a:p>
            <a:r>
              <a:rPr lang="en-US" sz="2000" dirty="0" smtClean="0">
                <a:solidFill>
                  <a:srgbClr val="FF0000"/>
                </a:solidFill>
              </a:rPr>
              <a:t>FIGURE 68-4 </a:t>
            </a:r>
            <a:r>
              <a:rPr lang="en-US" sz="2000" dirty="0" err="1" smtClean="0">
                <a:solidFill>
                  <a:srgbClr val="FF0000"/>
                </a:solidFill>
              </a:rPr>
              <a:t>Tinel’s</a:t>
            </a:r>
            <a:r>
              <a:rPr lang="en-US" sz="2000" dirty="0" smtClean="0">
                <a:solidFill>
                  <a:srgbClr val="FF0000"/>
                </a:solidFill>
              </a:rPr>
              <a:t> sign may be elicited in patients with carpal tunnel</a:t>
            </a:r>
            <a:br>
              <a:rPr lang="en-US" sz="2000" dirty="0" smtClean="0">
                <a:solidFill>
                  <a:srgbClr val="FF0000"/>
                </a:solidFill>
              </a:rPr>
            </a:br>
            <a:r>
              <a:rPr lang="en-US" sz="2000" dirty="0" smtClean="0">
                <a:solidFill>
                  <a:srgbClr val="FF0000"/>
                </a:solidFill>
              </a:rPr>
              <a:t>syndrome by </a:t>
            </a:r>
            <a:r>
              <a:rPr lang="en-US" sz="2000" dirty="0" err="1" smtClean="0">
                <a:solidFill>
                  <a:srgbClr val="FF0000"/>
                </a:solidFill>
              </a:rPr>
              <a:t>percussing</a:t>
            </a:r>
            <a:r>
              <a:rPr lang="en-US" sz="2000" dirty="0" smtClean="0">
                <a:solidFill>
                  <a:srgbClr val="FF0000"/>
                </a:solidFill>
              </a:rPr>
              <a:t> lightly over the median nerve, located on the inner</a:t>
            </a:r>
            <a:br>
              <a:rPr lang="en-US" sz="2000" dirty="0" smtClean="0">
                <a:solidFill>
                  <a:srgbClr val="FF0000"/>
                </a:solidFill>
              </a:rPr>
            </a:br>
            <a:r>
              <a:rPr lang="en-US" sz="2000" dirty="0" smtClean="0">
                <a:solidFill>
                  <a:srgbClr val="FF0000"/>
                </a:solidFill>
              </a:rPr>
              <a:t>aspect of the wrist. If the patient reports tingling, numbness, and pain, the</a:t>
            </a:r>
            <a:br>
              <a:rPr lang="en-US" sz="2000" dirty="0" smtClean="0">
                <a:solidFill>
                  <a:srgbClr val="FF0000"/>
                </a:solidFill>
              </a:rPr>
            </a:br>
            <a:r>
              <a:rPr lang="en-US" sz="2000" dirty="0" smtClean="0">
                <a:solidFill>
                  <a:srgbClr val="FF0000"/>
                </a:solidFill>
              </a:rPr>
              <a:t>test for </a:t>
            </a:r>
            <a:r>
              <a:rPr lang="en-US" sz="2000" dirty="0" err="1" smtClean="0">
                <a:solidFill>
                  <a:srgbClr val="FF0000"/>
                </a:solidFill>
              </a:rPr>
              <a:t>Tinel’s</a:t>
            </a:r>
            <a:r>
              <a:rPr lang="en-US" sz="2000" dirty="0" smtClean="0">
                <a:solidFill>
                  <a:srgbClr val="FF0000"/>
                </a:solidFill>
              </a:rPr>
              <a:t> sign is considered positive. From Weber, J. W., &amp; Kelley, J.</a:t>
            </a:r>
            <a:br>
              <a:rPr lang="en-US" sz="2000" dirty="0" smtClean="0">
                <a:solidFill>
                  <a:srgbClr val="FF0000"/>
                </a:solidFill>
              </a:rPr>
            </a:br>
            <a:r>
              <a:rPr lang="en-US" sz="2000" dirty="0" smtClean="0">
                <a:solidFill>
                  <a:srgbClr val="FF0000"/>
                </a:solidFill>
              </a:rPr>
              <a:t>(2003). </a:t>
            </a:r>
            <a:r>
              <a:rPr lang="en-US" sz="2000" i="1" dirty="0" smtClean="0">
                <a:solidFill>
                  <a:srgbClr val="FF0000"/>
                </a:solidFill>
              </a:rPr>
              <a:t>Health assessment in nursing</a:t>
            </a:r>
            <a:r>
              <a:rPr lang="en-US" sz="2000" i="1" dirty="0" smtClean="0"/>
              <a:t/>
            </a:r>
            <a:br>
              <a:rPr lang="en-US" sz="2000" i="1" dirty="0" smtClean="0"/>
            </a:br>
            <a:endParaRPr lang="ar-SA"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Autofit/>
          </a:bodyPr>
          <a:lstStyle/>
          <a:p>
            <a:pPr algn="l" rtl="0"/>
            <a:r>
              <a:rPr lang="en-US" sz="2000" b="1" dirty="0" err="1" smtClean="0"/>
              <a:t>Dupuytren’s</a:t>
            </a:r>
            <a:r>
              <a:rPr lang="en-US" sz="2000" b="1" dirty="0" smtClean="0"/>
              <a:t> deformity is a slowly progressive contracture of the palmar fascia, which causes flexion of the fourth and fifth fingers, and frequently the middle finger. This renders the fingers more or less useless (Fig. 68-5). It is caused by an inherited autosomal</a:t>
            </a:r>
          </a:p>
          <a:p>
            <a:pPr algn="l" rtl="0"/>
            <a:r>
              <a:rPr lang="en-US" sz="2000" b="1" dirty="0" smtClean="0"/>
              <a:t>dominant trait and occurs most frequently in men who are older than 50 years of age and who are of Scandinavian or Celtic origin.</a:t>
            </a:r>
          </a:p>
          <a:p>
            <a:pPr algn="l" rtl="0"/>
            <a:r>
              <a:rPr lang="en-US" sz="2000" b="1" dirty="0" smtClean="0"/>
              <a:t>It is also associated with arthritis, diabetes, gout, and alcoholism.</a:t>
            </a:r>
          </a:p>
          <a:p>
            <a:pPr algn="l" rtl="0"/>
            <a:r>
              <a:rPr lang="en-US" sz="2000" b="1" dirty="0" smtClean="0"/>
              <a:t>It starts as a nodule of the palmar fascia. The nodule may</a:t>
            </a:r>
          </a:p>
          <a:p>
            <a:pPr algn="l" rtl="0"/>
            <a:r>
              <a:rPr lang="en-US" sz="2000" b="1" dirty="0" smtClean="0"/>
              <a:t>not change, or it may progress so that the fibrous thickening extends to involve the skin in the distal palm and produces a contracture of the fingers. The patient may experience dull aching discomfort, morning numbness, cramping, and stiffness in the affected fingers. This condition starts in one hand, but eventually both hands are affected symmetrically. Initially, finger stretching</a:t>
            </a:r>
          </a:p>
          <a:p>
            <a:endParaRPr lang="ar-SA" sz="2000" b="1" dirty="0"/>
          </a:p>
        </p:txBody>
      </p:sp>
      <p:sp>
        <p:nvSpPr>
          <p:cNvPr id="2" name="Title 1"/>
          <p:cNvSpPr>
            <a:spLocks noGrp="1"/>
          </p:cNvSpPr>
          <p:nvPr>
            <p:ph type="title"/>
          </p:nvPr>
        </p:nvSpPr>
        <p:spPr/>
        <p:txBody>
          <a:bodyPr>
            <a:normAutofit fontScale="90000"/>
          </a:bodyPr>
          <a:lstStyle/>
          <a:p>
            <a:r>
              <a:rPr lang="en-US" b="1" dirty="0" smtClean="0"/>
              <a:t>DUPUYTREN’S CONTRACTURE</a:t>
            </a:r>
            <a:br>
              <a:rPr lang="en-US" b="1" dirty="0" smtClean="0"/>
            </a:b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algn="l" rtl="0"/>
            <a:r>
              <a:rPr lang="en-US" b="1" dirty="0" smtClean="0"/>
              <a:t>Assessment</a:t>
            </a:r>
          </a:p>
          <a:p>
            <a:pPr algn="l" rtl="0"/>
            <a:r>
              <a:rPr lang="en-US" b="1" dirty="0" smtClean="0"/>
              <a:t>Surgery of the hand or wrist, unless related to major trauma, is</a:t>
            </a:r>
          </a:p>
          <a:p>
            <a:pPr algn="l" rtl="0"/>
            <a:r>
              <a:rPr lang="en-US" b="1" dirty="0" smtClean="0"/>
              <a:t>generally an ambulatory surgery procedure. Before surgery, the</a:t>
            </a:r>
          </a:p>
          <a:p>
            <a:pPr algn="l" rtl="0"/>
            <a:r>
              <a:rPr lang="en-US" b="1" dirty="0" smtClean="0"/>
              <a:t>nurse assesses the patient’s level and type of discomfort and limitations</a:t>
            </a:r>
          </a:p>
          <a:p>
            <a:pPr algn="l" rtl="0"/>
            <a:r>
              <a:rPr lang="en-US" b="1" dirty="0" smtClean="0"/>
              <a:t>in function caused by the ganglion, carpal tunnel syndrome,</a:t>
            </a:r>
          </a:p>
          <a:p>
            <a:pPr algn="l" rtl="0"/>
            <a:r>
              <a:rPr lang="en-US" b="1" dirty="0" err="1" smtClean="0"/>
              <a:t>Dupuytren’s</a:t>
            </a:r>
            <a:r>
              <a:rPr lang="en-US" b="1" dirty="0" smtClean="0"/>
              <a:t> contracture, or other condition of the hand</a:t>
            </a:r>
          </a:p>
          <a:p>
            <a:endParaRPr lang="ar-SA" dirty="0"/>
          </a:p>
        </p:txBody>
      </p:sp>
      <p:sp>
        <p:nvSpPr>
          <p:cNvPr id="2" name="Title 1"/>
          <p:cNvSpPr>
            <a:spLocks noGrp="1"/>
          </p:cNvSpPr>
          <p:nvPr>
            <p:ph type="title"/>
          </p:nvPr>
        </p:nvSpPr>
        <p:spPr>
          <a:xfrm>
            <a:off x="381000" y="304800"/>
            <a:ext cx="8229600" cy="1143000"/>
          </a:xfrm>
        </p:spPr>
        <p:txBody>
          <a:bodyPr>
            <a:normAutofit fontScale="90000"/>
          </a:bodyPr>
          <a:lstStyle/>
          <a:p>
            <a:r>
              <a:rPr lang="en-US" sz="3100" b="1" dirty="0" smtClean="0"/>
              <a:t>NURSING PROCESS:</a:t>
            </a:r>
            <a:br>
              <a:rPr lang="en-US" sz="3100" b="1" dirty="0" smtClean="0"/>
            </a:br>
            <a:r>
              <a:rPr lang="en-US" sz="3100" b="1" dirty="0" smtClean="0"/>
              <a:t>THE PATIENT UNDERGOING SURGERY</a:t>
            </a:r>
            <a:br>
              <a:rPr lang="en-US" sz="3100" b="1" dirty="0" smtClean="0"/>
            </a:br>
            <a:r>
              <a:rPr lang="en-US" sz="3100" b="1" dirty="0" smtClean="0"/>
              <a:t>OF THE HAND OR WRIST</a:t>
            </a:r>
            <a:r>
              <a:rPr lang="en-US" b="1" dirty="0" smtClean="0"/>
              <a:t/>
            </a:r>
            <a:br>
              <a:rPr lang="en-US" b="1" dirty="0" smtClean="0"/>
            </a:br>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l" rtl="0"/>
            <a:r>
              <a:rPr lang="en-US" dirty="0" smtClean="0"/>
              <a:t>Based on the assessment data, the nursing diagnoses for the patient undergoing surgery of the hand or wrist may include the following:</a:t>
            </a:r>
          </a:p>
          <a:p>
            <a:pPr algn="l" rtl="0"/>
            <a:endParaRPr lang="en-US" dirty="0" smtClean="0"/>
          </a:p>
          <a:p>
            <a:pPr algn="l" rtl="0"/>
            <a:r>
              <a:rPr lang="en-US" dirty="0" smtClean="0"/>
              <a:t>• Risk for peripheral neurovascular dysfunction related to surgical procedure</a:t>
            </a:r>
          </a:p>
          <a:p>
            <a:pPr algn="l" rtl="0"/>
            <a:r>
              <a:rPr lang="en-US" dirty="0" smtClean="0"/>
              <a:t>• Acute pain related to inflammation and swelling</a:t>
            </a:r>
          </a:p>
          <a:p>
            <a:pPr algn="l" rtl="0"/>
            <a:r>
              <a:rPr lang="en-US" dirty="0" smtClean="0"/>
              <a:t>• Self-care deficit: bathing/hygiene, dressing/grooming, </a:t>
            </a:r>
            <a:r>
              <a:rPr lang="en-US" dirty="0" err="1" smtClean="0"/>
              <a:t>feeding,and</a:t>
            </a:r>
            <a:r>
              <a:rPr lang="en-US" dirty="0" smtClean="0"/>
              <a:t>/or toileting related to bandaged hands</a:t>
            </a:r>
          </a:p>
          <a:p>
            <a:pPr algn="l" rtl="0"/>
            <a:r>
              <a:rPr lang="en-US" dirty="0" smtClean="0"/>
              <a:t>• Risk for infection related to surgical procedure</a:t>
            </a:r>
          </a:p>
          <a:p>
            <a:pPr algn="l" rtl="0"/>
            <a:endParaRPr lang="ar-SA" dirty="0"/>
          </a:p>
        </p:txBody>
      </p:sp>
      <p:sp>
        <p:nvSpPr>
          <p:cNvPr id="2" name="Title 1"/>
          <p:cNvSpPr>
            <a:spLocks noGrp="1"/>
          </p:cNvSpPr>
          <p:nvPr>
            <p:ph type="title"/>
          </p:nvPr>
        </p:nvSpPr>
        <p:spPr/>
        <p:txBody>
          <a:bodyPr>
            <a:normAutofit fontScale="90000"/>
          </a:bodyPr>
          <a:lstStyle/>
          <a:p>
            <a:r>
              <a:rPr lang="en-US" b="1" dirty="0" smtClean="0"/>
              <a:t>Nursing Diagnoses</a:t>
            </a:r>
            <a:br>
              <a:rPr lang="en-US" b="1" dirty="0" smtClean="0"/>
            </a:b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t>The goals of the patient may include relief of pain, improved self care, and absence of infection.</a:t>
            </a:r>
          </a:p>
          <a:p>
            <a:pPr algn="l" rtl="0"/>
            <a:endParaRPr lang="ar-SA" b="1" dirty="0"/>
          </a:p>
        </p:txBody>
      </p:sp>
      <p:sp>
        <p:nvSpPr>
          <p:cNvPr id="2" name="Title 1"/>
          <p:cNvSpPr>
            <a:spLocks noGrp="1"/>
          </p:cNvSpPr>
          <p:nvPr>
            <p:ph type="title"/>
          </p:nvPr>
        </p:nvSpPr>
        <p:spPr/>
        <p:txBody>
          <a:bodyPr>
            <a:normAutofit fontScale="90000"/>
          </a:bodyPr>
          <a:lstStyle/>
          <a:p>
            <a:r>
              <a:rPr lang="en-US" b="1" dirty="0" smtClean="0"/>
              <a:t>Planning and Goals</a:t>
            </a:r>
            <a:br>
              <a:rPr lang="en-US" b="1" dirty="0" smtClean="0"/>
            </a:br>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fontScale="85000" lnSpcReduction="20000"/>
          </a:bodyPr>
          <a:lstStyle/>
          <a:p>
            <a:pPr algn="l" rtl="0"/>
            <a:r>
              <a:rPr lang="en-US" sz="2900" b="1" dirty="0" smtClean="0">
                <a:solidFill>
                  <a:srgbClr val="FF0000"/>
                </a:solidFill>
              </a:rPr>
              <a:t>PROMOTING NEUROVASCULAR FUNCTION</a:t>
            </a:r>
          </a:p>
          <a:p>
            <a:pPr algn="l" rtl="0"/>
            <a:r>
              <a:rPr lang="en-US" b="1" dirty="0" smtClean="0"/>
              <a:t>Neurovascular assessment of the exposed fingers every hour for the first 24 hours is essential for monitoring function of the</a:t>
            </a:r>
          </a:p>
          <a:p>
            <a:pPr algn="l" rtl="0"/>
            <a:r>
              <a:rPr lang="en-US" b="1" dirty="0" smtClean="0"/>
              <a:t>nerves and perfusion of the hand. The nurse compares the affected</a:t>
            </a:r>
          </a:p>
          <a:p>
            <a:pPr algn="l" rtl="0"/>
            <a:r>
              <a:rPr lang="en-US" b="1" dirty="0" smtClean="0"/>
              <a:t>hand with the unaffected hand and the postoperative status</a:t>
            </a:r>
          </a:p>
          <a:p>
            <a:pPr algn="l" rtl="0"/>
            <a:r>
              <a:rPr lang="en-US" b="1" dirty="0" smtClean="0"/>
              <a:t>with the documented preoperative status. The nurse asks the</a:t>
            </a:r>
          </a:p>
          <a:p>
            <a:pPr algn="l" rtl="0"/>
            <a:r>
              <a:rPr lang="en-US" b="1" dirty="0" smtClean="0"/>
              <a:t>patient to describe the sensations in the hands and to demonstrate</a:t>
            </a:r>
          </a:p>
          <a:p>
            <a:pPr algn="l" rtl="0"/>
            <a:r>
              <a:rPr lang="en-US" b="1" dirty="0" smtClean="0"/>
              <a:t>finger mobility. With tendon repairs and nerve, vascular, or skin</a:t>
            </a:r>
          </a:p>
          <a:p>
            <a:pPr algn="l" rtl="0"/>
            <a:r>
              <a:rPr lang="en-US" b="1" dirty="0" smtClean="0"/>
              <a:t>grafts, motor function is tested only if prescribed.</a:t>
            </a:r>
          </a:p>
          <a:p>
            <a:pPr algn="l" rtl="0"/>
            <a:endParaRPr lang="ar-SA" b="1" dirty="0"/>
          </a:p>
        </p:txBody>
      </p:sp>
      <p:sp>
        <p:nvSpPr>
          <p:cNvPr id="2" name="Title 1"/>
          <p:cNvSpPr>
            <a:spLocks noGrp="1"/>
          </p:cNvSpPr>
          <p:nvPr>
            <p:ph type="title"/>
          </p:nvPr>
        </p:nvSpPr>
        <p:spPr/>
        <p:txBody>
          <a:bodyPr>
            <a:normAutofit fontScale="90000"/>
          </a:bodyPr>
          <a:lstStyle/>
          <a:p>
            <a:r>
              <a:rPr lang="en-US" b="1" dirty="0" smtClean="0"/>
              <a:t>Nursing Interventions</a:t>
            </a:r>
            <a:br>
              <a:rPr lang="en-US" b="1" dirty="0" smtClean="0"/>
            </a:br>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fontScale="92500" lnSpcReduction="20000"/>
          </a:bodyPr>
          <a:lstStyle/>
          <a:p>
            <a:pPr algn="l" rtl="0"/>
            <a:r>
              <a:rPr lang="en-US" b="1" dirty="0" smtClean="0"/>
              <a:t>Pain may be related to surgery, edema, hematoma formation, or</a:t>
            </a:r>
          </a:p>
          <a:p>
            <a:pPr algn="l" rtl="0"/>
            <a:r>
              <a:rPr lang="en-US" b="1" dirty="0" smtClean="0"/>
              <a:t>restrictive bandages. To control swelling that may increase the patient’s</a:t>
            </a:r>
          </a:p>
          <a:p>
            <a:pPr algn="l" rtl="0"/>
            <a:r>
              <a:rPr lang="en-US" b="1" dirty="0" smtClean="0"/>
              <a:t>pain and discomfort, the nurse elevates the hand to heart</a:t>
            </a:r>
          </a:p>
          <a:p>
            <a:pPr algn="l" rtl="0"/>
            <a:r>
              <a:rPr lang="en-US" b="1" dirty="0" smtClean="0"/>
              <a:t>level with pillows. When higher elevation is prescribed, an elevating</a:t>
            </a:r>
          </a:p>
          <a:p>
            <a:pPr algn="l" rtl="0"/>
            <a:r>
              <a:rPr lang="en-US" b="1" dirty="0" smtClean="0"/>
              <a:t>sling may be attached to a pole used in intravenous (IV)</a:t>
            </a:r>
          </a:p>
          <a:p>
            <a:pPr algn="l" rtl="0"/>
            <a:r>
              <a:rPr lang="en-US" b="1" dirty="0" smtClean="0"/>
              <a:t>therapies or to an overhead frame. If the patient is ambulatory,</a:t>
            </a:r>
          </a:p>
          <a:p>
            <a:pPr algn="l" rtl="0"/>
            <a:r>
              <a:rPr lang="en-US" b="1" dirty="0" smtClean="0"/>
              <a:t>the arm is elevated in a conventional sling with the hand</a:t>
            </a:r>
          </a:p>
          <a:p>
            <a:endParaRPr lang="ar-SA" dirty="0"/>
          </a:p>
        </p:txBody>
      </p:sp>
      <p:sp>
        <p:nvSpPr>
          <p:cNvPr id="2" name="Title 1"/>
          <p:cNvSpPr>
            <a:spLocks noGrp="1"/>
          </p:cNvSpPr>
          <p:nvPr>
            <p:ph type="title"/>
          </p:nvPr>
        </p:nvSpPr>
        <p:spPr/>
        <p:txBody>
          <a:bodyPr>
            <a:normAutofit fontScale="90000"/>
          </a:bodyPr>
          <a:lstStyle/>
          <a:p>
            <a:r>
              <a:rPr lang="en-US" dirty="0" smtClean="0"/>
              <a:t>RELIEVING PAIN</a:t>
            </a:r>
            <a:br>
              <a:rPr lang="en-US" dirty="0" smtClean="0"/>
            </a:b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fontScale="77500" lnSpcReduction="20000"/>
          </a:bodyPr>
          <a:lstStyle/>
          <a:p>
            <a:pPr algn="l" rtl="0"/>
            <a:r>
              <a:rPr lang="en-US" b="1" dirty="0" smtClean="0"/>
              <a:t>During the first few days after surgery, the patient needs assistance</a:t>
            </a:r>
          </a:p>
          <a:p>
            <a:pPr algn="l" rtl="0"/>
            <a:r>
              <a:rPr lang="en-US" b="1" dirty="0" smtClean="0"/>
              <a:t>with ADLs because one hand is bandaged and independent</a:t>
            </a:r>
          </a:p>
          <a:p>
            <a:pPr algn="l" rtl="0"/>
            <a:r>
              <a:rPr lang="en-US" b="1" dirty="0" smtClean="0"/>
              <a:t>self-care is impaired. The patient may need to arrange for assistance</a:t>
            </a:r>
          </a:p>
          <a:p>
            <a:pPr algn="l" rtl="0"/>
            <a:r>
              <a:rPr lang="en-US" b="1" dirty="0" smtClean="0"/>
              <a:t>with feeding, bathing and hygiene, dressing, grooming, and</a:t>
            </a:r>
          </a:p>
          <a:p>
            <a:pPr algn="l" rtl="0"/>
            <a:r>
              <a:rPr lang="en-US" b="1" dirty="0" smtClean="0"/>
              <a:t>toileting. Within a few days, the patient develops skills in one handed</a:t>
            </a:r>
          </a:p>
          <a:p>
            <a:pPr algn="l" rtl="0"/>
            <a:r>
              <a:rPr lang="en-US" b="1" dirty="0" smtClean="0"/>
              <a:t>ADLs and is usually able to function with minimal assistance</a:t>
            </a:r>
          </a:p>
          <a:p>
            <a:pPr algn="l" rtl="0"/>
            <a:r>
              <a:rPr lang="en-US" b="1" dirty="0" smtClean="0"/>
              <a:t>and use of assistive devices. The nurse encourages use of the</a:t>
            </a:r>
          </a:p>
          <a:p>
            <a:pPr algn="l" rtl="0"/>
            <a:r>
              <a:rPr lang="en-US" b="1" dirty="0" smtClean="0"/>
              <a:t>involved hand, unless contraindicated, within the limits of discomfort.</a:t>
            </a:r>
          </a:p>
          <a:p>
            <a:pPr algn="l" rtl="0"/>
            <a:r>
              <a:rPr lang="en-US" b="1" dirty="0" smtClean="0"/>
              <a:t>As rehabilitation progresses, the patient resumes use of</a:t>
            </a:r>
          </a:p>
          <a:p>
            <a:pPr algn="l" rtl="0"/>
            <a:r>
              <a:rPr lang="en-US" b="1" dirty="0" smtClean="0"/>
              <a:t>the injured hand. Physical or occupational therapy–</a:t>
            </a:r>
          </a:p>
          <a:p>
            <a:endParaRPr lang="ar-SA" b="1" dirty="0"/>
          </a:p>
        </p:txBody>
      </p:sp>
      <p:sp>
        <p:nvSpPr>
          <p:cNvPr id="2" name="Title 1"/>
          <p:cNvSpPr>
            <a:spLocks noGrp="1"/>
          </p:cNvSpPr>
          <p:nvPr>
            <p:ph type="title"/>
          </p:nvPr>
        </p:nvSpPr>
        <p:spPr>
          <a:xfrm>
            <a:off x="457200" y="685800"/>
            <a:ext cx="8229600" cy="152400"/>
          </a:xfrm>
        </p:spPr>
        <p:txBody>
          <a:bodyPr>
            <a:normAutofit fontScale="90000"/>
          </a:bodyPr>
          <a:lstStyle/>
          <a:p>
            <a:r>
              <a:rPr lang="en-US" dirty="0" smtClean="0"/>
              <a:t>IMPROVING SELF-CARE</a:t>
            </a:r>
            <a:br>
              <a:rPr lang="en-US" dirty="0" smtClean="0"/>
            </a:br>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fontScale="92500" lnSpcReduction="10000"/>
          </a:bodyPr>
          <a:lstStyle/>
          <a:p>
            <a:pPr algn="l" rtl="0"/>
            <a:r>
              <a:rPr lang="en-US" b="1" dirty="0" smtClean="0"/>
              <a:t>As with all surgery, there is a risk for infection. The nurse teaches</a:t>
            </a:r>
          </a:p>
          <a:p>
            <a:pPr algn="l" rtl="0"/>
            <a:r>
              <a:rPr lang="en-US" b="1" dirty="0" smtClean="0"/>
              <a:t>the patient to monitor temperature and signs and symptoms that</a:t>
            </a:r>
          </a:p>
          <a:p>
            <a:pPr algn="l" rtl="0"/>
            <a:r>
              <a:rPr lang="en-US" b="1" dirty="0" smtClean="0"/>
              <a:t>suggest an infection. It also is important to instruct the patient to</a:t>
            </a:r>
          </a:p>
          <a:p>
            <a:pPr algn="l" rtl="0"/>
            <a:r>
              <a:rPr lang="en-US" b="1" dirty="0" smtClean="0"/>
              <a:t>keep the dressing clean and dry and to report any drainage, foul</a:t>
            </a:r>
          </a:p>
          <a:p>
            <a:pPr algn="l" rtl="0"/>
            <a:r>
              <a:rPr lang="en-US" b="1" dirty="0" smtClean="0"/>
              <a:t>odor, or increased pain and swelling. Patient education includes</a:t>
            </a:r>
          </a:p>
          <a:p>
            <a:pPr algn="l" rtl="0"/>
            <a:r>
              <a:rPr lang="en-US" b="1" dirty="0" smtClean="0"/>
              <a:t>aseptic wound care as well as education related to prescribed prophylactic</a:t>
            </a:r>
          </a:p>
          <a:p>
            <a:pPr algn="l" rtl="0"/>
            <a:r>
              <a:rPr lang="en-US" b="1" dirty="0" smtClean="0"/>
              <a:t>antibiotics.</a:t>
            </a:r>
          </a:p>
          <a:p>
            <a:endParaRPr lang="ar-SA" dirty="0"/>
          </a:p>
        </p:txBody>
      </p:sp>
      <p:sp>
        <p:nvSpPr>
          <p:cNvPr id="2" name="Title 1"/>
          <p:cNvSpPr>
            <a:spLocks noGrp="1"/>
          </p:cNvSpPr>
          <p:nvPr>
            <p:ph type="title"/>
          </p:nvPr>
        </p:nvSpPr>
        <p:spPr/>
        <p:txBody>
          <a:bodyPr>
            <a:normAutofit fontScale="90000"/>
          </a:bodyPr>
          <a:lstStyle/>
          <a:p>
            <a:r>
              <a:rPr lang="en-US" dirty="0" smtClean="0"/>
              <a:t>PREVENTING INFECTION</a:t>
            </a:r>
            <a:br>
              <a:rPr lang="en-US" dirty="0" smtClean="0"/>
            </a:br>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rmAutofit fontScale="70000" lnSpcReduction="20000"/>
          </a:bodyPr>
          <a:lstStyle/>
          <a:p>
            <a:pPr algn="l" rtl="0"/>
            <a:r>
              <a:rPr lang="en-US" sz="3400" b="1" u="sng" dirty="0" smtClean="0">
                <a:solidFill>
                  <a:schemeClr val="accent2"/>
                </a:solidFill>
              </a:rPr>
              <a:t>Teaching Patients Self-Care</a:t>
            </a:r>
          </a:p>
          <a:p>
            <a:pPr algn="l" rtl="0"/>
            <a:r>
              <a:rPr lang="en-US" b="1" dirty="0" smtClean="0"/>
              <a:t>After the patient has undergone hand surgery, the nurse teaches</a:t>
            </a:r>
          </a:p>
          <a:p>
            <a:pPr algn="l" rtl="0"/>
            <a:r>
              <a:rPr lang="en-US" b="1" dirty="0" smtClean="0"/>
              <a:t>the patient how to monitor neurovascular status and the signs of</a:t>
            </a:r>
          </a:p>
          <a:p>
            <a:pPr algn="l" rtl="0"/>
            <a:r>
              <a:rPr lang="en-US" b="1" dirty="0" smtClean="0"/>
              <a:t>complications that need to be reported to the surgeon (</a:t>
            </a:r>
            <a:r>
              <a:rPr lang="en-US" b="1" dirty="0" err="1" smtClean="0"/>
              <a:t>eg,paresthesia</a:t>
            </a:r>
            <a:r>
              <a:rPr lang="en-US" b="1" dirty="0" smtClean="0"/>
              <a:t>,</a:t>
            </a:r>
          </a:p>
          <a:p>
            <a:pPr algn="l" rtl="0"/>
            <a:r>
              <a:rPr lang="en-US" b="1" dirty="0" smtClean="0"/>
              <a:t>paralysis, uncontrolled pain, coolness of fingers, extreme</a:t>
            </a:r>
          </a:p>
          <a:p>
            <a:pPr algn="l" rtl="0"/>
            <a:r>
              <a:rPr lang="en-US" b="1" dirty="0" smtClean="0"/>
              <a:t>swelling, excessive bleeding, purulent drainage, fever). The nurse</a:t>
            </a:r>
          </a:p>
          <a:p>
            <a:pPr algn="l" rtl="0"/>
            <a:r>
              <a:rPr lang="en-US" b="1" dirty="0" smtClean="0"/>
              <a:t>discusses prescribed medications with the patient. In addition,</a:t>
            </a:r>
          </a:p>
          <a:p>
            <a:pPr algn="l" rtl="0"/>
            <a:r>
              <a:rPr lang="en-US" b="1" dirty="0" smtClean="0"/>
              <a:t>the nurse teaches the patient to elevate the hand above the elbow</a:t>
            </a:r>
          </a:p>
          <a:p>
            <a:pPr algn="l" rtl="0"/>
            <a:r>
              <a:rPr lang="en-US" b="1" dirty="0" smtClean="0"/>
              <a:t>and to apply ice (if prescribed) to control swelling. Unless contraindicated,</a:t>
            </a:r>
          </a:p>
          <a:p>
            <a:pPr algn="l" rtl="0"/>
            <a:r>
              <a:rPr lang="en-US" b="1" dirty="0" smtClean="0"/>
              <a:t>the nurse encourages extension and flexion exercises</a:t>
            </a:r>
          </a:p>
          <a:p>
            <a:pPr algn="l" rtl="0"/>
            <a:r>
              <a:rPr lang="en-US" b="1" dirty="0" smtClean="0"/>
              <a:t>of the fingers to promote circulation. The use of assistive devices</a:t>
            </a:r>
          </a:p>
          <a:p>
            <a:pPr algn="l" rtl="0"/>
            <a:r>
              <a:rPr lang="en-US" b="1" dirty="0" smtClean="0"/>
              <a:t>is encouraged if they would be helpful in promoting accomplishment</a:t>
            </a:r>
          </a:p>
          <a:p>
            <a:pPr algn="l" rtl="0"/>
            <a:r>
              <a:rPr lang="en-US" b="1" dirty="0" smtClean="0"/>
              <a:t>of ADLs. For bathing, the nurse instructs the patient</a:t>
            </a:r>
          </a:p>
          <a:p>
            <a:endParaRPr lang="ar-SA" b="1" dirty="0"/>
          </a:p>
        </p:txBody>
      </p:sp>
      <p:sp>
        <p:nvSpPr>
          <p:cNvPr id="2" name="Title 1"/>
          <p:cNvSpPr>
            <a:spLocks noGrp="1"/>
          </p:cNvSpPr>
          <p:nvPr>
            <p:ph type="title"/>
          </p:nvPr>
        </p:nvSpPr>
        <p:spPr/>
        <p:txBody>
          <a:bodyPr>
            <a:normAutofit fontScale="90000"/>
          </a:bodyPr>
          <a:lstStyle/>
          <a:p>
            <a:r>
              <a:rPr lang="en-US" dirty="0" smtClean="0"/>
              <a:t>PROMOTING HOME AND COMMUNITY-BASED CARE</a:t>
            </a:r>
            <a:br>
              <a:rPr lang="en-US"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fontScale="92500" lnSpcReduction="10000"/>
          </a:bodyPr>
          <a:lstStyle/>
          <a:p>
            <a:pPr marL="109728" indent="0" algn="l" rtl="0">
              <a:buNone/>
            </a:pPr>
            <a:r>
              <a:rPr lang="en-US" b="1" u="sng" dirty="0" smtClean="0">
                <a:solidFill>
                  <a:srgbClr val="FF0000"/>
                </a:solidFill>
              </a:rPr>
              <a:t>ACUTE LOW BACK PAIN</a:t>
            </a:r>
          </a:p>
          <a:p>
            <a:pPr algn="l" rtl="0"/>
            <a:r>
              <a:rPr lang="en-US" b="1" dirty="0" smtClean="0"/>
              <a:t>The number of medical visits resulting from low back pain is second</a:t>
            </a:r>
          </a:p>
          <a:p>
            <a:pPr marL="109728" indent="0" algn="l" rtl="0">
              <a:buNone/>
            </a:pPr>
            <a:r>
              <a:rPr lang="en-US" b="1" dirty="0" smtClean="0"/>
              <a:t>   only to the number of visits for upper respiratory     illnesses.</a:t>
            </a:r>
          </a:p>
          <a:p>
            <a:pPr algn="l" rtl="0"/>
            <a:r>
              <a:rPr lang="en-US" b="1" dirty="0" smtClean="0"/>
              <a:t>Most low back pain is caused by one of many musculoskeletal</a:t>
            </a:r>
          </a:p>
          <a:p>
            <a:pPr marL="109728" indent="0" algn="l" rtl="0">
              <a:buNone/>
            </a:pPr>
            <a:r>
              <a:rPr lang="en-US" b="1" dirty="0" smtClean="0"/>
              <a:t>    problems, including acute lumbosacral strain, unstable lumbosacral</a:t>
            </a:r>
          </a:p>
          <a:p>
            <a:pPr algn="l" rtl="0"/>
            <a:r>
              <a:rPr lang="en-US" b="1" dirty="0" smtClean="0"/>
              <a:t>ligaments and weak muscles, osteoarthritis of the spine,</a:t>
            </a:r>
          </a:p>
          <a:p>
            <a:pPr algn="l" rtl="0"/>
            <a:r>
              <a:rPr lang="en-US" b="1" dirty="0" smtClean="0"/>
              <a:t>spinal stenosis, intervertebral disk problems, and unequal leg</a:t>
            </a:r>
          </a:p>
          <a:p>
            <a:endParaRPr lang="ar-SA" dirty="0"/>
          </a:p>
        </p:txBody>
      </p:sp>
      <p:sp>
        <p:nvSpPr>
          <p:cNvPr id="2" name="Title 1"/>
          <p:cNvSpPr>
            <a:spLocks noGrp="1"/>
          </p:cNvSpPr>
          <p:nvPr>
            <p:ph type="title"/>
          </p:nvPr>
        </p:nvSpPr>
        <p:spPr>
          <a:xfrm>
            <a:off x="457200" y="838200"/>
            <a:ext cx="8229600" cy="45719"/>
          </a:xfrm>
        </p:spPr>
        <p:txBody>
          <a:bodyPr>
            <a:normAutofit fontScale="90000"/>
          </a:bodyPr>
          <a:lstStyle/>
          <a:p>
            <a:r>
              <a:rPr lang="en-US" dirty="0" smtClean="0"/>
              <a:t>Common Musculoskeletal Problems</a:t>
            </a:r>
            <a:br>
              <a:rPr lang="en-US" dirty="0" smtClean="0"/>
            </a:br>
            <a:endParaRPr lang="ar-SA"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lnSpcReduction="10000"/>
          </a:bodyPr>
          <a:lstStyle/>
          <a:p>
            <a:pPr algn="l" rtl="0"/>
            <a:r>
              <a:rPr lang="en-US" b="1" dirty="0" smtClean="0">
                <a:solidFill>
                  <a:srgbClr val="FF0000"/>
                </a:solidFill>
              </a:rPr>
              <a:t>EXPECTED PATIENT OUTCOMES</a:t>
            </a:r>
          </a:p>
          <a:p>
            <a:pPr algn="l" rtl="0"/>
            <a:r>
              <a:rPr lang="en-US" b="1" dirty="0" smtClean="0"/>
              <a:t>Expected patient outcomes may include:</a:t>
            </a:r>
          </a:p>
          <a:p>
            <a:pPr algn="l" rtl="0"/>
            <a:r>
              <a:rPr lang="fr-FR" b="1" dirty="0" smtClean="0">
                <a:solidFill>
                  <a:schemeClr val="accent2"/>
                </a:solidFill>
              </a:rPr>
              <a:t>1. Maintins périphérie tissue perfusion</a:t>
            </a:r>
          </a:p>
          <a:p>
            <a:pPr algn="l" rtl="0"/>
            <a:r>
              <a:rPr lang="en-US" b="1" dirty="0" smtClean="0"/>
              <a:t>a. Demonstrates normal skin temperature and capillary refill</a:t>
            </a:r>
          </a:p>
          <a:p>
            <a:pPr algn="l" rtl="0"/>
            <a:r>
              <a:rPr lang="en-US" b="1" dirty="0" smtClean="0"/>
              <a:t>b. Exhibits normal sensations</a:t>
            </a:r>
          </a:p>
          <a:p>
            <a:pPr algn="l" rtl="0"/>
            <a:r>
              <a:rPr lang="en-US" b="1" dirty="0" smtClean="0"/>
              <a:t>c. Exhibits acceptable motor function</a:t>
            </a:r>
          </a:p>
          <a:p>
            <a:pPr algn="l" rtl="0"/>
            <a:r>
              <a:rPr lang="en-US" b="1" dirty="0" smtClean="0">
                <a:solidFill>
                  <a:schemeClr val="accent2"/>
                </a:solidFill>
              </a:rPr>
              <a:t>2. Achieves pain relief</a:t>
            </a:r>
          </a:p>
          <a:p>
            <a:pPr algn="l" rtl="0"/>
            <a:r>
              <a:rPr lang="en-US" b="1" dirty="0" smtClean="0"/>
              <a:t>a. Reports increased comfort</a:t>
            </a:r>
          </a:p>
          <a:p>
            <a:pPr algn="l" rtl="0"/>
            <a:r>
              <a:rPr lang="en-US" b="1" dirty="0" smtClean="0"/>
              <a:t>b. Controls edema through elevation of the hand</a:t>
            </a:r>
          </a:p>
          <a:p>
            <a:pPr algn="l" rtl="0"/>
            <a:r>
              <a:rPr lang="en-US" b="1" dirty="0" smtClean="0"/>
              <a:t>c. Experiences no discomfort with movement</a:t>
            </a:r>
          </a:p>
          <a:p>
            <a:endParaRPr lang="ar-SA" b="1" dirty="0"/>
          </a:p>
        </p:txBody>
      </p:sp>
      <p:sp>
        <p:nvSpPr>
          <p:cNvPr id="2" name="Title 1"/>
          <p:cNvSpPr>
            <a:spLocks noGrp="1"/>
          </p:cNvSpPr>
          <p:nvPr>
            <p:ph type="title"/>
          </p:nvPr>
        </p:nvSpPr>
        <p:spPr>
          <a:xfrm>
            <a:off x="457200" y="533400"/>
            <a:ext cx="8229600" cy="76200"/>
          </a:xfrm>
        </p:spPr>
        <p:txBody>
          <a:bodyPr>
            <a:normAutofit fontScale="90000"/>
          </a:bodyPr>
          <a:lstStyle/>
          <a:p>
            <a:r>
              <a:rPr lang="en-US" b="1" dirty="0" smtClean="0"/>
              <a:t>Evaluation</a:t>
            </a:r>
            <a:br>
              <a:rPr lang="en-US" b="1" dirty="0" smtClean="0"/>
            </a:br>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fontScale="92500" lnSpcReduction="10000"/>
          </a:bodyPr>
          <a:lstStyle/>
          <a:p>
            <a:pPr algn="l" rtl="0"/>
            <a:r>
              <a:rPr lang="en-US" b="1" dirty="0" smtClean="0"/>
              <a:t>3</a:t>
            </a:r>
            <a:r>
              <a:rPr lang="en-US" b="1" dirty="0" smtClean="0">
                <a:solidFill>
                  <a:schemeClr val="accent2"/>
                </a:solidFill>
              </a:rPr>
              <a:t>. Demonstrates independent self-care</a:t>
            </a:r>
          </a:p>
          <a:p>
            <a:pPr algn="l" rtl="0"/>
            <a:r>
              <a:rPr lang="en-US" b="1" dirty="0" smtClean="0"/>
              <a:t>a. Secures assistance with ADLs during first few days postoperatively</a:t>
            </a:r>
          </a:p>
          <a:p>
            <a:pPr algn="l" rtl="0"/>
            <a:r>
              <a:rPr lang="en-US" b="1" dirty="0" smtClean="0"/>
              <a:t>b. Adapts to one-handed ADLs</a:t>
            </a:r>
          </a:p>
          <a:p>
            <a:pPr algn="l" rtl="0"/>
            <a:r>
              <a:rPr lang="en-US" b="1" dirty="0" smtClean="0"/>
              <a:t>c. Uses injured hand within its functional capability</a:t>
            </a:r>
          </a:p>
          <a:p>
            <a:pPr algn="l" rtl="0"/>
            <a:r>
              <a:rPr lang="en-US" b="1" dirty="0" smtClean="0">
                <a:solidFill>
                  <a:schemeClr val="accent2"/>
                </a:solidFill>
              </a:rPr>
              <a:t>4. Demonstrates absence of wound infection</a:t>
            </a:r>
          </a:p>
          <a:p>
            <a:pPr algn="l" rtl="0"/>
            <a:r>
              <a:rPr lang="en-US" b="1" dirty="0" smtClean="0"/>
              <a:t>a. Complies with treatment protocol and prevention</a:t>
            </a:r>
          </a:p>
          <a:p>
            <a:pPr algn="l" rtl="0"/>
            <a:r>
              <a:rPr lang="en-US" b="1" dirty="0" smtClean="0"/>
              <a:t>strategies</a:t>
            </a:r>
          </a:p>
          <a:p>
            <a:pPr algn="l" rtl="0"/>
            <a:r>
              <a:rPr lang="en-US" b="1" dirty="0" smtClean="0"/>
              <a:t>b. Reports temperature and pulse within normal limits</a:t>
            </a:r>
          </a:p>
          <a:p>
            <a:pPr algn="l" rtl="0"/>
            <a:r>
              <a:rPr lang="en-US" b="1" dirty="0" smtClean="0"/>
              <a:t>c. Experiences no purulent wound drainage</a:t>
            </a:r>
          </a:p>
          <a:p>
            <a:pPr algn="l" rtl="0"/>
            <a:r>
              <a:rPr lang="en-US" b="1" dirty="0" smtClean="0"/>
              <a:t>d. Experiences no wound inflammation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fontScale="85000" lnSpcReduction="20000"/>
          </a:bodyPr>
          <a:lstStyle/>
          <a:p>
            <a:pPr algn="l" rtl="0"/>
            <a:r>
              <a:rPr lang="en-US" b="1" dirty="0" smtClean="0"/>
              <a:t>Disabilities of the foot are commonly caused by poorly fitting</a:t>
            </a:r>
          </a:p>
          <a:p>
            <a:pPr algn="l" rtl="0"/>
            <a:r>
              <a:rPr lang="en-US" b="1" dirty="0" smtClean="0"/>
              <a:t>shoes. Fashion, vanity, and eye appeal, rather than function and</a:t>
            </a:r>
          </a:p>
          <a:p>
            <a:pPr algn="l" rtl="0"/>
            <a:r>
              <a:rPr lang="en-US" b="1" dirty="0" smtClean="0"/>
              <a:t>physiology of the foot, are the determining factors in the design</a:t>
            </a:r>
          </a:p>
          <a:p>
            <a:pPr algn="l" rtl="0"/>
            <a:r>
              <a:rPr lang="en-US" b="1" dirty="0" smtClean="0"/>
              <a:t>of footwear. Ill-fitting shoes distort normal anatomy while inducing</a:t>
            </a:r>
          </a:p>
          <a:p>
            <a:pPr algn="l" rtl="0"/>
            <a:r>
              <a:rPr lang="en-US" b="1" dirty="0" smtClean="0"/>
              <a:t>deformity and pain.</a:t>
            </a:r>
          </a:p>
          <a:p>
            <a:pPr algn="l" rtl="0"/>
            <a:r>
              <a:rPr lang="en-US" b="1" dirty="0" smtClean="0"/>
              <a:t>Several systemic diseases affect the feet. Patients with diabetes</a:t>
            </a:r>
          </a:p>
          <a:p>
            <a:pPr algn="l" rtl="0"/>
            <a:r>
              <a:rPr lang="en-US" b="1" dirty="0" smtClean="0"/>
              <a:t>are prone to develop corns and peripheral neuropathies with diminishing</a:t>
            </a:r>
          </a:p>
          <a:p>
            <a:pPr algn="l" rtl="0"/>
            <a:r>
              <a:rPr lang="en-US" b="1" dirty="0" smtClean="0"/>
              <a:t>sensation, leading to ulcers at pressure points of the foot</a:t>
            </a:r>
          </a:p>
          <a:p>
            <a:endParaRPr lang="ar-SA" dirty="0"/>
          </a:p>
        </p:txBody>
      </p:sp>
      <p:sp>
        <p:nvSpPr>
          <p:cNvPr id="2" name="Title 1"/>
          <p:cNvSpPr>
            <a:spLocks noGrp="1"/>
          </p:cNvSpPr>
          <p:nvPr>
            <p:ph type="title"/>
          </p:nvPr>
        </p:nvSpPr>
        <p:spPr/>
        <p:txBody>
          <a:bodyPr>
            <a:normAutofit fontScale="90000"/>
          </a:bodyPr>
          <a:lstStyle/>
          <a:p>
            <a:r>
              <a:rPr lang="en-US" dirty="0" smtClean="0"/>
              <a:t>Common Foot Problems</a:t>
            </a:r>
            <a:br>
              <a:rPr lang="en-US" dirty="0" smtClean="0"/>
            </a:br>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fontScale="92500" lnSpcReduction="20000"/>
          </a:bodyPr>
          <a:lstStyle/>
          <a:p>
            <a:pPr algn="l" rtl="0"/>
            <a:r>
              <a:rPr lang="en-US" b="1" dirty="0" smtClean="0"/>
              <a:t>The discomforts of foot strain are treated with rest, elevation,</a:t>
            </a:r>
          </a:p>
          <a:p>
            <a:pPr algn="l" rtl="0"/>
            <a:r>
              <a:rPr lang="en-US" b="1" dirty="0" smtClean="0"/>
              <a:t>physiotherapy, supportive </a:t>
            </a:r>
            <a:r>
              <a:rPr lang="en-US" b="1" dirty="0" err="1" smtClean="0"/>
              <a:t>strappings</a:t>
            </a:r>
            <a:r>
              <a:rPr lang="en-US" b="1" dirty="0" smtClean="0"/>
              <a:t>, and orthotic devices. The</a:t>
            </a:r>
          </a:p>
          <a:p>
            <a:pPr algn="l" rtl="0"/>
            <a:r>
              <a:rPr lang="en-US" b="1" dirty="0" smtClean="0"/>
              <a:t>patient must inspect the foot and skin under pads and orthotic</a:t>
            </a:r>
          </a:p>
          <a:p>
            <a:pPr algn="l" rtl="0"/>
            <a:r>
              <a:rPr lang="en-US" b="1" dirty="0" smtClean="0"/>
              <a:t>devices for pressure and skin breakdown daily. If a “window” is</a:t>
            </a:r>
          </a:p>
          <a:p>
            <a:pPr algn="l" rtl="0"/>
            <a:r>
              <a:rPr lang="en-US" b="1" dirty="0" smtClean="0"/>
              <a:t>cut into shoes to relieve pressure over a bony deformity, the skin</a:t>
            </a:r>
          </a:p>
          <a:p>
            <a:pPr algn="l" rtl="0"/>
            <a:r>
              <a:rPr lang="en-US" b="1" dirty="0" smtClean="0"/>
              <a:t>must be monitored daily for breakdown from pressure exerted at</a:t>
            </a:r>
          </a:p>
          <a:p>
            <a:pPr algn="l" rtl="0"/>
            <a:r>
              <a:rPr lang="en-US" b="1" dirty="0" smtClean="0"/>
              <a:t>the “window” area. Active foot exercises promote the circulation</a:t>
            </a:r>
          </a:p>
          <a:p>
            <a:pPr algn="l" rtl="0"/>
            <a:r>
              <a:rPr lang="en-US" b="1" dirty="0" smtClean="0"/>
              <a:t>and help strengthen the feet. Walking in properly fitting shoes</a:t>
            </a:r>
          </a:p>
          <a:p>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fontScale="92500" lnSpcReduction="10000"/>
          </a:bodyPr>
          <a:lstStyle/>
          <a:p>
            <a:pPr algn="l" rtl="0"/>
            <a:r>
              <a:rPr lang="en-US" b="1" dirty="0" smtClean="0"/>
              <a:t>Plantar fasciitis, an inflammation of the foot-supporting fascia,</a:t>
            </a:r>
          </a:p>
          <a:p>
            <a:pPr algn="l" rtl="0"/>
            <a:r>
              <a:rPr lang="en-US" b="1" dirty="0" smtClean="0"/>
              <a:t>presents as an acute onset of heel pain experienced with the first</a:t>
            </a:r>
          </a:p>
          <a:p>
            <a:pPr algn="l" rtl="0"/>
            <a:r>
              <a:rPr lang="en-US" b="1" dirty="0" smtClean="0"/>
              <a:t>steps in the morning. The pain is localized to the anterior medial</a:t>
            </a:r>
          </a:p>
          <a:p>
            <a:pPr algn="l" rtl="0"/>
            <a:r>
              <a:rPr lang="en-US" b="1" dirty="0" smtClean="0"/>
              <a:t>aspect of the heel and diminishes with gentle stretching of the</a:t>
            </a:r>
          </a:p>
          <a:p>
            <a:pPr algn="l" rtl="0"/>
            <a:r>
              <a:rPr lang="en-US" b="1" dirty="0" smtClean="0"/>
              <a:t>foot and Achilles tendon. Management includes stretching exercises,</a:t>
            </a:r>
          </a:p>
          <a:p>
            <a:pPr algn="l" rtl="0"/>
            <a:r>
              <a:rPr lang="en-US" b="1" dirty="0" smtClean="0"/>
              <a:t>wearing shoes with support and cushioning to relieve pain,</a:t>
            </a:r>
          </a:p>
          <a:p>
            <a:pPr algn="l" rtl="0"/>
            <a:r>
              <a:rPr lang="en-US" b="1" dirty="0" smtClean="0"/>
              <a:t>orthotic devices (</a:t>
            </a:r>
            <a:r>
              <a:rPr lang="en-US" b="1" dirty="0" err="1" smtClean="0"/>
              <a:t>eg</a:t>
            </a:r>
            <a:r>
              <a:rPr lang="en-US" b="1" dirty="0" smtClean="0"/>
              <a:t>, heel cups, arch supports),</a:t>
            </a:r>
          </a:p>
          <a:p>
            <a:endParaRPr lang="ar-SA" b="1" dirty="0"/>
          </a:p>
        </p:txBody>
      </p:sp>
      <p:sp>
        <p:nvSpPr>
          <p:cNvPr id="2" name="Title 1"/>
          <p:cNvSpPr>
            <a:spLocks noGrp="1"/>
          </p:cNvSpPr>
          <p:nvPr>
            <p:ph type="title"/>
          </p:nvPr>
        </p:nvSpPr>
        <p:spPr/>
        <p:txBody>
          <a:bodyPr>
            <a:normAutofit fontScale="90000"/>
          </a:bodyPr>
          <a:lstStyle/>
          <a:p>
            <a:r>
              <a:rPr lang="en-US" b="1" dirty="0" smtClean="0"/>
              <a:t>PLANTAR FASCIITIS</a:t>
            </a:r>
            <a:br>
              <a:rPr lang="en-US" b="1" dirty="0" smtClean="0"/>
            </a:br>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10200"/>
          </a:xfrm>
        </p:spPr>
        <p:txBody>
          <a:bodyPr>
            <a:noAutofit/>
          </a:bodyPr>
          <a:lstStyle/>
          <a:p>
            <a:pPr algn="l" rtl="0"/>
            <a:r>
              <a:rPr lang="en-US" sz="2000" b="1" dirty="0" smtClean="0"/>
              <a:t>A corn is an area of hyperkeratosis (overgrowth of a horny layer of epidermis) produced by internal pressure (the underlying bone is prominent because of congenital or acquired abnormality,</a:t>
            </a:r>
          </a:p>
          <a:p>
            <a:pPr algn="l" rtl="0"/>
            <a:r>
              <a:rPr lang="en-US" sz="2000" b="1" dirty="0" smtClean="0"/>
              <a:t>commonly arthritis) or external pressure (ill-fitting shoes). The fifth toe is most frequently involved, but any toe may be involved.</a:t>
            </a:r>
          </a:p>
          <a:p>
            <a:pPr algn="l" rtl="0"/>
            <a:r>
              <a:rPr lang="en-US" sz="2000" b="1" dirty="0" smtClean="0"/>
              <a:t>Corns are treated by soaking and scraping off the horny layer</a:t>
            </a:r>
          </a:p>
          <a:p>
            <a:pPr algn="l" rtl="0"/>
            <a:r>
              <a:rPr lang="en-US" sz="2000" b="1" dirty="0" smtClean="0"/>
              <a:t>by a podiatrist, by application of a protective shield or pad, or by</a:t>
            </a:r>
          </a:p>
          <a:p>
            <a:pPr algn="l" rtl="0"/>
            <a:r>
              <a:rPr lang="en-US" sz="2000" b="1" dirty="0" smtClean="0"/>
              <a:t>surgical modification of the underlying offending osseous structure.</a:t>
            </a:r>
          </a:p>
          <a:p>
            <a:pPr algn="l" rtl="0"/>
            <a:r>
              <a:rPr lang="en-US" sz="2000" b="1" dirty="0" smtClean="0"/>
              <a:t>Soft corns are located between the toes and are kept soft by</a:t>
            </a:r>
          </a:p>
          <a:p>
            <a:pPr algn="l" rtl="0"/>
            <a:r>
              <a:rPr lang="en-US" sz="2000" b="1" dirty="0" smtClean="0"/>
              <a:t>moisture. Treatment consists of drying the affected spaces and</a:t>
            </a:r>
          </a:p>
          <a:p>
            <a:pPr algn="l" rtl="0"/>
            <a:r>
              <a:rPr lang="en-US" sz="2000" b="1" dirty="0" smtClean="0"/>
              <a:t>separating the affected toes with lamb’s wool or gauze.</a:t>
            </a:r>
          </a:p>
          <a:p>
            <a:endParaRPr lang="ar-SA" sz="2000" b="1" dirty="0"/>
          </a:p>
        </p:txBody>
      </p:sp>
      <p:sp>
        <p:nvSpPr>
          <p:cNvPr id="2" name="Title 1"/>
          <p:cNvSpPr>
            <a:spLocks noGrp="1"/>
          </p:cNvSpPr>
          <p:nvPr>
            <p:ph type="title"/>
          </p:nvPr>
        </p:nvSpPr>
        <p:spPr>
          <a:xfrm>
            <a:off x="457200" y="609600"/>
            <a:ext cx="8229600" cy="76200"/>
          </a:xfrm>
        </p:spPr>
        <p:txBody>
          <a:bodyPr>
            <a:normAutofit fontScale="90000"/>
          </a:bodyPr>
          <a:lstStyle/>
          <a:p>
            <a:r>
              <a:rPr lang="en-US" b="1" dirty="0" smtClean="0"/>
              <a:t>CORN</a:t>
            </a:r>
            <a:br>
              <a:rPr lang="en-US" b="1" dirty="0" smtClean="0"/>
            </a:br>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fontScale="85000" lnSpcReduction="20000"/>
          </a:bodyPr>
          <a:lstStyle/>
          <a:p>
            <a:pPr algn="l" rtl="0"/>
            <a:r>
              <a:rPr lang="en-US" b="1" dirty="0" smtClean="0"/>
              <a:t>A callus is a discretely thickened area of the skin that has been exposed</a:t>
            </a:r>
          </a:p>
          <a:p>
            <a:pPr algn="l" rtl="0"/>
            <a:r>
              <a:rPr lang="en-US" b="1" dirty="0" smtClean="0"/>
              <a:t>to persistent pressure or friction. Faulty foot mechanics</a:t>
            </a:r>
          </a:p>
          <a:p>
            <a:pPr algn="l" rtl="0"/>
            <a:r>
              <a:rPr lang="en-US" b="1" dirty="0" smtClean="0"/>
              <a:t>usually precede the formation of a callus. Treatment consists of</a:t>
            </a:r>
          </a:p>
          <a:p>
            <a:pPr algn="l" rtl="0"/>
            <a:r>
              <a:rPr lang="en-US" b="1" dirty="0" smtClean="0"/>
              <a:t>eliminating the underlying causes and having the callus treated</a:t>
            </a:r>
          </a:p>
          <a:p>
            <a:pPr algn="l" rtl="0"/>
            <a:r>
              <a:rPr lang="en-US" b="1" dirty="0" smtClean="0"/>
              <a:t>by a podiatrist if it is painful. A </a:t>
            </a:r>
            <a:r>
              <a:rPr lang="en-US" b="1" dirty="0" err="1" smtClean="0"/>
              <a:t>keratolytic</a:t>
            </a:r>
            <a:r>
              <a:rPr lang="en-US" b="1" dirty="0" smtClean="0"/>
              <a:t> ointment may be applied</a:t>
            </a:r>
          </a:p>
          <a:p>
            <a:pPr algn="l" rtl="0"/>
            <a:r>
              <a:rPr lang="en-US" b="1" dirty="0" smtClean="0"/>
              <a:t>and a thin plastic cup worn over the heel if the callus is on</a:t>
            </a:r>
          </a:p>
          <a:p>
            <a:pPr algn="l" rtl="0"/>
            <a:r>
              <a:rPr lang="en-US" b="1" dirty="0" smtClean="0"/>
              <a:t>this area. Felt padding with adhesive backing is also used to prevent</a:t>
            </a:r>
          </a:p>
          <a:p>
            <a:pPr algn="l" rtl="0"/>
            <a:r>
              <a:rPr lang="en-US" b="1" dirty="0" smtClean="0"/>
              <a:t>and relieve pressure.</a:t>
            </a:r>
          </a:p>
          <a:p>
            <a:endParaRPr lang="ar-SA" dirty="0"/>
          </a:p>
        </p:txBody>
      </p:sp>
      <p:sp>
        <p:nvSpPr>
          <p:cNvPr id="2" name="Title 1"/>
          <p:cNvSpPr>
            <a:spLocks noGrp="1"/>
          </p:cNvSpPr>
          <p:nvPr>
            <p:ph type="title"/>
          </p:nvPr>
        </p:nvSpPr>
        <p:spPr/>
        <p:txBody>
          <a:bodyPr>
            <a:normAutofit fontScale="90000"/>
          </a:bodyPr>
          <a:lstStyle/>
          <a:p>
            <a:r>
              <a:rPr lang="en-US" b="1" dirty="0" smtClean="0"/>
              <a:t>CALLUS</a:t>
            </a:r>
            <a:br>
              <a:rPr lang="en-US" b="1" dirty="0" smtClean="0"/>
            </a:br>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Autofit/>
          </a:bodyPr>
          <a:lstStyle/>
          <a:p>
            <a:pPr algn="l" rtl="0"/>
            <a:r>
              <a:rPr lang="en-US" sz="2000" b="1" dirty="0" smtClean="0"/>
              <a:t>An ingrown toenail (</a:t>
            </a:r>
            <a:r>
              <a:rPr lang="en-US" sz="2000" b="1" dirty="0" err="1" smtClean="0"/>
              <a:t>onychocryptosis</a:t>
            </a:r>
            <a:r>
              <a:rPr lang="en-US" sz="2000" b="1" dirty="0" smtClean="0"/>
              <a:t>) is a condition in which the free edge of a nail plate penetrates the surrounding skin, either laterally or interiorly. A secondary infection or granulation tissue</a:t>
            </a:r>
          </a:p>
          <a:p>
            <a:pPr algn="l" rtl="0"/>
            <a:r>
              <a:rPr lang="en-US" sz="2000" b="1" dirty="0" smtClean="0"/>
              <a:t>may develop. This painful condition is caused by improper self treatment,</a:t>
            </a:r>
          </a:p>
          <a:p>
            <a:pPr algn="l" rtl="0"/>
            <a:r>
              <a:rPr lang="en-US" sz="2000" b="1" dirty="0" smtClean="0"/>
              <a:t>external pressure (tight shoes or stockings), internal</a:t>
            </a:r>
          </a:p>
          <a:p>
            <a:pPr algn="l" rtl="0"/>
            <a:r>
              <a:rPr lang="en-US" sz="2000" b="1" dirty="0" smtClean="0"/>
              <a:t>pressure (deformed toes, growth under the nail), trauma, or infection. Trimming the nails properly (clipping them straight</a:t>
            </a:r>
          </a:p>
          <a:p>
            <a:pPr algn="l" rtl="0"/>
            <a:r>
              <a:rPr lang="en-US" sz="2000" b="1" dirty="0" smtClean="0"/>
              <a:t>across and filing the corners consistent with the contour of the toe) can prevent this problem. Active treatment consists of washing</a:t>
            </a:r>
          </a:p>
          <a:p>
            <a:pPr algn="l" rtl="0"/>
            <a:r>
              <a:rPr lang="en-US" sz="2000" b="1" dirty="0" smtClean="0"/>
              <a:t>the foot twice a day, followed by the application of a local antibiotic ointment, and relieving the pain by decreasing the</a:t>
            </a:r>
          </a:p>
          <a:p>
            <a:pPr algn="l" rtl="0"/>
            <a:r>
              <a:rPr lang="en-US" sz="2000" b="1" dirty="0" smtClean="0"/>
              <a:t>pressure of the nail plate on the surrounding soft tissue.</a:t>
            </a:r>
          </a:p>
          <a:p>
            <a:pPr algn="l" rtl="0"/>
            <a:endParaRPr lang="ar-SA" sz="2000" dirty="0"/>
          </a:p>
        </p:txBody>
      </p:sp>
      <p:sp>
        <p:nvSpPr>
          <p:cNvPr id="2" name="Title 1"/>
          <p:cNvSpPr>
            <a:spLocks noGrp="1"/>
          </p:cNvSpPr>
          <p:nvPr>
            <p:ph type="title"/>
          </p:nvPr>
        </p:nvSpPr>
        <p:spPr/>
        <p:txBody>
          <a:bodyPr>
            <a:normAutofit fontScale="90000"/>
          </a:bodyPr>
          <a:lstStyle/>
          <a:p>
            <a:r>
              <a:rPr lang="en-US" b="1" dirty="0" smtClean="0"/>
              <a:t>INGROWN TOENAIL</a:t>
            </a:r>
            <a:br>
              <a:rPr lang="en-US" b="1" dirty="0" smtClean="0"/>
            </a:br>
            <a:endParaRPr lang="ar-S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fontScale="77500" lnSpcReduction="20000"/>
          </a:bodyPr>
          <a:lstStyle/>
          <a:p>
            <a:pPr algn="l" rtl="0"/>
            <a:r>
              <a:rPr lang="en-US" b="1" dirty="0" smtClean="0"/>
              <a:t>Hammer toe is a flexion deformity of the </a:t>
            </a:r>
            <a:r>
              <a:rPr lang="en-US" b="1" dirty="0" err="1" smtClean="0"/>
              <a:t>interphalangeal</a:t>
            </a:r>
            <a:r>
              <a:rPr lang="en-US" b="1" dirty="0" smtClean="0"/>
              <a:t> joint,</a:t>
            </a:r>
          </a:p>
          <a:p>
            <a:pPr algn="l" rtl="0"/>
            <a:r>
              <a:rPr lang="en-US" b="1" dirty="0" smtClean="0"/>
              <a:t>which may involve several toes (Fig. 68-6). The condition is usually</a:t>
            </a:r>
          </a:p>
          <a:p>
            <a:pPr algn="l" rtl="0"/>
            <a:r>
              <a:rPr lang="en-US" b="1" dirty="0" smtClean="0"/>
              <a:t>an acquired deformity. Tight socks or shoes may push an overlying toe back into the line of the other toes. The toes usually</a:t>
            </a:r>
          </a:p>
          <a:p>
            <a:pPr algn="l" rtl="0"/>
            <a:r>
              <a:rPr lang="en-US" b="1" dirty="0" smtClean="0"/>
              <a:t>are pulled upward, forcing the metatarsal joints (ball of the</a:t>
            </a:r>
          </a:p>
          <a:p>
            <a:pPr algn="l" rtl="0"/>
            <a:r>
              <a:rPr lang="en-US" b="1" dirty="0" smtClean="0"/>
              <a:t>foot) downward. Corns develop on top of the toes, and tender</a:t>
            </a:r>
          </a:p>
          <a:p>
            <a:pPr algn="l" rtl="0"/>
            <a:r>
              <a:rPr lang="en-US" b="1" dirty="0" smtClean="0"/>
              <a:t>calluses develop under the metatarsal area. The treatment consists</a:t>
            </a:r>
          </a:p>
          <a:p>
            <a:pPr algn="l" rtl="0"/>
            <a:r>
              <a:rPr lang="en-US" b="1" dirty="0" smtClean="0"/>
              <a:t>of conservative measures: wearing open-toed sandals or shoes that</a:t>
            </a:r>
          </a:p>
          <a:p>
            <a:pPr algn="l" rtl="0"/>
            <a:r>
              <a:rPr lang="en-US" b="1" dirty="0" smtClean="0"/>
              <a:t>conform to the shape of the foot, carrying out manipulative exercises,</a:t>
            </a:r>
          </a:p>
          <a:p>
            <a:endParaRPr lang="en-US" b="1" dirty="0" smtClean="0"/>
          </a:p>
          <a:p>
            <a:endParaRPr lang="ar-SA" b="1" dirty="0"/>
          </a:p>
        </p:txBody>
      </p:sp>
      <p:sp>
        <p:nvSpPr>
          <p:cNvPr id="2" name="Title 1"/>
          <p:cNvSpPr>
            <a:spLocks noGrp="1"/>
          </p:cNvSpPr>
          <p:nvPr>
            <p:ph type="title"/>
          </p:nvPr>
        </p:nvSpPr>
        <p:spPr/>
        <p:txBody>
          <a:bodyPr>
            <a:normAutofit fontScale="90000"/>
          </a:bodyPr>
          <a:lstStyle/>
          <a:p>
            <a:r>
              <a:rPr lang="en-US" b="1" dirty="0" smtClean="0"/>
              <a:t>HAMMER TOE</a:t>
            </a:r>
            <a:br>
              <a:rPr lang="en-US" b="1" dirty="0" smtClean="0"/>
            </a:br>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fontScale="77500" lnSpcReduction="20000"/>
          </a:bodyPr>
          <a:lstStyle/>
          <a:p>
            <a:pPr algn="l" rtl="0"/>
            <a:r>
              <a:rPr lang="en-US" b="1" dirty="0" err="1" smtClean="0">
                <a:solidFill>
                  <a:schemeClr val="accent2"/>
                </a:solidFill>
              </a:rPr>
              <a:t>Hallux</a:t>
            </a:r>
            <a:r>
              <a:rPr lang="en-US" b="1" dirty="0" smtClean="0">
                <a:solidFill>
                  <a:schemeClr val="accent2"/>
                </a:solidFill>
              </a:rPr>
              <a:t> </a:t>
            </a:r>
            <a:r>
              <a:rPr lang="en-US" b="1" dirty="0" err="1" smtClean="0">
                <a:solidFill>
                  <a:schemeClr val="accent2"/>
                </a:solidFill>
              </a:rPr>
              <a:t>valgus</a:t>
            </a:r>
            <a:r>
              <a:rPr lang="en-US" b="1" dirty="0" smtClean="0">
                <a:solidFill>
                  <a:schemeClr val="accent2"/>
                </a:solidFill>
              </a:rPr>
              <a:t> </a:t>
            </a:r>
            <a:r>
              <a:rPr lang="en-US" b="1" dirty="0" smtClean="0"/>
              <a:t>(commonly called a bunion) is a deformity in</a:t>
            </a:r>
          </a:p>
          <a:p>
            <a:pPr algn="l" rtl="0"/>
            <a:r>
              <a:rPr lang="en-US" b="1" dirty="0" smtClean="0"/>
              <a:t>which the great toe deviates laterally (see Fig. 68-6). Associated</a:t>
            </a:r>
          </a:p>
          <a:p>
            <a:pPr algn="l" rtl="0"/>
            <a:r>
              <a:rPr lang="en-US" b="1" dirty="0" smtClean="0"/>
              <a:t>with this is a marked prominence of the medial aspect of the first</a:t>
            </a:r>
          </a:p>
          <a:p>
            <a:pPr algn="l" rtl="0"/>
            <a:r>
              <a:rPr lang="en-US" b="1" dirty="0" smtClean="0"/>
              <a:t>metatarsal–</a:t>
            </a:r>
            <a:r>
              <a:rPr lang="en-US" b="1" dirty="0" err="1" smtClean="0"/>
              <a:t>phalangeal</a:t>
            </a:r>
            <a:r>
              <a:rPr lang="en-US" b="1" dirty="0" smtClean="0"/>
              <a:t> joint. There is also osseous enlargement</a:t>
            </a:r>
          </a:p>
          <a:p>
            <a:pPr algn="l" rtl="0"/>
            <a:r>
              <a:rPr lang="en-US" b="1" dirty="0" smtClean="0"/>
              <a:t>(</a:t>
            </a:r>
            <a:r>
              <a:rPr lang="en-US" b="1" dirty="0" err="1" smtClean="0"/>
              <a:t>exostosis</a:t>
            </a:r>
            <a:r>
              <a:rPr lang="en-US" b="1" dirty="0" smtClean="0"/>
              <a:t>) of the medial side of the first metatarsal head, over</a:t>
            </a:r>
          </a:p>
          <a:p>
            <a:pPr algn="l" rtl="0"/>
            <a:r>
              <a:rPr lang="en-US" b="1" dirty="0" smtClean="0"/>
              <a:t>which a bursa may form (secondary to pressure and inflammation).</a:t>
            </a:r>
          </a:p>
          <a:p>
            <a:pPr algn="l" rtl="0"/>
            <a:r>
              <a:rPr lang="en-US" b="1" dirty="0" smtClean="0"/>
              <a:t>Acute bursitis symptoms include a reddened area, edema,</a:t>
            </a:r>
          </a:p>
          <a:p>
            <a:pPr algn="l" rtl="0"/>
            <a:r>
              <a:rPr lang="en-US" b="1" dirty="0" smtClean="0"/>
              <a:t>and tenderness.</a:t>
            </a:r>
          </a:p>
          <a:p>
            <a:pPr algn="l" rtl="0"/>
            <a:r>
              <a:rPr lang="en-US" b="1" dirty="0" smtClean="0"/>
              <a:t>Factors contributing to bunion formation include heredity,</a:t>
            </a:r>
          </a:p>
          <a:p>
            <a:pPr algn="l" rtl="0"/>
            <a:r>
              <a:rPr lang="en-US" b="1" dirty="0" smtClean="0"/>
              <a:t>ill-fitting shoes, and gradual lengthening and widening of the</a:t>
            </a:r>
          </a:p>
          <a:p>
            <a:pPr algn="l" rtl="0"/>
            <a:r>
              <a:rPr lang="en-US" b="1" dirty="0" smtClean="0"/>
              <a:t>foot associated with aging.</a:t>
            </a:r>
          </a:p>
          <a:p>
            <a:endParaRPr lang="ar-SA" b="1" dirty="0"/>
          </a:p>
        </p:txBody>
      </p:sp>
      <p:sp>
        <p:nvSpPr>
          <p:cNvPr id="2" name="Title 1"/>
          <p:cNvSpPr>
            <a:spLocks noGrp="1"/>
          </p:cNvSpPr>
          <p:nvPr>
            <p:ph type="title"/>
          </p:nvPr>
        </p:nvSpPr>
        <p:spPr/>
        <p:txBody>
          <a:bodyPr>
            <a:normAutofit fontScale="90000"/>
          </a:bodyPr>
          <a:lstStyle/>
          <a:p>
            <a:r>
              <a:rPr lang="en-US" b="1" dirty="0" smtClean="0"/>
              <a:t>HALLUX VALGUS</a:t>
            </a:r>
            <a:br>
              <a:rPr lang="en-US" b="1" dirty="0" smtClean="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97691"/>
          </a:xfrm>
        </p:spPr>
        <p:txBody>
          <a:bodyPr/>
          <a:lstStyle/>
          <a:p>
            <a:pPr algn="l" rtl="0"/>
            <a:r>
              <a:rPr lang="en-US" sz="3600" dirty="0" smtClean="0"/>
              <a:t>Older patients may experience back pain associated with osteoporotic</a:t>
            </a:r>
          </a:p>
          <a:p>
            <a:pPr algn="l" rtl="0"/>
            <a:r>
              <a:rPr lang="en-US" sz="3600" dirty="0" smtClean="0"/>
              <a:t>vertebral fractures or bone metastasis. Other causes include</a:t>
            </a:r>
          </a:p>
          <a:p>
            <a:pPr algn="l" rtl="0"/>
            <a:r>
              <a:rPr lang="en-US" sz="3600" dirty="0" smtClean="0"/>
              <a:t>kidney disorders, pelvic problems, retroperitoneal tumors,</a:t>
            </a:r>
          </a:p>
          <a:p>
            <a:pPr algn="l" rtl="0"/>
            <a:r>
              <a:rPr lang="en-US" sz="3600" dirty="0" smtClean="0"/>
              <a:t>abdominal aneurysms, and psychosomatic problems.</a:t>
            </a:r>
          </a:p>
          <a:p>
            <a:endParaRPr lang="ar-SA"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fontScale="77500" lnSpcReduction="20000"/>
          </a:bodyPr>
          <a:lstStyle/>
          <a:p>
            <a:pPr algn="l" rtl="0"/>
            <a:r>
              <a:rPr lang="en-US" b="1" dirty="0" err="1" smtClean="0"/>
              <a:t>Pes</a:t>
            </a:r>
            <a:r>
              <a:rPr lang="en-US" b="1" dirty="0" smtClean="0"/>
              <a:t> </a:t>
            </a:r>
            <a:r>
              <a:rPr lang="en-US" b="1" dirty="0" err="1" smtClean="0"/>
              <a:t>cavus</a:t>
            </a:r>
            <a:r>
              <a:rPr lang="en-US" b="1" dirty="0" smtClean="0"/>
              <a:t> (</a:t>
            </a:r>
            <a:r>
              <a:rPr lang="en-US" b="1" dirty="0" err="1" smtClean="0"/>
              <a:t>clawfoot</a:t>
            </a:r>
            <a:r>
              <a:rPr lang="en-US" b="1" dirty="0" smtClean="0"/>
              <a:t>) refers to a foot with an abnormally high arch</a:t>
            </a:r>
          </a:p>
          <a:p>
            <a:pPr algn="l" rtl="0"/>
            <a:r>
              <a:rPr lang="en-US" b="1" dirty="0" smtClean="0"/>
              <a:t>and a fixed </a:t>
            </a:r>
            <a:r>
              <a:rPr lang="en-US" b="1" dirty="0" err="1" smtClean="0"/>
              <a:t>equinus</a:t>
            </a:r>
            <a:r>
              <a:rPr lang="en-US" b="1" dirty="0" smtClean="0"/>
              <a:t> deformity of the forefoot (see Fig. 68-6). The</a:t>
            </a:r>
          </a:p>
          <a:p>
            <a:pPr algn="l" rtl="0"/>
            <a:r>
              <a:rPr lang="en-US" b="1" dirty="0" smtClean="0"/>
              <a:t>shortening of the foot and increased pressure produce calluses on</a:t>
            </a:r>
          </a:p>
          <a:p>
            <a:pPr algn="l" rtl="0"/>
            <a:r>
              <a:rPr lang="en-US" b="1" dirty="0" smtClean="0"/>
              <a:t>the metatarsal area and on the dorsum (bottom) of the foot.</a:t>
            </a:r>
          </a:p>
          <a:p>
            <a:pPr algn="l" rtl="0"/>
            <a:r>
              <a:rPr lang="en-US" b="1" dirty="0" smtClean="0"/>
              <a:t>Charcot-Marie-Tooth disease (a peripheral neuromuscular disease</a:t>
            </a:r>
          </a:p>
          <a:p>
            <a:pPr algn="l" rtl="0"/>
            <a:r>
              <a:rPr lang="en-US" b="1" dirty="0" smtClean="0"/>
              <a:t>associated with a familial degenerative disorder), diabetes</a:t>
            </a:r>
          </a:p>
          <a:p>
            <a:pPr algn="l" rtl="0"/>
            <a:r>
              <a:rPr lang="en-US" b="1" dirty="0" smtClean="0"/>
              <a:t>mellitus, and tertiary syphilis are common causes of </a:t>
            </a:r>
            <a:r>
              <a:rPr lang="en-US" b="1" dirty="0" err="1" smtClean="0"/>
              <a:t>pes</a:t>
            </a:r>
            <a:r>
              <a:rPr lang="en-US" b="1" dirty="0" smtClean="0"/>
              <a:t> </a:t>
            </a:r>
            <a:r>
              <a:rPr lang="en-US" b="1" dirty="0" err="1" smtClean="0"/>
              <a:t>cavus</a:t>
            </a:r>
            <a:r>
              <a:rPr lang="en-US" b="1" dirty="0" smtClean="0"/>
              <a:t>.</a:t>
            </a:r>
          </a:p>
          <a:p>
            <a:pPr algn="l" rtl="0"/>
            <a:r>
              <a:rPr lang="en-US" b="1" dirty="0" smtClean="0"/>
              <a:t>Exercises are prescribed to manipulate the forefoot into </a:t>
            </a:r>
            <a:r>
              <a:rPr lang="en-US" b="1" dirty="0" err="1" smtClean="0"/>
              <a:t>dorsiflexion</a:t>
            </a:r>
            <a:endParaRPr lang="en-US" b="1" dirty="0" smtClean="0"/>
          </a:p>
          <a:p>
            <a:pPr algn="l" rtl="0"/>
            <a:r>
              <a:rPr lang="en-US" b="1" dirty="0" smtClean="0"/>
              <a:t>and relax the toes.</a:t>
            </a:r>
          </a:p>
          <a:p>
            <a:endParaRPr lang="ar-SA" b="1" dirty="0"/>
          </a:p>
        </p:txBody>
      </p:sp>
      <p:sp>
        <p:nvSpPr>
          <p:cNvPr id="2" name="Title 1"/>
          <p:cNvSpPr>
            <a:spLocks noGrp="1"/>
          </p:cNvSpPr>
          <p:nvPr>
            <p:ph type="title"/>
          </p:nvPr>
        </p:nvSpPr>
        <p:spPr/>
        <p:txBody>
          <a:bodyPr>
            <a:normAutofit fontScale="90000"/>
          </a:bodyPr>
          <a:lstStyle/>
          <a:p>
            <a:r>
              <a:rPr lang="en-US" b="1" dirty="0" smtClean="0"/>
              <a:t>PES CAVUS</a:t>
            </a:r>
            <a:br>
              <a:rPr lang="en-US" b="1" dirty="0" smtClean="0"/>
            </a:br>
            <a:endParaRPr lang="ar-S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Autofit/>
          </a:bodyPr>
          <a:lstStyle/>
          <a:p>
            <a:pPr algn="l" rtl="0"/>
            <a:r>
              <a:rPr lang="en-US" sz="2000" b="1" dirty="0" smtClean="0"/>
              <a:t>Morton’s neuroma (plantar digital neuroma, </a:t>
            </a:r>
            <a:r>
              <a:rPr lang="en-US" sz="2000" b="1" dirty="0" err="1" smtClean="0"/>
              <a:t>neurofibroma</a:t>
            </a:r>
            <a:r>
              <a:rPr lang="en-US" sz="2000" b="1" dirty="0" smtClean="0"/>
              <a:t>) is a swelling of the third (lateral) branch of the median plantar nerve</a:t>
            </a:r>
          </a:p>
          <a:p>
            <a:pPr algn="l" rtl="0"/>
            <a:r>
              <a:rPr lang="en-US" sz="2000" b="1" dirty="0" smtClean="0"/>
              <a:t>(see Fig. 68-6). The third digital nerve, which is located in the</a:t>
            </a:r>
          </a:p>
          <a:p>
            <a:pPr algn="l" rtl="0"/>
            <a:r>
              <a:rPr lang="en-US" sz="2000" b="1" dirty="0" smtClean="0"/>
              <a:t>third </a:t>
            </a:r>
            <a:r>
              <a:rPr lang="en-US" sz="2000" b="1" dirty="0" err="1" smtClean="0"/>
              <a:t>intermetatarsal</a:t>
            </a:r>
            <a:r>
              <a:rPr lang="en-US" sz="2000" b="1" dirty="0" smtClean="0"/>
              <a:t> (web) space, is most commonly involved.</a:t>
            </a:r>
          </a:p>
          <a:p>
            <a:pPr algn="l" rtl="0"/>
            <a:r>
              <a:rPr lang="en-US" sz="2000" b="1" dirty="0" smtClean="0"/>
              <a:t>Microscopically, digital artery changes cause an ischemia of the nerve.</a:t>
            </a:r>
          </a:p>
          <a:p>
            <a:pPr algn="l" rtl="0"/>
            <a:r>
              <a:rPr lang="en-US" sz="2000" b="1" dirty="0" smtClean="0"/>
              <a:t>The result is a throbbing, burning pain in the foot that is usually</a:t>
            </a:r>
          </a:p>
          <a:p>
            <a:pPr algn="l" rtl="0"/>
            <a:r>
              <a:rPr lang="en-US" sz="2000" b="1" dirty="0" smtClean="0"/>
              <a:t>relieved when the patient rests. Conservative treatment consists of inserting innersoles and metatarsal pads designed to spread</a:t>
            </a:r>
          </a:p>
          <a:p>
            <a:pPr algn="l" rtl="0"/>
            <a:r>
              <a:rPr lang="en-US" sz="2000" b="1" dirty="0" smtClean="0"/>
              <a:t>the metatarsal heads and balance the foot posture. Local injections of hydrocortisone and a local anesthetic may provide relief.</a:t>
            </a:r>
          </a:p>
          <a:p>
            <a:pPr algn="l" rtl="0"/>
            <a:r>
              <a:rPr lang="en-US" sz="2000" b="1" dirty="0" smtClean="0"/>
              <a:t>If these fail, surgical excision of the </a:t>
            </a:r>
            <a:r>
              <a:rPr lang="en-US" sz="2000" b="1" dirty="0" err="1" smtClean="0"/>
              <a:t>neuroma</a:t>
            </a:r>
            <a:r>
              <a:rPr lang="en-US" sz="2000" b="1" dirty="0" smtClean="0"/>
              <a:t> is necessary</a:t>
            </a:r>
          </a:p>
          <a:p>
            <a:endParaRPr lang="ar-SA" sz="2000" b="1" dirty="0"/>
          </a:p>
        </p:txBody>
      </p:sp>
      <p:sp>
        <p:nvSpPr>
          <p:cNvPr id="2" name="Title 1"/>
          <p:cNvSpPr>
            <a:spLocks noGrp="1"/>
          </p:cNvSpPr>
          <p:nvPr>
            <p:ph type="title"/>
          </p:nvPr>
        </p:nvSpPr>
        <p:spPr>
          <a:xfrm>
            <a:off x="457200" y="609600"/>
            <a:ext cx="8229600" cy="152400"/>
          </a:xfrm>
        </p:spPr>
        <p:txBody>
          <a:bodyPr>
            <a:normAutofit fontScale="90000"/>
          </a:bodyPr>
          <a:lstStyle/>
          <a:p>
            <a:r>
              <a:rPr lang="en-US" b="1" dirty="0" smtClean="0"/>
              <a:t>MORTON’S NEUROMA</a:t>
            </a:r>
            <a:br>
              <a:rPr lang="en-US" b="1" dirty="0" smtClean="0"/>
            </a:br>
            <a:endParaRPr lang="ar-S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fontScale="85000" lnSpcReduction="20000"/>
          </a:bodyPr>
          <a:lstStyle/>
          <a:p>
            <a:pPr algn="l" rtl="0"/>
            <a:r>
              <a:rPr lang="en-US" b="1" dirty="0" smtClean="0">
                <a:solidFill>
                  <a:schemeClr val="accent2"/>
                </a:solidFill>
              </a:rPr>
              <a:t>Flatfoot</a:t>
            </a:r>
            <a:r>
              <a:rPr lang="en-US" b="1" dirty="0" smtClean="0"/>
              <a:t> (</a:t>
            </a:r>
            <a:r>
              <a:rPr lang="en-US" b="1" dirty="0" err="1" smtClean="0"/>
              <a:t>pes</a:t>
            </a:r>
            <a:r>
              <a:rPr lang="en-US" b="1" dirty="0" smtClean="0"/>
              <a:t> </a:t>
            </a:r>
            <a:r>
              <a:rPr lang="en-US" b="1" dirty="0" err="1" smtClean="0"/>
              <a:t>planus</a:t>
            </a:r>
            <a:r>
              <a:rPr lang="en-US" b="1" dirty="0" smtClean="0"/>
              <a:t>) is a common disorder in which the longitudinal</a:t>
            </a:r>
          </a:p>
          <a:p>
            <a:pPr algn="l" rtl="0"/>
            <a:r>
              <a:rPr lang="en-US" b="1" dirty="0" smtClean="0"/>
              <a:t>arch of the foot is diminished. It may be caused by congenital</a:t>
            </a:r>
          </a:p>
          <a:p>
            <a:pPr algn="l" rtl="0"/>
            <a:r>
              <a:rPr lang="en-US" b="1" dirty="0" smtClean="0"/>
              <a:t>abnormalities or associated with bone or ligament injury,</a:t>
            </a:r>
          </a:p>
          <a:p>
            <a:pPr algn="l" rtl="0"/>
            <a:r>
              <a:rPr lang="en-US" b="1" dirty="0" smtClean="0"/>
              <a:t>muscle and posture imbalances, excessive weight, muscle fatigue,</a:t>
            </a:r>
          </a:p>
          <a:p>
            <a:pPr algn="l" rtl="0"/>
            <a:r>
              <a:rPr lang="en-US" b="1" dirty="0" smtClean="0"/>
              <a:t>poorly fitting shoes, or arthritis. Symptoms include a burning</a:t>
            </a:r>
          </a:p>
          <a:p>
            <a:pPr algn="l" rtl="0"/>
            <a:r>
              <a:rPr lang="en-US" b="1" dirty="0" smtClean="0"/>
              <a:t>sensation, fatigue, clumsy gait, edema, and pain.</a:t>
            </a:r>
          </a:p>
          <a:p>
            <a:pPr algn="l" rtl="0"/>
            <a:r>
              <a:rPr lang="en-US" b="1" dirty="0" smtClean="0"/>
              <a:t>Exercises to strengthen the muscles and to improve posture</a:t>
            </a:r>
          </a:p>
          <a:p>
            <a:pPr algn="l" rtl="0"/>
            <a:r>
              <a:rPr lang="en-US" b="1" dirty="0" smtClean="0"/>
              <a:t>and walking habits are helpful. A number of foot </a:t>
            </a:r>
            <a:r>
              <a:rPr lang="en-US" b="1" dirty="0" err="1" smtClean="0"/>
              <a:t>orthoses</a:t>
            </a:r>
            <a:r>
              <a:rPr lang="en-US" b="1" dirty="0" smtClean="0"/>
              <a:t> are</a:t>
            </a:r>
          </a:p>
          <a:p>
            <a:pPr algn="l" rtl="0"/>
            <a:r>
              <a:rPr lang="en-US" b="1" dirty="0" smtClean="0"/>
              <a:t>available to give the foot additional support.</a:t>
            </a:r>
          </a:p>
          <a:p>
            <a:pPr algn="l" rtl="0"/>
            <a:endParaRPr lang="ar-SA" b="1" dirty="0"/>
          </a:p>
        </p:txBody>
      </p:sp>
      <p:sp>
        <p:nvSpPr>
          <p:cNvPr id="2" name="Title 1"/>
          <p:cNvSpPr>
            <a:spLocks noGrp="1"/>
          </p:cNvSpPr>
          <p:nvPr>
            <p:ph type="title"/>
          </p:nvPr>
        </p:nvSpPr>
        <p:spPr/>
        <p:txBody>
          <a:bodyPr>
            <a:normAutofit fontScale="90000"/>
          </a:bodyPr>
          <a:lstStyle/>
          <a:p>
            <a:r>
              <a:rPr lang="en-US" b="1" dirty="0" smtClean="0"/>
              <a:t>FLATFOOT</a:t>
            </a:r>
            <a:br>
              <a:rPr lang="en-US" b="1" dirty="0" smtClean="0"/>
            </a:br>
            <a:endParaRPr lang="ar-S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normAutofit fontScale="62500" lnSpcReduction="20000"/>
          </a:bodyPr>
          <a:lstStyle/>
          <a:p>
            <a:pPr algn="l" rtl="0"/>
            <a:r>
              <a:rPr lang="en-US" sz="3400" b="1" dirty="0" smtClean="0">
                <a:solidFill>
                  <a:srgbClr val="FF0000"/>
                </a:solidFill>
              </a:rPr>
              <a:t>Assessment</a:t>
            </a:r>
          </a:p>
          <a:p>
            <a:pPr algn="l" rtl="0"/>
            <a:r>
              <a:rPr lang="en-US" sz="3200" b="1" dirty="0" smtClean="0"/>
              <a:t>Surgery of the foot may be necessary because of various conditions,</a:t>
            </a:r>
          </a:p>
          <a:p>
            <a:pPr algn="l" rtl="0"/>
            <a:r>
              <a:rPr lang="en-US" sz="3200" b="1" dirty="0" smtClean="0"/>
              <a:t>including </a:t>
            </a:r>
            <a:r>
              <a:rPr lang="en-US" sz="3200" b="1" dirty="0" err="1" smtClean="0"/>
              <a:t>neuromas</a:t>
            </a:r>
            <a:r>
              <a:rPr lang="en-US" sz="3200" b="1" dirty="0" smtClean="0"/>
              <a:t> and foot deformities (bunion, hammer</a:t>
            </a:r>
          </a:p>
          <a:p>
            <a:pPr algn="l" rtl="0"/>
            <a:r>
              <a:rPr lang="en-US" sz="3200" b="1" dirty="0" smtClean="0"/>
              <a:t>toe, </a:t>
            </a:r>
            <a:r>
              <a:rPr lang="en-US" sz="3200" b="1" dirty="0" err="1" smtClean="0"/>
              <a:t>clawfoot</a:t>
            </a:r>
            <a:r>
              <a:rPr lang="en-US" sz="3200" b="1" dirty="0" smtClean="0"/>
              <a:t>). Generally, foot surgery is performed on an outpatient</a:t>
            </a:r>
          </a:p>
          <a:p>
            <a:pPr algn="l" rtl="0"/>
            <a:r>
              <a:rPr lang="en-US" sz="3200" b="1" dirty="0" smtClean="0"/>
              <a:t>basis. Before surgery, the nurse assesses the patient’s ambulatory</a:t>
            </a:r>
          </a:p>
          <a:p>
            <a:pPr algn="l" rtl="0"/>
            <a:r>
              <a:rPr lang="en-US" sz="3200" b="1" dirty="0" smtClean="0"/>
              <a:t>ability and balance and the neurovascular status of the foot.</a:t>
            </a:r>
          </a:p>
          <a:p>
            <a:pPr algn="l" rtl="0"/>
            <a:r>
              <a:rPr lang="en-US" sz="3200" b="1" dirty="0" smtClean="0"/>
              <a:t>Additionally, the nurse considers the availability of assistance at</a:t>
            </a:r>
          </a:p>
          <a:p>
            <a:pPr algn="l" rtl="0"/>
            <a:r>
              <a:rPr lang="en-US" sz="3200" b="1" dirty="0" smtClean="0"/>
              <a:t>home and the structural characteristics of the home in planning</a:t>
            </a:r>
          </a:p>
          <a:p>
            <a:pPr algn="l" rtl="0"/>
            <a:r>
              <a:rPr lang="en-US" sz="3200" b="1" dirty="0" smtClean="0"/>
              <a:t>for care during the first few days after surgery. The nurse uses these</a:t>
            </a:r>
          </a:p>
          <a:p>
            <a:pPr algn="l" rtl="0"/>
            <a:r>
              <a:rPr lang="en-US" sz="3200" b="1" dirty="0" smtClean="0"/>
              <a:t>data, in addition to knowledge of the usual medical management</a:t>
            </a:r>
          </a:p>
          <a:p>
            <a:pPr algn="l" rtl="0"/>
            <a:r>
              <a:rPr lang="en-US" sz="3200" b="1" dirty="0" smtClean="0"/>
              <a:t>of the condition, to formulate appropriate nursing diagnoses.</a:t>
            </a:r>
          </a:p>
          <a:p>
            <a:endParaRPr lang="ar-SA" sz="3200" b="1" dirty="0"/>
          </a:p>
        </p:txBody>
      </p:sp>
      <p:sp>
        <p:nvSpPr>
          <p:cNvPr id="2" name="Title 1"/>
          <p:cNvSpPr>
            <a:spLocks noGrp="1"/>
          </p:cNvSpPr>
          <p:nvPr>
            <p:ph type="title"/>
          </p:nvPr>
        </p:nvSpPr>
        <p:spPr>
          <a:xfrm>
            <a:off x="457200" y="685800"/>
            <a:ext cx="8229600" cy="533400"/>
          </a:xfrm>
        </p:spPr>
        <p:txBody>
          <a:bodyPr>
            <a:normAutofit fontScale="90000"/>
          </a:bodyPr>
          <a:lstStyle/>
          <a:p>
            <a:r>
              <a:rPr lang="en-US" sz="3100" b="1" dirty="0" smtClean="0"/>
              <a:t>NURSING PROCESS:</a:t>
            </a:r>
            <a:br>
              <a:rPr lang="en-US" sz="3100" b="1" dirty="0" smtClean="0"/>
            </a:br>
            <a:r>
              <a:rPr lang="en-US" sz="3100" b="1" dirty="0" smtClean="0"/>
              <a:t>THE PATIENT UNDERGOING</a:t>
            </a:r>
            <a:br>
              <a:rPr lang="en-US" sz="3100" b="1" dirty="0" smtClean="0"/>
            </a:br>
            <a:r>
              <a:rPr lang="en-US" sz="3100" b="1" dirty="0" smtClean="0"/>
              <a:t>FOOT SURGERY</a:t>
            </a:r>
            <a:r>
              <a:rPr lang="en-US" b="1" dirty="0" smtClean="0"/>
              <a:t/>
            </a:r>
            <a:br>
              <a:rPr lang="en-US" b="1" dirty="0" smtClean="0"/>
            </a:br>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l" rtl="0"/>
            <a:r>
              <a:rPr lang="en-US" b="1" dirty="0" smtClean="0"/>
              <a:t>Based on the assessment data, the nursing diagnoses for the patient</a:t>
            </a:r>
          </a:p>
          <a:p>
            <a:pPr algn="l" rtl="0"/>
            <a:r>
              <a:rPr lang="en-US" b="1" dirty="0" smtClean="0"/>
              <a:t>undergoing foot surgery may include the following:</a:t>
            </a:r>
          </a:p>
          <a:p>
            <a:pPr algn="l" rtl="0"/>
            <a:r>
              <a:rPr lang="en-US" b="1" dirty="0" smtClean="0"/>
              <a:t>• Risk for ineffective peripheral tissue perfusion: related to</a:t>
            </a:r>
          </a:p>
          <a:p>
            <a:pPr algn="l" rtl="0"/>
            <a:r>
              <a:rPr lang="en-US" b="1" dirty="0" smtClean="0"/>
              <a:t>swelling</a:t>
            </a:r>
          </a:p>
          <a:p>
            <a:pPr algn="l" rtl="0"/>
            <a:r>
              <a:rPr lang="en-US" b="1" dirty="0" smtClean="0"/>
              <a:t>• Acute pain related to surgery, inflammation, and swelling</a:t>
            </a:r>
          </a:p>
          <a:p>
            <a:pPr algn="l" rtl="0"/>
            <a:r>
              <a:rPr lang="en-US" b="1" dirty="0" smtClean="0"/>
              <a:t>• Impaired physical mobility related to the foot-immobilizing</a:t>
            </a:r>
          </a:p>
          <a:p>
            <a:pPr algn="l" rtl="0"/>
            <a:r>
              <a:rPr lang="en-US" b="1" dirty="0" smtClean="0"/>
              <a:t>device</a:t>
            </a:r>
          </a:p>
          <a:p>
            <a:pPr algn="l" rtl="0"/>
            <a:r>
              <a:rPr lang="en-US" b="1" dirty="0" smtClean="0"/>
              <a:t>• Risk for infection related to the surgical procedure/surgical incision</a:t>
            </a:r>
          </a:p>
          <a:p>
            <a:endParaRPr lang="ar-SA" b="1" dirty="0"/>
          </a:p>
        </p:txBody>
      </p:sp>
      <p:sp>
        <p:nvSpPr>
          <p:cNvPr id="2" name="Title 1"/>
          <p:cNvSpPr>
            <a:spLocks noGrp="1"/>
          </p:cNvSpPr>
          <p:nvPr>
            <p:ph type="title"/>
          </p:nvPr>
        </p:nvSpPr>
        <p:spPr/>
        <p:txBody>
          <a:bodyPr>
            <a:normAutofit fontScale="90000"/>
          </a:bodyPr>
          <a:lstStyle/>
          <a:p>
            <a:r>
              <a:rPr lang="en-US" b="1" dirty="0" smtClean="0"/>
              <a:t>Nursing Diagnoses</a:t>
            </a:r>
            <a:br>
              <a:rPr lang="en-US" b="1" dirty="0" smtClean="0"/>
            </a:br>
            <a:endParaRPr lang="ar-S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The goals for the patient may include adequate tissue perfusion,</a:t>
            </a:r>
          </a:p>
          <a:p>
            <a:pPr algn="l" rtl="0"/>
            <a:r>
              <a:rPr lang="en-US" dirty="0" smtClean="0"/>
              <a:t>relief of pain, improved mobility, and absence of infection.</a:t>
            </a:r>
          </a:p>
          <a:p>
            <a:endParaRPr lang="ar-SA" dirty="0"/>
          </a:p>
        </p:txBody>
      </p:sp>
      <p:sp>
        <p:nvSpPr>
          <p:cNvPr id="2" name="Title 1"/>
          <p:cNvSpPr>
            <a:spLocks noGrp="1"/>
          </p:cNvSpPr>
          <p:nvPr>
            <p:ph type="title"/>
          </p:nvPr>
        </p:nvSpPr>
        <p:spPr/>
        <p:txBody>
          <a:bodyPr>
            <a:normAutofit fontScale="90000"/>
          </a:bodyPr>
          <a:lstStyle/>
          <a:p>
            <a:r>
              <a:rPr lang="en-US" b="1" dirty="0" smtClean="0"/>
              <a:t>Planning and Goals</a:t>
            </a:r>
            <a:br>
              <a:rPr lang="en-US" b="1" dirty="0" smtClean="0"/>
            </a:br>
            <a:endParaRPr lang="ar-S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l" rtl="0"/>
            <a:r>
              <a:rPr lang="en-US" b="1" dirty="0" smtClean="0"/>
              <a:t>PROMOTING TISSUE PERFUSION</a:t>
            </a:r>
          </a:p>
          <a:p>
            <a:pPr algn="l" rtl="0"/>
            <a:r>
              <a:rPr lang="en-US" b="1" dirty="0" smtClean="0"/>
              <a:t>Neurovascular assessment of the exposed toes every 1 to 2 hours</a:t>
            </a:r>
          </a:p>
          <a:p>
            <a:pPr algn="l" rtl="0"/>
            <a:r>
              <a:rPr lang="en-US" b="1" dirty="0" smtClean="0"/>
              <a:t>for the first 24 hours is essential to monitor the function of the</a:t>
            </a:r>
          </a:p>
          <a:p>
            <a:pPr algn="l" rtl="0"/>
            <a:r>
              <a:rPr lang="en-US" b="1" dirty="0" smtClean="0"/>
              <a:t>nerves and the perfusion of the tissues. If the patient is discharged</a:t>
            </a:r>
          </a:p>
          <a:p>
            <a:pPr algn="l" rtl="0"/>
            <a:r>
              <a:rPr lang="en-US" b="1" dirty="0" smtClean="0"/>
              <a:t>within several hours after the surgery, the nurse teaches the patient</a:t>
            </a:r>
          </a:p>
          <a:p>
            <a:pPr algn="l" rtl="0"/>
            <a:r>
              <a:rPr lang="en-US" b="1" dirty="0" smtClean="0"/>
              <a:t>and family how to assess for swelling and neurovascular</a:t>
            </a:r>
          </a:p>
          <a:p>
            <a:pPr algn="l" rtl="0"/>
            <a:r>
              <a:rPr lang="en-US" b="1" dirty="0" smtClean="0"/>
              <a:t>status (circulation, motion, sensation). Compromised neurovascular</a:t>
            </a:r>
          </a:p>
          <a:p>
            <a:pPr algn="l" rtl="0"/>
            <a:r>
              <a:rPr lang="en-US" b="1" dirty="0" smtClean="0"/>
              <a:t>function can increase the patient’s pain.</a:t>
            </a:r>
          </a:p>
          <a:p>
            <a:endParaRPr lang="ar-SA" b="1" dirty="0"/>
          </a:p>
        </p:txBody>
      </p:sp>
      <p:sp>
        <p:nvSpPr>
          <p:cNvPr id="2" name="Title 1"/>
          <p:cNvSpPr>
            <a:spLocks noGrp="1"/>
          </p:cNvSpPr>
          <p:nvPr>
            <p:ph type="title"/>
          </p:nvPr>
        </p:nvSpPr>
        <p:spPr/>
        <p:txBody>
          <a:bodyPr>
            <a:normAutofit fontScale="90000"/>
          </a:bodyPr>
          <a:lstStyle/>
          <a:p>
            <a:r>
              <a:rPr lang="en-US" b="1" dirty="0" smtClean="0"/>
              <a:t>Nursing Interventions</a:t>
            </a:r>
            <a:br>
              <a:rPr lang="en-US" b="1" dirty="0" smtClean="0"/>
            </a:br>
            <a:endParaRPr lang="ar-S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l" rtl="0"/>
            <a:r>
              <a:rPr lang="en-US" b="1" dirty="0" smtClean="0"/>
              <a:t>Pain experienced by patients who undergo foot surgery is related</a:t>
            </a:r>
          </a:p>
          <a:p>
            <a:pPr algn="l" rtl="0"/>
            <a:r>
              <a:rPr lang="en-US" b="1" dirty="0" smtClean="0"/>
              <a:t>to inflammation and edema. Formation of a hematoma may contribute</a:t>
            </a:r>
          </a:p>
          <a:p>
            <a:pPr algn="l" rtl="0"/>
            <a:r>
              <a:rPr lang="en-US" b="1" dirty="0" smtClean="0"/>
              <a:t>to the discomfort. To control the swelling, the foot should</a:t>
            </a:r>
          </a:p>
          <a:p>
            <a:pPr algn="l" rtl="0"/>
            <a:r>
              <a:rPr lang="en-US" b="1" dirty="0" smtClean="0"/>
              <a:t>be elevated on several pillows when the patient is sitting or lying.</a:t>
            </a:r>
          </a:p>
          <a:p>
            <a:pPr algn="l" rtl="0"/>
            <a:r>
              <a:rPr lang="en-US" b="1" dirty="0" smtClean="0"/>
              <a:t>Intermittent ice packs applied to the surgical area during the first</a:t>
            </a:r>
          </a:p>
          <a:p>
            <a:pPr algn="l" rtl="0"/>
            <a:r>
              <a:rPr lang="en-US" b="1" dirty="0" smtClean="0"/>
              <a:t>24 to 48 hours may be prescribed to control swelling and provide</a:t>
            </a:r>
          </a:p>
          <a:p>
            <a:pPr algn="l" rtl="0"/>
            <a:r>
              <a:rPr lang="en-US" b="1" dirty="0" smtClean="0"/>
              <a:t>some pain relief. As activity increases, the patient may find that</a:t>
            </a:r>
          </a:p>
          <a:p>
            <a:pPr algn="l" rtl="0"/>
            <a:r>
              <a:rPr lang="en-US" b="1" dirty="0" smtClean="0"/>
              <a:t>dependent positioning of the foot is uncomfortable.</a:t>
            </a:r>
          </a:p>
          <a:p>
            <a:pPr algn="l" rtl="0"/>
            <a:endParaRPr lang="ar-SA" b="1" dirty="0"/>
          </a:p>
        </p:txBody>
      </p:sp>
      <p:sp>
        <p:nvSpPr>
          <p:cNvPr id="2" name="Title 1"/>
          <p:cNvSpPr>
            <a:spLocks noGrp="1"/>
          </p:cNvSpPr>
          <p:nvPr>
            <p:ph type="title"/>
          </p:nvPr>
        </p:nvSpPr>
        <p:spPr/>
        <p:txBody>
          <a:bodyPr>
            <a:normAutofit fontScale="90000"/>
          </a:bodyPr>
          <a:lstStyle/>
          <a:p>
            <a:r>
              <a:rPr lang="en-US" dirty="0" smtClean="0"/>
              <a:t>RELIEVING PAIN</a:t>
            </a:r>
            <a:br>
              <a:rPr lang="en-US" dirty="0" smtClean="0"/>
            </a:br>
            <a:endParaRPr lang="ar-S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rmAutofit fontScale="77500" lnSpcReduction="20000"/>
          </a:bodyPr>
          <a:lstStyle/>
          <a:p>
            <a:pPr algn="l" rtl="0"/>
            <a:r>
              <a:rPr lang="en-US" b="1" dirty="0" smtClean="0"/>
              <a:t>After surgery, the patient will have a bulky dressing on the foot,</a:t>
            </a:r>
          </a:p>
          <a:p>
            <a:pPr algn="l" rtl="0"/>
            <a:r>
              <a:rPr lang="en-US" b="1" dirty="0" smtClean="0"/>
              <a:t>protected by a light cast or a special protective boot. Limits </a:t>
            </a:r>
            <a:r>
              <a:rPr lang="en-US" b="1" dirty="0" err="1" smtClean="0"/>
              <a:t>forweight</a:t>
            </a:r>
            <a:r>
              <a:rPr lang="en-US" b="1" dirty="0" smtClean="0"/>
              <a:t> bearing on the foot will be prescribed by the surgeon.</a:t>
            </a:r>
          </a:p>
          <a:p>
            <a:pPr algn="l" rtl="0"/>
            <a:r>
              <a:rPr lang="en-US" b="1" dirty="0" smtClean="0"/>
              <a:t>Some patients are allowed to walk on the heel and progress to</a:t>
            </a:r>
          </a:p>
          <a:p>
            <a:pPr algn="l" rtl="0"/>
            <a:r>
              <a:rPr lang="en-US" b="1" dirty="0" smtClean="0"/>
              <a:t>weight-bearing as tolerated; other patients are restricted to non–</a:t>
            </a:r>
          </a:p>
          <a:p>
            <a:pPr algn="l" rtl="0"/>
            <a:r>
              <a:rPr lang="en-US" b="1" dirty="0" smtClean="0"/>
              <a:t>weight-bearing activities. Assistive devices (</a:t>
            </a:r>
            <a:r>
              <a:rPr lang="en-US" b="1" dirty="0" err="1" smtClean="0"/>
              <a:t>eg</a:t>
            </a:r>
            <a:r>
              <a:rPr lang="en-US" b="1" dirty="0" smtClean="0"/>
              <a:t>, crutches, walker)</a:t>
            </a:r>
          </a:p>
          <a:p>
            <a:pPr algn="l" rtl="0"/>
            <a:r>
              <a:rPr lang="en-US" b="1" dirty="0" smtClean="0"/>
              <a:t>may be needed. The choice of the devices depends on the patient’s</a:t>
            </a:r>
          </a:p>
          <a:p>
            <a:pPr algn="l" rtl="0"/>
            <a:r>
              <a:rPr lang="en-US" b="1" dirty="0" smtClean="0"/>
              <a:t>general condition and balance and on the weight-bearing</a:t>
            </a:r>
          </a:p>
          <a:p>
            <a:pPr algn="l" rtl="0"/>
            <a:r>
              <a:rPr lang="en-US" b="1" dirty="0" smtClean="0"/>
              <a:t>prescription. Safe use of the assistive devices must be ensured</a:t>
            </a:r>
          </a:p>
          <a:p>
            <a:pPr algn="l" rtl="0"/>
            <a:r>
              <a:rPr lang="en-US" b="1" dirty="0" smtClean="0"/>
              <a:t>through adequate patient education and practice before discharge.</a:t>
            </a:r>
          </a:p>
          <a:p>
            <a:pPr algn="l" rtl="0"/>
            <a:endParaRPr lang="en-US" b="1" dirty="0" smtClean="0"/>
          </a:p>
          <a:p>
            <a:pPr algn="l" rtl="0"/>
            <a:endParaRPr lang="ar-SA" dirty="0"/>
          </a:p>
        </p:txBody>
      </p:sp>
      <p:sp>
        <p:nvSpPr>
          <p:cNvPr id="2" name="Title 1"/>
          <p:cNvSpPr>
            <a:spLocks noGrp="1"/>
          </p:cNvSpPr>
          <p:nvPr>
            <p:ph type="title"/>
          </p:nvPr>
        </p:nvSpPr>
        <p:spPr/>
        <p:txBody>
          <a:bodyPr>
            <a:normAutofit fontScale="90000"/>
          </a:bodyPr>
          <a:lstStyle/>
          <a:p>
            <a:r>
              <a:rPr lang="en-US" dirty="0" smtClean="0"/>
              <a:t>IMPROVING MOBILITY</a:t>
            </a:r>
            <a:br>
              <a:rPr lang="en-US" dirty="0" smtClean="0"/>
            </a:br>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77500" lnSpcReduction="20000"/>
          </a:bodyPr>
          <a:lstStyle/>
          <a:p>
            <a:pPr algn="l" rtl="0"/>
            <a:r>
              <a:rPr lang="en-US" b="1" dirty="0" smtClean="0"/>
              <a:t>Any surgery carries a risk for infection. In addition, </a:t>
            </a:r>
            <a:r>
              <a:rPr lang="en-US" b="1" dirty="0" err="1" smtClean="0"/>
              <a:t>percutaneous</a:t>
            </a:r>
            <a:endParaRPr lang="en-US" b="1" dirty="0" smtClean="0"/>
          </a:p>
          <a:p>
            <a:pPr algn="l" rtl="0"/>
            <a:r>
              <a:rPr lang="en-US" b="1" dirty="0" smtClean="0"/>
              <a:t>pins may be used to hold bones in position, and these pins serve</a:t>
            </a:r>
          </a:p>
          <a:p>
            <a:pPr algn="l" rtl="0"/>
            <a:r>
              <a:rPr lang="en-US" b="1" dirty="0" smtClean="0"/>
              <a:t>as potential sites for infection. Because the foot is on or near the</a:t>
            </a:r>
          </a:p>
          <a:p>
            <a:pPr algn="l" rtl="0"/>
            <a:r>
              <a:rPr lang="en-US" b="1" dirty="0" smtClean="0"/>
              <a:t>floor, care must be taken to protect it from dirt and moisture.</a:t>
            </a:r>
          </a:p>
          <a:p>
            <a:pPr algn="l" rtl="0"/>
            <a:r>
              <a:rPr lang="en-US" b="1" dirty="0" smtClean="0"/>
              <a:t>When bathing, the patient can secure a plastic bag over the dressing</a:t>
            </a:r>
          </a:p>
          <a:p>
            <a:pPr algn="l" rtl="0"/>
            <a:r>
              <a:rPr lang="en-US" b="1" dirty="0" smtClean="0"/>
              <a:t>to prevent it from getting wet. Patient instruction concerning</a:t>
            </a:r>
          </a:p>
          <a:p>
            <a:pPr algn="l" rtl="0"/>
            <a:r>
              <a:rPr lang="en-US" b="1" dirty="0" smtClean="0"/>
              <a:t>aseptic wound care and pin care may be necessary.</a:t>
            </a:r>
          </a:p>
          <a:p>
            <a:pPr algn="l" rtl="0"/>
            <a:r>
              <a:rPr lang="en-US" b="1" dirty="0" smtClean="0"/>
              <a:t>The nurse teaches the patient to monitor for temperature and</a:t>
            </a:r>
          </a:p>
          <a:p>
            <a:pPr algn="l" rtl="0"/>
            <a:r>
              <a:rPr lang="en-US" b="1" dirty="0" smtClean="0"/>
              <a:t>infection. Drainage on the dressing, foul odor, or increased pain</a:t>
            </a:r>
          </a:p>
          <a:p>
            <a:pPr algn="l" rtl="0"/>
            <a:r>
              <a:rPr lang="en-US" b="1" dirty="0" smtClean="0"/>
              <a:t>and swelling could indicate infection</a:t>
            </a:r>
          </a:p>
          <a:p>
            <a:endParaRPr lang="ar-SA" b="1" dirty="0"/>
          </a:p>
        </p:txBody>
      </p:sp>
      <p:sp>
        <p:nvSpPr>
          <p:cNvPr id="2" name="Title 1"/>
          <p:cNvSpPr>
            <a:spLocks noGrp="1"/>
          </p:cNvSpPr>
          <p:nvPr>
            <p:ph type="title"/>
          </p:nvPr>
        </p:nvSpPr>
        <p:spPr/>
        <p:txBody>
          <a:bodyPr>
            <a:normAutofit fontScale="90000"/>
          </a:bodyPr>
          <a:lstStyle/>
          <a:p>
            <a:r>
              <a:rPr lang="en-US" dirty="0" smtClean="0"/>
              <a:t>PREVENTING INFECTION</a:t>
            </a:r>
            <a:br>
              <a:rPr lang="en-US"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25000" lnSpcReduction="20000"/>
          </a:bodyPr>
          <a:lstStyle/>
          <a:p>
            <a:pPr algn="l" rtl="0"/>
            <a:endParaRPr lang="en-US" sz="2900" b="1" dirty="0" smtClean="0"/>
          </a:p>
          <a:p>
            <a:pPr algn="l" rtl="0"/>
            <a:endParaRPr lang="en-US" sz="2900" b="1" dirty="0" smtClean="0"/>
          </a:p>
          <a:p>
            <a:pPr algn="l" rtl="0"/>
            <a:endParaRPr lang="en-US" sz="2900" b="1" dirty="0" smtClean="0"/>
          </a:p>
          <a:p>
            <a:pPr algn="l" rtl="0"/>
            <a:r>
              <a:rPr lang="en-US" sz="8000" b="1" dirty="0" smtClean="0"/>
              <a:t>The patient complains of either acute back pain or chronic back</a:t>
            </a:r>
          </a:p>
          <a:p>
            <a:pPr algn="l" rtl="0">
              <a:buNone/>
            </a:pPr>
            <a:r>
              <a:rPr lang="en-US" sz="8000" b="1" dirty="0" smtClean="0"/>
              <a:t>  pain (lasting more than 3 months without improvement) and fatigue.</a:t>
            </a:r>
          </a:p>
          <a:p>
            <a:pPr algn="l" rtl="0">
              <a:buNone/>
            </a:pPr>
            <a:endParaRPr lang="en-US" sz="8000" b="1" dirty="0" smtClean="0"/>
          </a:p>
          <a:p>
            <a:pPr algn="l" rtl="0"/>
            <a:r>
              <a:rPr lang="en-US" sz="8000" b="1" dirty="0" smtClean="0"/>
              <a:t>The patient may report pain radiating down the leg, which</a:t>
            </a:r>
          </a:p>
          <a:p>
            <a:pPr algn="l" rtl="0">
              <a:buNone/>
            </a:pPr>
            <a:r>
              <a:rPr lang="en-US" sz="8000" b="1" dirty="0" smtClean="0"/>
              <a:t>    is known as radiculopathy or sciatica and which suggests nerve</a:t>
            </a:r>
            <a:r>
              <a:rPr lang="en-US" sz="8000" b="1" dirty="0"/>
              <a:t> </a:t>
            </a:r>
            <a:r>
              <a:rPr lang="en-US" sz="8000" b="1" dirty="0" smtClean="0"/>
              <a:t>root involvement. The patient’s gait, spinal mobility, reflexes, leg</a:t>
            </a:r>
          </a:p>
          <a:p>
            <a:pPr algn="l" rtl="0">
              <a:buNone/>
            </a:pPr>
            <a:r>
              <a:rPr lang="en-US" sz="8000" b="1" dirty="0" smtClean="0"/>
              <a:t>    length, leg motor strength, and sensory perception may be altered.</a:t>
            </a:r>
          </a:p>
          <a:p>
            <a:pPr algn="l" rtl="0">
              <a:buNone/>
            </a:pPr>
            <a:r>
              <a:rPr lang="en-US" sz="8000" b="1" dirty="0" smtClean="0"/>
              <a:t>    Physical examination may disclose paravertebral muscle spasm</a:t>
            </a:r>
          </a:p>
          <a:p>
            <a:pPr algn="l" rtl="0">
              <a:buNone/>
            </a:pPr>
            <a:r>
              <a:rPr lang="en-US" sz="8000" b="1" dirty="0" smtClean="0"/>
              <a:t>    (greatly increased muscle tone of the back postural muscles) with</a:t>
            </a:r>
          </a:p>
          <a:p>
            <a:pPr algn="l" rtl="0">
              <a:buNone/>
            </a:pPr>
            <a:r>
              <a:rPr lang="en-US" sz="8000" b="1" dirty="0" smtClean="0"/>
              <a:t>     a loss of the normal lumbar curve and possible spinal deformity.</a:t>
            </a:r>
          </a:p>
          <a:p>
            <a:endParaRPr lang="ar-SA" sz="8000" dirty="0"/>
          </a:p>
        </p:txBody>
      </p:sp>
      <p:sp>
        <p:nvSpPr>
          <p:cNvPr id="2" name="Title 1"/>
          <p:cNvSpPr>
            <a:spLocks noGrp="1"/>
          </p:cNvSpPr>
          <p:nvPr>
            <p:ph type="title"/>
          </p:nvPr>
        </p:nvSpPr>
        <p:spPr/>
        <p:txBody>
          <a:bodyPr>
            <a:normAutofit fontScale="90000"/>
          </a:bodyPr>
          <a:lstStyle/>
          <a:p>
            <a:r>
              <a:rPr lang="en-US" b="1" dirty="0" smtClean="0"/>
              <a:t>Clinical Manifestations</a:t>
            </a:r>
            <a:br>
              <a:rPr lang="en-US" b="1" dirty="0" smtClean="0"/>
            </a:br>
            <a:endParaRPr lang="ar-SA"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t>Teaching Patients Self-Care</a:t>
            </a:r>
          </a:p>
          <a:p>
            <a:pPr algn="l" rtl="0"/>
            <a:r>
              <a:rPr lang="en-US" dirty="0" smtClean="0"/>
              <a:t>The nurse plans patient teaching for home care, focusing on neurovascular</a:t>
            </a:r>
          </a:p>
          <a:p>
            <a:pPr algn="l" rtl="0"/>
            <a:r>
              <a:rPr lang="en-US" dirty="0" smtClean="0"/>
              <a:t>status, pain management, mobility, and wound care</a:t>
            </a:r>
          </a:p>
          <a:p>
            <a:endParaRPr lang="ar-SA" dirty="0"/>
          </a:p>
        </p:txBody>
      </p:sp>
      <p:sp>
        <p:nvSpPr>
          <p:cNvPr id="2" name="Title 1"/>
          <p:cNvSpPr>
            <a:spLocks noGrp="1"/>
          </p:cNvSpPr>
          <p:nvPr>
            <p:ph type="title"/>
          </p:nvPr>
        </p:nvSpPr>
        <p:spPr/>
        <p:txBody>
          <a:bodyPr>
            <a:normAutofit fontScale="90000"/>
          </a:bodyPr>
          <a:lstStyle/>
          <a:p>
            <a:r>
              <a:rPr lang="en-US" dirty="0" smtClean="0"/>
              <a:t>PROMOTING HOME AND COMMUNITY-BASED CARE</a:t>
            </a:r>
            <a:br>
              <a:rPr lang="en-US" dirty="0" smtClean="0"/>
            </a:br>
            <a:endParaRPr lang="ar-S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l" rtl="0">
              <a:buNone/>
            </a:pPr>
            <a:r>
              <a:rPr lang="en-US" b="1" dirty="0" smtClean="0">
                <a:solidFill>
                  <a:schemeClr val="accent2"/>
                </a:solidFill>
              </a:rPr>
              <a:t>    EXPECTED PATIENT OUTCOMES</a:t>
            </a:r>
          </a:p>
          <a:p>
            <a:pPr algn="l" rtl="0"/>
            <a:r>
              <a:rPr lang="en-US" b="1" dirty="0" smtClean="0"/>
              <a:t>Expected patient outcomes may include:</a:t>
            </a:r>
          </a:p>
          <a:p>
            <a:pPr algn="l" rtl="0"/>
            <a:r>
              <a:rPr lang="fr-FR" b="1" dirty="0" smtClean="0">
                <a:solidFill>
                  <a:schemeClr val="accent2"/>
                </a:solidFill>
              </a:rPr>
              <a:t>1. </a:t>
            </a:r>
            <a:r>
              <a:rPr lang="fr-FR" b="1" dirty="0" err="1" smtClean="0">
                <a:solidFill>
                  <a:schemeClr val="accent2"/>
                </a:solidFill>
              </a:rPr>
              <a:t>Maintains</a:t>
            </a:r>
            <a:r>
              <a:rPr lang="fr-FR" b="1" dirty="0" smtClean="0">
                <a:solidFill>
                  <a:schemeClr val="accent2"/>
                </a:solidFill>
              </a:rPr>
              <a:t> </a:t>
            </a:r>
            <a:r>
              <a:rPr lang="fr-FR" b="1" dirty="0" err="1" smtClean="0">
                <a:solidFill>
                  <a:schemeClr val="accent2"/>
                </a:solidFill>
              </a:rPr>
              <a:t>peripheral</a:t>
            </a:r>
            <a:r>
              <a:rPr lang="fr-FR" b="1" dirty="0" smtClean="0">
                <a:solidFill>
                  <a:schemeClr val="accent2"/>
                </a:solidFill>
              </a:rPr>
              <a:t> tissue perfusion</a:t>
            </a:r>
          </a:p>
          <a:p>
            <a:pPr algn="l" rtl="0"/>
            <a:r>
              <a:rPr lang="en-US" b="1" dirty="0" smtClean="0"/>
              <a:t>a. Demonstrates normal skin temperature and capillary</a:t>
            </a:r>
          </a:p>
          <a:p>
            <a:pPr algn="l" rtl="0"/>
            <a:r>
              <a:rPr lang="en-US" b="1" dirty="0" smtClean="0"/>
              <a:t>refill</a:t>
            </a:r>
          </a:p>
          <a:p>
            <a:pPr algn="l" rtl="0"/>
            <a:r>
              <a:rPr lang="en-US" b="1" dirty="0" smtClean="0"/>
              <a:t>b. Exhibits normal sensations</a:t>
            </a:r>
          </a:p>
          <a:p>
            <a:pPr algn="l" rtl="0"/>
            <a:r>
              <a:rPr lang="en-US" b="1" dirty="0" smtClean="0"/>
              <a:t>c. Exhibits acceptable motor function</a:t>
            </a:r>
          </a:p>
          <a:p>
            <a:pPr algn="l" rtl="0"/>
            <a:r>
              <a:rPr lang="en-US" b="1" dirty="0" smtClean="0">
                <a:solidFill>
                  <a:schemeClr val="accent2"/>
                </a:solidFill>
              </a:rPr>
              <a:t>2. Obtains pain relief</a:t>
            </a:r>
          </a:p>
          <a:p>
            <a:pPr algn="l" rtl="0"/>
            <a:r>
              <a:rPr lang="en-US" b="1" dirty="0" smtClean="0"/>
              <a:t>a. Elevates foot to control edema</a:t>
            </a:r>
          </a:p>
          <a:p>
            <a:pPr algn="l" rtl="0"/>
            <a:r>
              <a:rPr lang="en-US" b="1" dirty="0" smtClean="0"/>
              <a:t>b. Applies ice to foot as prescribed</a:t>
            </a:r>
          </a:p>
          <a:p>
            <a:pPr algn="l" rtl="0"/>
            <a:r>
              <a:rPr lang="en-US" b="1" dirty="0" smtClean="0"/>
              <a:t>c. Uses oral analgesics as needed and prescribed</a:t>
            </a:r>
          </a:p>
          <a:p>
            <a:pPr algn="l" rtl="0"/>
            <a:r>
              <a:rPr lang="en-US" b="1" dirty="0" smtClean="0"/>
              <a:t>d. Reports decreased pain and increased comfort</a:t>
            </a:r>
          </a:p>
          <a:p>
            <a:endParaRPr lang="ar-SA" b="1" dirty="0"/>
          </a:p>
        </p:txBody>
      </p:sp>
      <p:sp>
        <p:nvSpPr>
          <p:cNvPr id="2" name="Title 1"/>
          <p:cNvSpPr>
            <a:spLocks noGrp="1"/>
          </p:cNvSpPr>
          <p:nvPr>
            <p:ph type="title"/>
          </p:nvPr>
        </p:nvSpPr>
        <p:spPr/>
        <p:txBody>
          <a:bodyPr>
            <a:normAutofit fontScale="90000"/>
          </a:bodyPr>
          <a:lstStyle/>
          <a:p>
            <a:r>
              <a:rPr lang="en-US" b="1" dirty="0" smtClean="0"/>
              <a:t>Evaluation</a:t>
            </a:r>
            <a:br>
              <a:rPr lang="en-US" b="1" dirty="0" smtClean="0"/>
            </a:br>
            <a:endParaRPr lang="ar-SA"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l" rtl="0"/>
            <a:r>
              <a:rPr lang="en-US" dirty="0" smtClean="0">
                <a:solidFill>
                  <a:schemeClr val="accent2"/>
                </a:solidFill>
              </a:rPr>
              <a:t>3. Demonstrates increased mobility</a:t>
            </a:r>
          </a:p>
          <a:p>
            <a:pPr algn="l" rtl="0"/>
            <a:r>
              <a:rPr lang="en-US" dirty="0" smtClean="0"/>
              <a:t>a. Uses assistive devices safely</a:t>
            </a:r>
          </a:p>
          <a:p>
            <a:pPr algn="l" rtl="0"/>
            <a:r>
              <a:rPr lang="en-US" dirty="0" smtClean="0"/>
              <a:t>b. Resumes weight-bearing gradually as prescribed</a:t>
            </a:r>
          </a:p>
          <a:p>
            <a:pPr algn="l" rtl="0"/>
            <a:r>
              <a:rPr lang="en-US" dirty="0" smtClean="0"/>
              <a:t>c. Exhibits diminished disability associated with preoperative</a:t>
            </a:r>
          </a:p>
          <a:p>
            <a:pPr algn="l" rtl="0"/>
            <a:r>
              <a:rPr lang="en-US" dirty="0" smtClean="0"/>
              <a:t>condition</a:t>
            </a:r>
          </a:p>
          <a:p>
            <a:pPr algn="l" rtl="0"/>
            <a:r>
              <a:rPr lang="en-US" dirty="0" smtClean="0">
                <a:solidFill>
                  <a:schemeClr val="accent2"/>
                </a:solidFill>
              </a:rPr>
              <a:t>4. Develops no infection</a:t>
            </a:r>
          </a:p>
          <a:p>
            <a:pPr algn="l" rtl="0"/>
            <a:r>
              <a:rPr lang="en-US" dirty="0" smtClean="0"/>
              <a:t>a. Reports temperature and pulse within normal limits</a:t>
            </a:r>
          </a:p>
          <a:p>
            <a:pPr algn="l" rtl="0"/>
            <a:r>
              <a:rPr lang="en-US" dirty="0" smtClean="0"/>
              <a:t>b. Reports no purulent drainage or signs of wound inflammation</a:t>
            </a:r>
          </a:p>
          <a:p>
            <a:pPr algn="l" rtl="0"/>
            <a:r>
              <a:rPr lang="en-US" dirty="0" smtClean="0"/>
              <a:t>c. Maintains clean and dry dressing</a:t>
            </a:r>
          </a:p>
          <a:p>
            <a:pPr algn="l" rtl="0"/>
            <a:r>
              <a:rPr lang="en-US" dirty="0" smtClean="0"/>
              <a:t>d. Takes prophylactic antibiotics as prescribed</a:t>
            </a:r>
          </a:p>
          <a:p>
            <a:endParaRPr lang="ar-S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4906963"/>
          </a:xfrm>
        </p:spPr>
        <p:txBody>
          <a:bodyPr>
            <a:normAutofit fontScale="77500" lnSpcReduction="20000"/>
          </a:bodyPr>
          <a:lstStyle/>
          <a:p>
            <a:pPr algn="l" rtl="0"/>
            <a:r>
              <a:rPr lang="en-US" b="1" dirty="0" smtClean="0"/>
              <a:t>OSTEOPOROSIS</a:t>
            </a:r>
          </a:p>
          <a:p>
            <a:pPr algn="l" rtl="0"/>
            <a:r>
              <a:rPr lang="en-US" b="1" dirty="0" smtClean="0"/>
              <a:t>Osteoporosis is a disease that threatens more than 28 million Americans</a:t>
            </a:r>
          </a:p>
          <a:p>
            <a:pPr algn="l" rtl="0"/>
            <a:r>
              <a:rPr lang="en-US" b="1" dirty="0" smtClean="0"/>
              <a:t>Characteristics</a:t>
            </a:r>
          </a:p>
          <a:p>
            <a:pPr algn="l" rtl="0"/>
            <a:r>
              <a:rPr lang="en-US" b="1" dirty="0" smtClean="0"/>
              <a:t>of osteoporosis include a reduction of bone density and</a:t>
            </a:r>
          </a:p>
          <a:p>
            <a:pPr algn="l" rtl="0"/>
            <a:r>
              <a:rPr lang="en-US" b="1" dirty="0" smtClean="0"/>
              <a:t>a change in bone structure, both of which increase susceptibility</a:t>
            </a:r>
          </a:p>
          <a:p>
            <a:pPr algn="l" rtl="0"/>
            <a:r>
              <a:rPr lang="en-US" b="1" dirty="0" smtClean="0"/>
              <a:t>to fracture. The normal homeostatic bone turnover is altered: the</a:t>
            </a:r>
          </a:p>
          <a:p>
            <a:pPr algn="l" rtl="0"/>
            <a:r>
              <a:rPr lang="en-US" b="1" dirty="0" smtClean="0"/>
              <a:t>rate of bone </a:t>
            </a:r>
            <a:r>
              <a:rPr lang="en-US" b="1" dirty="0" err="1" smtClean="0"/>
              <a:t>resorption</a:t>
            </a:r>
            <a:r>
              <a:rPr lang="en-US" b="1" dirty="0" smtClean="0"/>
              <a:t> is greater than the rate of bone formation,</a:t>
            </a:r>
          </a:p>
          <a:p>
            <a:pPr algn="l" rtl="0"/>
            <a:r>
              <a:rPr lang="en-US" b="1" dirty="0" smtClean="0"/>
              <a:t>resulting in a reduced total bone mass. Suboptimal bone mass development</a:t>
            </a:r>
          </a:p>
          <a:p>
            <a:pPr algn="l" rtl="0"/>
            <a:r>
              <a:rPr lang="en-US" b="1" dirty="0" smtClean="0"/>
              <a:t>in children and teens contributes to the development</a:t>
            </a:r>
          </a:p>
          <a:p>
            <a:pPr algn="l" rtl="0"/>
            <a:r>
              <a:rPr lang="en-US" b="1" dirty="0" smtClean="0"/>
              <a:t>of osteoporosis.</a:t>
            </a:r>
          </a:p>
          <a:p>
            <a:pPr algn="l" rtl="0"/>
            <a:endParaRPr lang="en-US" dirty="0" smtClean="0"/>
          </a:p>
          <a:p>
            <a:pPr algn="l" rtl="0"/>
            <a:endParaRPr lang="ar-SA"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Metabolic Bone Disorders</a:t>
            </a:r>
            <a:br>
              <a:rPr lang="en-US" dirty="0" smtClean="0"/>
            </a:br>
            <a:endParaRPr lang="ar-S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fontScale="77500" lnSpcReduction="20000"/>
          </a:bodyPr>
          <a:lstStyle/>
          <a:p>
            <a:pPr algn="l" rtl="0"/>
            <a:r>
              <a:rPr lang="en-US" b="1" dirty="0" smtClean="0"/>
              <a:t>Primary osteoporosis occurs in women after menopause and later</a:t>
            </a:r>
          </a:p>
          <a:p>
            <a:pPr algn="l" rtl="0"/>
            <a:r>
              <a:rPr lang="en-US" b="1" dirty="0" smtClean="0"/>
              <a:t>in life in men, but it is not merely a consequence of aging. Failure</a:t>
            </a:r>
          </a:p>
          <a:p>
            <a:pPr algn="l" rtl="0"/>
            <a:r>
              <a:rPr lang="en-US" b="1" dirty="0" smtClean="0"/>
              <a:t>to develop optimal peak bone mass during childhood, adolescence,</a:t>
            </a:r>
          </a:p>
          <a:p>
            <a:pPr algn="l" rtl="0"/>
            <a:r>
              <a:rPr lang="en-US" b="1" dirty="0" smtClean="0"/>
              <a:t>and young adulthood contributes to the development of osteoporosis</a:t>
            </a:r>
          </a:p>
          <a:p>
            <a:pPr algn="l" rtl="0"/>
            <a:r>
              <a:rPr lang="en-US" b="1" dirty="0" smtClean="0"/>
              <a:t>without resultant bone loss. Early identification of at-risk</a:t>
            </a:r>
          </a:p>
          <a:p>
            <a:pPr algn="l" rtl="0"/>
            <a:r>
              <a:rPr lang="en-US" b="1" dirty="0" smtClean="0"/>
              <a:t>teenagers and young adults, increased calcium intake, participation</a:t>
            </a:r>
          </a:p>
          <a:p>
            <a:pPr algn="l" rtl="0"/>
            <a:r>
              <a:rPr lang="en-US" b="1" dirty="0" smtClean="0"/>
              <a:t>in regular weight-bearing exercise, and modification of lifestyle</a:t>
            </a:r>
          </a:p>
          <a:p>
            <a:pPr algn="l" rtl="0"/>
            <a:r>
              <a:rPr lang="en-US" b="1" dirty="0" smtClean="0"/>
              <a:t>(</a:t>
            </a:r>
            <a:r>
              <a:rPr lang="en-US" b="1" dirty="0" err="1" smtClean="0"/>
              <a:t>eg</a:t>
            </a:r>
            <a:r>
              <a:rPr lang="en-US" b="1" dirty="0" smtClean="0"/>
              <a:t>, reduced use of caffeine, cigarettes, and alcohol) are interventions</a:t>
            </a:r>
          </a:p>
          <a:p>
            <a:pPr algn="l" rtl="0"/>
            <a:r>
              <a:rPr lang="en-US" b="1" dirty="0" smtClean="0"/>
              <a:t>that decrease the risk for development of osteoporosis, fractures,</a:t>
            </a:r>
          </a:p>
        </p:txBody>
      </p:sp>
      <p:sp>
        <p:nvSpPr>
          <p:cNvPr id="2" name="Title 1"/>
          <p:cNvSpPr>
            <a:spLocks noGrp="1"/>
          </p:cNvSpPr>
          <p:nvPr>
            <p:ph type="title"/>
          </p:nvPr>
        </p:nvSpPr>
        <p:spPr/>
        <p:txBody>
          <a:bodyPr>
            <a:normAutofit fontScale="90000"/>
          </a:bodyPr>
          <a:lstStyle/>
          <a:p>
            <a:r>
              <a:rPr lang="en-US" b="1" dirty="0" smtClean="0"/>
              <a:t>Prevention</a:t>
            </a:r>
            <a:br>
              <a:rPr lang="en-US" b="1" dirty="0" smtClean="0"/>
            </a:br>
            <a:endParaRPr lang="ar-S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r>
              <a:rPr lang="en-US" dirty="0" smtClean="0"/>
              <a:t>Normal bone remodeling in the adult results in gradually increased</a:t>
            </a:r>
          </a:p>
          <a:p>
            <a:pPr algn="l" rtl="0"/>
            <a:r>
              <a:rPr lang="en-US" dirty="0" smtClean="0"/>
              <a:t>bone mass until the early 30s. Gender, race, genetics,</a:t>
            </a:r>
          </a:p>
          <a:p>
            <a:pPr algn="l" rtl="0"/>
            <a:r>
              <a:rPr lang="en-US" dirty="0" smtClean="0"/>
              <a:t>aging, low body weight and body mass index, nutrition, lifestyle</a:t>
            </a:r>
          </a:p>
          <a:p>
            <a:pPr algn="l" rtl="0"/>
            <a:r>
              <a:rPr lang="en-US" dirty="0" smtClean="0"/>
              <a:t>choices (</a:t>
            </a:r>
            <a:r>
              <a:rPr lang="en-US" dirty="0" err="1" smtClean="0"/>
              <a:t>eg</a:t>
            </a:r>
            <a:r>
              <a:rPr lang="en-US" dirty="0" smtClean="0"/>
              <a:t>, smoking, caffeine and alcohol consumption), and</a:t>
            </a:r>
          </a:p>
          <a:p>
            <a:pPr algn="l" rtl="0"/>
            <a:r>
              <a:rPr lang="en-US" dirty="0" smtClean="0"/>
              <a:t>physical activity influence peak bone mass and the development</a:t>
            </a:r>
          </a:p>
          <a:p>
            <a:pPr algn="l" rtl="0"/>
            <a:r>
              <a:rPr lang="en-US" dirty="0" smtClean="0"/>
              <a:t>of osteoporosis</a:t>
            </a:r>
          </a:p>
          <a:p>
            <a:pPr algn="l" rtl="0"/>
            <a:endParaRPr lang="ar-SA" dirty="0"/>
          </a:p>
        </p:txBody>
      </p:sp>
      <p:sp>
        <p:nvSpPr>
          <p:cNvPr id="2" name="Title 1"/>
          <p:cNvSpPr>
            <a:spLocks noGrp="1"/>
          </p:cNvSpPr>
          <p:nvPr>
            <p:ph type="title"/>
          </p:nvPr>
        </p:nvSpPr>
        <p:spPr/>
        <p:txBody>
          <a:bodyPr>
            <a:normAutofit fontScale="90000"/>
          </a:bodyPr>
          <a:lstStyle/>
          <a:p>
            <a:r>
              <a:rPr lang="en-US" dirty="0" err="1" smtClean="0"/>
              <a:t>Pathophysiology</a:t>
            </a:r>
            <a:r>
              <a:rPr lang="en-US" dirty="0" smtClean="0"/>
              <a:t/>
            </a:r>
            <a:br>
              <a:rPr lang="en-US" dirty="0" smtClean="0"/>
            </a:br>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20000"/>
          </a:bodyPr>
          <a:lstStyle/>
          <a:p>
            <a:pPr algn="l" rtl="0"/>
            <a:r>
              <a:rPr lang="en-US" b="1" dirty="0" smtClean="0"/>
              <a:t>Loss of bone mass is a universal phenomenon associated with</a:t>
            </a:r>
          </a:p>
          <a:p>
            <a:pPr algn="l" rtl="0"/>
            <a:r>
              <a:rPr lang="en-US" b="1" dirty="0" smtClean="0"/>
              <a:t>aging. Age-related loss begins soon after the peak bone mass is</a:t>
            </a:r>
          </a:p>
          <a:p>
            <a:pPr algn="l" rtl="0"/>
            <a:r>
              <a:rPr lang="en-US" b="1" dirty="0" smtClean="0"/>
              <a:t>achieved (</a:t>
            </a:r>
            <a:r>
              <a:rPr lang="en-US" b="1" dirty="0" err="1" smtClean="0"/>
              <a:t>ie</a:t>
            </a:r>
            <a:r>
              <a:rPr lang="en-US" b="1" dirty="0" smtClean="0"/>
              <a:t>, in the fourth decade). </a:t>
            </a:r>
            <a:r>
              <a:rPr lang="en-US" b="1" dirty="0" err="1" smtClean="0"/>
              <a:t>Calcitonin</a:t>
            </a:r>
            <a:r>
              <a:rPr lang="en-US" b="1" dirty="0" smtClean="0"/>
              <a:t>, which inhibits</a:t>
            </a:r>
          </a:p>
          <a:p>
            <a:pPr algn="l" rtl="0"/>
            <a:r>
              <a:rPr lang="en-US" b="1" dirty="0" smtClean="0"/>
              <a:t>bone </a:t>
            </a:r>
            <a:r>
              <a:rPr lang="en-US" b="1" dirty="0" err="1" smtClean="0"/>
              <a:t>resorption</a:t>
            </a:r>
            <a:r>
              <a:rPr lang="en-US" b="1" dirty="0" smtClean="0"/>
              <a:t> and promotes bone formation, is decreased. Estrogen,</a:t>
            </a:r>
          </a:p>
          <a:p>
            <a:pPr algn="l" rtl="0"/>
            <a:r>
              <a:rPr lang="en-US" b="1" dirty="0" smtClean="0"/>
              <a:t>which inhibits bone breakdown, decreases with aging. On</a:t>
            </a:r>
          </a:p>
          <a:p>
            <a:pPr algn="l" rtl="0"/>
            <a:r>
              <a:rPr lang="en-US" b="1" dirty="0" smtClean="0"/>
              <a:t>the other hand, parathyroid hormone (PTH) increases with</a:t>
            </a:r>
          </a:p>
          <a:p>
            <a:pPr algn="l" rtl="0"/>
            <a:r>
              <a:rPr lang="en-US" b="1" dirty="0" smtClean="0"/>
              <a:t>aging, increasing bone turnover and </a:t>
            </a:r>
            <a:r>
              <a:rPr lang="en-US" b="1" dirty="0" err="1" smtClean="0"/>
              <a:t>resorption</a:t>
            </a:r>
            <a:r>
              <a:rPr lang="en-US" b="1" dirty="0" smtClean="0"/>
              <a:t>. The consequence</a:t>
            </a:r>
          </a:p>
          <a:p>
            <a:pPr algn="l" rtl="0"/>
            <a:r>
              <a:rPr lang="en-US" b="1" dirty="0" smtClean="0"/>
              <a:t>of these changes is net loss of bone mass over time.</a:t>
            </a:r>
          </a:p>
          <a:p>
            <a:pPr algn="l" rtl="0"/>
            <a:endParaRPr lang="ar-SA"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85000" lnSpcReduction="20000"/>
          </a:bodyPr>
          <a:lstStyle/>
          <a:p>
            <a:pPr algn="l" rtl="0">
              <a:buNone/>
            </a:pPr>
            <a:r>
              <a:rPr lang="en-US" b="1" dirty="0" smtClean="0">
                <a:solidFill>
                  <a:schemeClr val="accent2"/>
                </a:solidFill>
              </a:rPr>
              <a:t>    </a:t>
            </a:r>
            <a:r>
              <a:rPr lang="en-US" dirty="0" smtClean="0">
                <a:solidFill>
                  <a:schemeClr val="accent2"/>
                </a:solidFill>
              </a:rPr>
              <a:t>Genetics</a:t>
            </a:r>
          </a:p>
          <a:p>
            <a:pPr algn="l" rtl="0"/>
            <a:r>
              <a:rPr lang="en-US" dirty="0" smtClean="0"/>
              <a:t>• Caucasian or Asian</a:t>
            </a:r>
          </a:p>
          <a:p>
            <a:pPr algn="l" rtl="0"/>
            <a:r>
              <a:rPr lang="en-US" dirty="0" smtClean="0"/>
              <a:t>• Female</a:t>
            </a:r>
          </a:p>
          <a:p>
            <a:pPr algn="l" rtl="0"/>
            <a:r>
              <a:rPr lang="en-US" dirty="0" smtClean="0"/>
              <a:t>• Family history</a:t>
            </a:r>
          </a:p>
          <a:p>
            <a:pPr algn="l" rtl="0"/>
            <a:r>
              <a:rPr lang="en-US" dirty="0" smtClean="0"/>
              <a:t>• Small frame</a:t>
            </a:r>
          </a:p>
          <a:p>
            <a:pPr algn="l" rtl="0"/>
            <a:r>
              <a:rPr lang="en-US" dirty="0" smtClean="0"/>
              <a:t>Predisposes to</a:t>
            </a:r>
          </a:p>
          <a:p>
            <a:pPr algn="l" rtl="0"/>
            <a:r>
              <a:rPr lang="en-US" dirty="0" smtClean="0"/>
              <a:t>low bone mass</a:t>
            </a:r>
          </a:p>
          <a:p>
            <a:pPr algn="l" rtl="0">
              <a:buNone/>
            </a:pPr>
            <a:r>
              <a:rPr lang="en-US" dirty="0" smtClean="0">
                <a:solidFill>
                  <a:schemeClr val="accent2"/>
                </a:solidFill>
              </a:rPr>
              <a:t>         Age</a:t>
            </a:r>
          </a:p>
          <a:p>
            <a:pPr algn="l" rtl="0"/>
            <a:r>
              <a:rPr lang="en-US" dirty="0" smtClean="0"/>
              <a:t>• Post-menopause</a:t>
            </a:r>
          </a:p>
          <a:p>
            <a:pPr algn="l" rtl="0"/>
            <a:r>
              <a:rPr lang="en-US" dirty="0" smtClean="0"/>
              <a:t>• Advanced age</a:t>
            </a:r>
          </a:p>
          <a:p>
            <a:pPr algn="l" rtl="0"/>
            <a:r>
              <a:rPr lang="en-US" dirty="0" smtClean="0"/>
              <a:t>• Low testosterone in men</a:t>
            </a:r>
          </a:p>
          <a:p>
            <a:pPr algn="l" rtl="0"/>
            <a:r>
              <a:rPr lang="en-US" dirty="0" smtClean="0"/>
              <a:t>• Decreased </a:t>
            </a:r>
            <a:r>
              <a:rPr lang="en-US" dirty="0" err="1" smtClean="0"/>
              <a:t>calcitonin</a:t>
            </a:r>
            <a:endParaRPr lang="en-US" dirty="0" smtClean="0"/>
          </a:p>
          <a:p>
            <a:pPr algn="l" rtl="0"/>
            <a:r>
              <a:rPr lang="en-US" dirty="0" smtClean="0"/>
              <a:t>Hormones (estrogen,</a:t>
            </a:r>
          </a:p>
          <a:p>
            <a:pPr algn="l" rtl="0"/>
            <a:r>
              <a:rPr lang="en-US" dirty="0" err="1" smtClean="0"/>
              <a:t>calcitonin</a:t>
            </a:r>
            <a:r>
              <a:rPr lang="en-US" dirty="0" smtClean="0"/>
              <a:t>, and</a:t>
            </a:r>
          </a:p>
          <a:p>
            <a:pPr algn="l" rtl="0"/>
            <a:r>
              <a:rPr lang="en-US" dirty="0" smtClean="0"/>
              <a:t>testosterone) inhibit</a:t>
            </a:r>
          </a:p>
          <a:p>
            <a:pPr algn="l" rtl="0"/>
            <a:r>
              <a:rPr lang="en-US" dirty="0" smtClean="0"/>
              <a:t>bone loss</a:t>
            </a:r>
          </a:p>
          <a:p>
            <a:endParaRPr lang="ar-S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Nutrition</a:t>
            </a:r>
          </a:p>
          <a:p>
            <a:pPr algn="l" rtl="0"/>
            <a:r>
              <a:rPr lang="en-US" dirty="0" smtClean="0"/>
              <a:t>• Low calcium intake</a:t>
            </a:r>
          </a:p>
          <a:p>
            <a:pPr algn="l" rtl="0"/>
            <a:r>
              <a:rPr lang="en-US" dirty="0" smtClean="0"/>
              <a:t>• Low vitamin D intake</a:t>
            </a:r>
          </a:p>
          <a:p>
            <a:pPr algn="l" rtl="0"/>
            <a:r>
              <a:rPr lang="en-US" dirty="0" smtClean="0"/>
              <a:t>• High phosphate</a:t>
            </a:r>
          </a:p>
          <a:p>
            <a:pPr algn="l" rtl="0"/>
            <a:r>
              <a:rPr lang="en-US" dirty="0" smtClean="0"/>
              <a:t>intake (carbonated beverages)</a:t>
            </a:r>
          </a:p>
          <a:p>
            <a:pPr algn="l" rtl="0"/>
            <a:r>
              <a:rPr lang="en-US" dirty="0" smtClean="0"/>
              <a:t>• Inadequate calories</a:t>
            </a:r>
          </a:p>
          <a:p>
            <a:r>
              <a:rPr lang="en-US" dirty="0" smtClean="0"/>
              <a:t>Reduces nutrients</a:t>
            </a:r>
          </a:p>
          <a:p>
            <a:r>
              <a:rPr lang="en-US" dirty="0" smtClean="0"/>
              <a:t>needed for bone</a:t>
            </a:r>
          </a:p>
          <a:p>
            <a:r>
              <a:rPr lang="en-US" dirty="0" smtClean="0"/>
              <a:t>remodeling</a:t>
            </a:r>
          </a:p>
          <a:p>
            <a:endParaRPr lang="ar-SA" dirty="0"/>
          </a:p>
        </p:txBody>
      </p:sp>
      <p:sp>
        <p:nvSpPr>
          <p:cNvPr id="4" name="Right Arrow 3"/>
          <p:cNvSpPr/>
          <p:nvPr/>
        </p:nvSpPr>
        <p:spPr>
          <a:xfrm>
            <a:off x="4800600" y="2514600"/>
            <a:ext cx="1143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Physical exercise</a:t>
            </a:r>
          </a:p>
          <a:p>
            <a:pPr algn="l" rtl="0"/>
            <a:r>
              <a:rPr lang="en-US" dirty="0" smtClean="0"/>
              <a:t>• Sedentary</a:t>
            </a:r>
          </a:p>
          <a:p>
            <a:pPr algn="l" rtl="0"/>
            <a:r>
              <a:rPr lang="en-US" dirty="0" smtClean="0"/>
              <a:t>• Lack of weight bearing</a:t>
            </a:r>
          </a:p>
          <a:p>
            <a:pPr algn="l" rtl="0"/>
            <a:r>
              <a:rPr lang="en-US" dirty="0" smtClean="0"/>
              <a:t>exercise</a:t>
            </a:r>
          </a:p>
          <a:p>
            <a:pPr algn="l" rtl="0"/>
            <a:r>
              <a:rPr lang="en-US" dirty="0" smtClean="0"/>
              <a:t>• Low weight and</a:t>
            </a:r>
          </a:p>
          <a:p>
            <a:pPr algn="l" rtl="0"/>
            <a:r>
              <a:rPr lang="en-US" dirty="0" smtClean="0"/>
              <a:t>body mass index</a:t>
            </a:r>
          </a:p>
          <a:p>
            <a:r>
              <a:rPr lang="en-US" dirty="0" smtClean="0"/>
              <a:t>Bones need stress</a:t>
            </a:r>
          </a:p>
          <a:p>
            <a:r>
              <a:rPr lang="en-US" dirty="0" smtClean="0"/>
              <a:t>for bone maintenance</a:t>
            </a:r>
          </a:p>
          <a:p>
            <a:pPr algn="r"/>
            <a:endParaRPr lang="ar-SA" dirty="0"/>
          </a:p>
        </p:txBody>
      </p:sp>
      <p:sp>
        <p:nvSpPr>
          <p:cNvPr id="4" name="Down Arrow 3"/>
          <p:cNvSpPr/>
          <p:nvPr/>
        </p:nvSpPr>
        <p:spPr>
          <a:xfrm>
            <a:off x="4800600" y="3048000"/>
            <a:ext cx="484632"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53000"/>
          </a:xfrm>
        </p:spPr>
        <p:txBody>
          <a:bodyPr>
            <a:noAutofit/>
          </a:bodyPr>
          <a:lstStyle/>
          <a:p>
            <a:pPr algn="l" rtl="0"/>
            <a:r>
              <a:rPr lang="en-US" sz="1800" b="1" dirty="0" smtClean="0"/>
              <a:t>He The </a:t>
            </a:r>
            <a:r>
              <a:rPr lang="en-US" sz="1800" b="1" dirty="0"/>
              <a:t>initial evaluation of acute low back pain includes a focused</a:t>
            </a:r>
          </a:p>
          <a:p>
            <a:pPr algn="l" rtl="0">
              <a:buNone/>
            </a:pPr>
            <a:r>
              <a:rPr lang="en-US" sz="1800" b="1" dirty="0"/>
              <a:t>   history and physical examination, including general observation   of</a:t>
            </a:r>
          </a:p>
          <a:p>
            <a:pPr algn="l" rtl="0">
              <a:buNone/>
            </a:pPr>
            <a:r>
              <a:rPr lang="en-US" sz="1800" b="1" dirty="0"/>
              <a:t>   the patient, back examination, and neurologic testing (reflexes, sensory</a:t>
            </a:r>
          </a:p>
          <a:p>
            <a:pPr algn="l" rtl="0"/>
            <a:r>
              <a:rPr lang="en-US" sz="1800" b="1" dirty="0"/>
              <a:t>impairment, straight-leg raising, muscle strength, and muscle</a:t>
            </a:r>
          </a:p>
          <a:p>
            <a:pPr algn="l" rtl="0">
              <a:buNone/>
            </a:pPr>
            <a:r>
              <a:rPr lang="en-US" sz="1800" b="1" dirty="0"/>
              <a:t>     atrophy). The findings suggest either nonspecific back symptoms</a:t>
            </a:r>
          </a:p>
          <a:p>
            <a:pPr algn="l" rtl="0">
              <a:buNone/>
            </a:pPr>
            <a:r>
              <a:rPr lang="en-US" sz="1800" b="1" dirty="0"/>
              <a:t>    or potentially serious problems, such as sciatica, spine fracture, cancer,</a:t>
            </a:r>
          </a:p>
          <a:p>
            <a:pPr algn="l" rtl="0">
              <a:buNone/>
            </a:pPr>
            <a:endParaRPr lang="en-US" sz="1800" b="1" dirty="0"/>
          </a:p>
          <a:p>
            <a:pPr algn="l" rtl="0"/>
            <a:r>
              <a:rPr lang="en-US" sz="1800" b="1" dirty="0"/>
              <a:t>infection, or rapidly progressing neurologic deficit. If the initial</a:t>
            </a:r>
          </a:p>
          <a:p>
            <a:pPr algn="l" rtl="0">
              <a:buNone/>
            </a:pPr>
            <a:r>
              <a:rPr lang="en-US" sz="1800" b="1" dirty="0"/>
              <a:t>    examination does not suggest a serious condition, no additional</a:t>
            </a:r>
          </a:p>
          <a:p>
            <a:pPr algn="l" rtl="0"/>
            <a:r>
              <a:rPr lang="en-US" sz="1800" b="1" dirty="0"/>
              <a:t>testing is performed during t </a:t>
            </a:r>
            <a:r>
              <a:rPr lang="en-US" sz="1800" b="1" dirty="0" smtClean="0"/>
              <a:t>first 4 weeks of symptoms.</a:t>
            </a:r>
          </a:p>
          <a:p>
            <a:pPr algn="l" rtl="0"/>
            <a:endParaRPr lang="ar-SA" sz="2000" dirty="0"/>
          </a:p>
        </p:txBody>
      </p:sp>
      <p:sp>
        <p:nvSpPr>
          <p:cNvPr id="2" name="Title 1"/>
          <p:cNvSpPr>
            <a:spLocks noGrp="1"/>
          </p:cNvSpPr>
          <p:nvPr>
            <p:ph type="title"/>
          </p:nvPr>
        </p:nvSpPr>
        <p:spPr>
          <a:xfrm>
            <a:off x="457200" y="762000"/>
            <a:ext cx="8229600" cy="152400"/>
          </a:xfrm>
        </p:spPr>
        <p:txBody>
          <a:bodyPr>
            <a:normAutofit fontScale="90000"/>
          </a:bodyPr>
          <a:lstStyle/>
          <a:p>
            <a:r>
              <a:rPr lang="en-US" b="1" dirty="0" smtClean="0"/>
              <a:t>Assessment and Diagnostic Findings</a:t>
            </a:r>
            <a:br>
              <a:rPr lang="en-US" b="1" dirty="0" smtClean="0"/>
            </a:br>
            <a:endParaRPr lang="ar-SA"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Lifestyle choices</a:t>
            </a:r>
          </a:p>
          <a:p>
            <a:pPr algn="l" rtl="0"/>
            <a:r>
              <a:rPr lang="en-US" dirty="0" smtClean="0"/>
              <a:t>• Caffeine</a:t>
            </a:r>
          </a:p>
          <a:p>
            <a:pPr algn="l" rtl="0"/>
            <a:r>
              <a:rPr lang="en-US" dirty="0" smtClean="0"/>
              <a:t>• Alcohol</a:t>
            </a:r>
          </a:p>
          <a:p>
            <a:pPr algn="l" rtl="0"/>
            <a:r>
              <a:rPr lang="en-US" dirty="0" smtClean="0"/>
              <a:t>• Smoking</a:t>
            </a:r>
          </a:p>
          <a:p>
            <a:pPr algn="l" rtl="0"/>
            <a:r>
              <a:rPr lang="en-US" dirty="0" smtClean="0"/>
              <a:t>• Lack of exposure</a:t>
            </a:r>
          </a:p>
          <a:p>
            <a:pPr algn="l" rtl="0"/>
            <a:r>
              <a:rPr lang="en-US" dirty="0" smtClean="0"/>
              <a:t>to sunlight</a:t>
            </a:r>
          </a:p>
          <a:p>
            <a:r>
              <a:rPr lang="en-US" dirty="0" smtClean="0"/>
              <a:t>Reduces</a:t>
            </a:r>
          </a:p>
          <a:p>
            <a:r>
              <a:rPr lang="en-US" dirty="0" err="1" smtClean="0"/>
              <a:t>osteogenesis</a:t>
            </a:r>
            <a:r>
              <a:rPr lang="en-US" dirty="0" smtClean="0"/>
              <a:t> in</a:t>
            </a:r>
          </a:p>
          <a:p>
            <a:r>
              <a:rPr lang="en-US" dirty="0" smtClean="0"/>
              <a:t>bone remodeling</a:t>
            </a:r>
          </a:p>
          <a:p>
            <a:pPr algn="r"/>
            <a:endParaRPr lang="ar-SA" dirty="0"/>
          </a:p>
        </p:txBody>
      </p:sp>
      <p:sp>
        <p:nvSpPr>
          <p:cNvPr id="4" name="Down Arrow 3"/>
          <p:cNvSpPr/>
          <p:nvPr/>
        </p:nvSpPr>
        <p:spPr>
          <a:xfrm>
            <a:off x="5791200" y="2971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lnSpcReduction="10000"/>
          </a:bodyPr>
          <a:lstStyle/>
          <a:p>
            <a:pPr algn="l" rtl="0"/>
            <a:r>
              <a:rPr lang="en-US" b="1" dirty="0" smtClean="0"/>
              <a:t>Medications</a:t>
            </a:r>
          </a:p>
          <a:p>
            <a:pPr algn="l" rtl="0"/>
            <a:r>
              <a:rPr lang="en-US" dirty="0" smtClean="0"/>
              <a:t>e.g., corticosteroids,</a:t>
            </a:r>
          </a:p>
          <a:p>
            <a:pPr algn="l" rtl="0"/>
            <a:r>
              <a:rPr lang="en-US" dirty="0" smtClean="0"/>
              <a:t>ant seizure medications,</a:t>
            </a:r>
          </a:p>
          <a:p>
            <a:pPr algn="l" rtl="0"/>
            <a:r>
              <a:rPr lang="en-US" dirty="0" smtClean="0"/>
              <a:t>heparin, thyroid hormone</a:t>
            </a:r>
          </a:p>
          <a:p>
            <a:pPr algn="l" rtl="0"/>
            <a:r>
              <a:rPr lang="en-US" b="1" dirty="0" smtClean="0"/>
              <a:t>Co-morbidity</a:t>
            </a:r>
          </a:p>
          <a:p>
            <a:pPr algn="l" rtl="0"/>
            <a:r>
              <a:rPr lang="en-US" dirty="0" smtClean="0"/>
              <a:t>e.g., anorexia nervosa,</a:t>
            </a:r>
          </a:p>
          <a:p>
            <a:pPr algn="l" rtl="0"/>
            <a:r>
              <a:rPr lang="en-US" dirty="0" smtClean="0"/>
              <a:t>hyperthyroidism,</a:t>
            </a:r>
          </a:p>
          <a:p>
            <a:pPr algn="l" rtl="0"/>
            <a:r>
              <a:rPr lang="en-US" dirty="0" smtClean="0"/>
              <a:t>malabsorption syndrome,</a:t>
            </a:r>
          </a:p>
          <a:p>
            <a:pPr algn="l" rtl="0"/>
            <a:r>
              <a:rPr lang="en-US" dirty="0" smtClean="0"/>
              <a:t>renal failure</a:t>
            </a:r>
          </a:p>
          <a:p>
            <a:r>
              <a:rPr lang="en-US" dirty="0" smtClean="0"/>
              <a:t>Affects calcium</a:t>
            </a:r>
          </a:p>
          <a:p>
            <a:r>
              <a:rPr lang="en-US" dirty="0" smtClean="0"/>
              <a:t>absorption and</a:t>
            </a:r>
          </a:p>
          <a:p>
            <a:r>
              <a:rPr lang="en-US" dirty="0" smtClean="0"/>
              <a:t>metabolism</a:t>
            </a:r>
          </a:p>
          <a:p>
            <a:pPr algn="r"/>
            <a:endParaRPr lang="en-US" dirty="0" smtClean="0"/>
          </a:p>
          <a:p>
            <a:pPr algn="l" rtl="0"/>
            <a:endParaRPr lang="en-US" dirty="0" smtClean="0"/>
          </a:p>
          <a:p>
            <a:pPr algn="l" rtl="0"/>
            <a:endParaRPr lang="ar-SA" dirty="0"/>
          </a:p>
        </p:txBody>
      </p:sp>
      <p:sp>
        <p:nvSpPr>
          <p:cNvPr id="4" name="Down Arrow 3"/>
          <p:cNvSpPr/>
          <p:nvPr/>
        </p:nvSpPr>
        <p:spPr>
          <a:xfrm>
            <a:off x="6553200" y="2667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85000" lnSpcReduction="20000"/>
          </a:bodyPr>
          <a:lstStyle/>
          <a:p>
            <a:pPr algn="l" rtl="0"/>
            <a:r>
              <a:rPr lang="en-US" b="1" dirty="0" smtClean="0"/>
              <a:t>Individual Risk Factors</a:t>
            </a:r>
          </a:p>
          <a:p>
            <a:pPr algn="l" rtl="0"/>
            <a:r>
              <a:rPr lang="en-US" dirty="0" smtClean="0"/>
              <a:t>• Female, Caucasian, non-Hispanic or Asian</a:t>
            </a:r>
          </a:p>
          <a:p>
            <a:pPr algn="l" rtl="0"/>
            <a:r>
              <a:rPr lang="en-US" dirty="0" smtClean="0"/>
              <a:t>• Increased age</a:t>
            </a:r>
          </a:p>
          <a:p>
            <a:pPr algn="l" rtl="0"/>
            <a:r>
              <a:rPr lang="en-US" dirty="0" smtClean="0"/>
              <a:t>• Low weight and body mass index</a:t>
            </a:r>
          </a:p>
          <a:p>
            <a:pPr algn="l" rtl="0"/>
            <a:r>
              <a:rPr lang="en-US" dirty="0" smtClean="0"/>
              <a:t>• Estrogen deficiency or menopause</a:t>
            </a:r>
          </a:p>
          <a:p>
            <a:pPr algn="l" rtl="0"/>
            <a:r>
              <a:rPr lang="en-US" dirty="0" smtClean="0"/>
              <a:t>• Family history</a:t>
            </a:r>
          </a:p>
          <a:p>
            <a:pPr algn="l" rtl="0"/>
            <a:r>
              <a:rPr lang="en-US" dirty="0" smtClean="0"/>
              <a:t>• Low initial bone mass</a:t>
            </a:r>
          </a:p>
          <a:p>
            <a:pPr algn="l" rtl="0"/>
            <a:r>
              <a:rPr lang="en-US" dirty="0" smtClean="0"/>
              <a:t>• Contributing, coexisting medical conditions (</a:t>
            </a:r>
            <a:r>
              <a:rPr lang="en-US" dirty="0" err="1" smtClean="0"/>
              <a:t>eg</a:t>
            </a:r>
            <a:r>
              <a:rPr lang="en-US" dirty="0" smtClean="0"/>
              <a:t>, celiac disease)</a:t>
            </a:r>
          </a:p>
          <a:p>
            <a:pPr algn="l" rtl="0"/>
            <a:r>
              <a:rPr lang="en-US" dirty="0" smtClean="0"/>
              <a:t>and medications (</a:t>
            </a:r>
            <a:r>
              <a:rPr lang="en-US" dirty="0" err="1" smtClean="0"/>
              <a:t>eg</a:t>
            </a:r>
            <a:r>
              <a:rPr lang="en-US" dirty="0" smtClean="0"/>
              <a:t>, corticosteroids, </a:t>
            </a:r>
            <a:r>
              <a:rPr lang="en-US" dirty="0" err="1" smtClean="0"/>
              <a:t>antiseizure</a:t>
            </a:r>
            <a:r>
              <a:rPr lang="en-US" dirty="0" smtClean="0"/>
              <a:t> medications)</a:t>
            </a:r>
          </a:p>
          <a:p>
            <a:pPr algn="l" rtl="0"/>
            <a:r>
              <a:rPr lang="en-US" b="1" dirty="0" smtClean="0"/>
              <a:t>Lifestyle Risk Factors</a:t>
            </a:r>
          </a:p>
          <a:p>
            <a:pPr algn="l" rtl="0"/>
            <a:r>
              <a:rPr lang="en-US" dirty="0" smtClean="0"/>
              <a:t>• Diets low in calcium and vitamin D</a:t>
            </a:r>
          </a:p>
          <a:p>
            <a:pPr algn="l" rtl="0"/>
            <a:r>
              <a:rPr lang="en-US" dirty="0" smtClean="0"/>
              <a:t>• Cigarette smoking</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Risk Factors for Osteoporosis</a:t>
            </a:r>
            <a:br>
              <a:rPr lang="en-US" dirty="0" smtClean="0"/>
            </a:br>
            <a:endParaRPr lang="ar-SA"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l" rtl="0"/>
            <a:r>
              <a:rPr lang="en-US" dirty="0" smtClean="0"/>
              <a:t>Use of alcohol and/or caffeine</a:t>
            </a:r>
          </a:p>
          <a:p>
            <a:pPr algn="l" rtl="0"/>
            <a:r>
              <a:rPr lang="en-US" dirty="0" smtClean="0"/>
              <a:t>• Lack of weight-bearing exercise</a:t>
            </a:r>
          </a:p>
          <a:p>
            <a:pPr algn="l" rtl="0"/>
            <a:r>
              <a:rPr lang="en-US" dirty="0" smtClean="0"/>
              <a:t>• Lack of exposure to sunshine</a:t>
            </a:r>
          </a:p>
          <a:p>
            <a:pPr algn="l" rtl="0"/>
            <a:r>
              <a:rPr lang="en-US" b="1" dirty="0" smtClean="0"/>
              <a:t>Risk-Lowering Strategies</a:t>
            </a:r>
          </a:p>
          <a:p>
            <a:pPr algn="l" rtl="0"/>
            <a:r>
              <a:rPr lang="en-US" dirty="0" smtClean="0"/>
              <a:t>• Increased dietary calcium and vitamin D intake</a:t>
            </a:r>
          </a:p>
          <a:p>
            <a:pPr algn="l" rtl="0"/>
            <a:r>
              <a:rPr lang="en-US" dirty="0" smtClean="0"/>
              <a:t>• Smoking cessation</a:t>
            </a:r>
          </a:p>
          <a:p>
            <a:pPr algn="l" rtl="0"/>
            <a:r>
              <a:rPr lang="en-US" dirty="0" smtClean="0"/>
              <a:t>• Alcohol and caffeine consumption in moderation</a:t>
            </a:r>
          </a:p>
          <a:p>
            <a:pPr algn="l" rtl="0"/>
            <a:r>
              <a:rPr lang="en-US" dirty="0" smtClean="0"/>
              <a:t>• Regular weight-bearing exercise regimen</a:t>
            </a:r>
          </a:p>
          <a:p>
            <a:pPr algn="l" rtl="0"/>
            <a:r>
              <a:rPr lang="en-US" dirty="0" smtClean="0"/>
              <a:t>• Walk or exercise out of doors</a:t>
            </a:r>
          </a:p>
          <a:p>
            <a:endParaRPr lang="ar-SA"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Osteoporosis may be identified on routine x-rays when there has</a:t>
            </a:r>
          </a:p>
          <a:p>
            <a:pPr algn="l" rtl="0"/>
            <a:r>
              <a:rPr lang="en-US" dirty="0" smtClean="0"/>
              <a:t>been 25% to 40% demineralization. There is </a:t>
            </a:r>
            <a:r>
              <a:rPr lang="en-US" dirty="0" err="1" smtClean="0"/>
              <a:t>radiolucency</a:t>
            </a:r>
            <a:r>
              <a:rPr lang="en-US" dirty="0" smtClean="0"/>
              <a:t> to the</a:t>
            </a:r>
          </a:p>
          <a:p>
            <a:pPr algn="l" rtl="0"/>
            <a:r>
              <a:rPr lang="en-US" dirty="0" smtClean="0"/>
              <a:t>bones. When the vertebrae collapse, the thoracic vertebrae become</a:t>
            </a:r>
          </a:p>
          <a:p>
            <a:endParaRPr lang="ar-SA" dirty="0"/>
          </a:p>
        </p:txBody>
      </p:sp>
      <p:sp>
        <p:nvSpPr>
          <p:cNvPr id="3" name="Title 2"/>
          <p:cNvSpPr>
            <a:spLocks noGrp="1"/>
          </p:cNvSpPr>
          <p:nvPr>
            <p:ph type="title"/>
          </p:nvPr>
        </p:nvSpPr>
        <p:spPr/>
        <p:txBody>
          <a:bodyPr>
            <a:normAutofit fontScale="90000"/>
          </a:bodyPr>
          <a:lstStyle/>
          <a:p>
            <a:r>
              <a:rPr lang="en-US" dirty="0" smtClean="0"/>
              <a:t>Assessment and Diagnostic Findings</a:t>
            </a:r>
            <a:br>
              <a:rPr lang="en-US" dirty="0" smtClean="0"/>
            </a:br>
            <a:endParaRPr lang="ar-SA"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85000" lnSpcReduction="20000"/>
          </a:bodyPr>
          <a:lstStyle/>
          <a:p>
            <a:pPr algn="l" rtl="0"/>
            <a:r>
              <a:rPr lang="en-US" dirty="0" smtClean="0"/>
              <a:t>An adequate, balanced diet rich in calcium and vitamin D throughout</a:t>
            </a:r>
          </a:p>
          <a:p>
            <a:pPr algn="l" rtl="0"/>
            <a:r>
              <a:rPr lang="en-US" dirty="0" smtClean="0"/>
              <a:t>life, with an increased calcium intake during adolescence,</a:t>
            </a:r>
          </a:p>
          <a:p>
            <a:pPr algn="l" rtl="0"/>
            <a:r>
              <a:rPr lang="en-US" dirty="0" smtClean="0"/>
              <a:t>young adulthood, and the middle years, protects against skeletal</a:t>
            </a:r>
          </a:p>
          <a:p>
            <a:pPr algn="l" rtl="0"/>
            <a:r>
              <a:rPr lang="en-US" dirty="0" smtClean="0"/>
              <a:t>demineralization. Such a diet would include three glasses of skim</a:t>
            </a:r>
          </a:p>
          <a:p>
            <a:pPr algn="l" rtl="0"/>
            <a:r>
              <a:rPr lang="en-US" dirty="0" smtClean="0"/>
              <a:t>or whole vitamin D–enriched milk or other foods high in calcium</a:t>
            </a:r>
          </a:p>
          <a:p>
            <a:pPr algn="l" rtl="0"/>
            <a:r>
              <a:rPr lang="en-US" dirty="0" smtClean="0"/>
              <a:t>(</a:t>
            </a:r>
            <a:r>
              <a:rPr lang="en-US" dirty="0" err="1" smtClean="0"/>
              <a:t>eg</a:t>
            </a:r>
            <a:r>
              <a:rPr lang="en-US" dirty="0" smtClean="0"/>
              <a:t>, cheese and other dairy products, steamed broccoli, canned</a:t>
            </a:r>
          </a:p>
          <a:p>
            <a:pPr algn="l" rtl="0"/>
            <a:r>
              <a:rPr lang="en-US" dirty="0" smtClean="0"/>
              <a:t>salmon with bones), daily. To ensure adequate calcium intake, a</a:t>
            </a:r>
          </a:p>
          <a:p>
            <a:pPr algn="l" rtl="0"/>
            <a:r>
              <a:rPr lang="en-US" dirty="0" smtClean="0"/>
              <a:t>calcium supplement</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Medical Management</a:t>
            </a:r>
            <a:br>
              <a:rPr lang="en-US" dirty="0" smtClean="0"/>
            </a:br>
            <a:endParaRPr lang="ar-SA"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Regular weight-bearing exercise promotes bone formation.</a:t>
            </a:r>
          </a:p>
          <a:p>
            <a:pPr algn="l" rtl="0"/>
            <a:r>
              <a:rPr lang="en-US" dirty="0" smtClean="0"/>
              <a:t>From 20 to 30 minutes of aerobic exercise (</a:t>
            </a:r>
            <a:r>
              <a:rPr lang="en-US" dirty="0" err="1" smtClean="0"/>
              <a:t>eg</a:t>
            </a:r>
            <a:r>
              <a:rPr lang="en-US" dirty="0" smtClean="0"/>
              <a:t>, walking), 3 days</a:t>
            </a:r>
          </a:p>
          <a:p>
            <a:pPr algn="l" rtl="0"/>
            <a:r>
              <a:rPr lang="en-US" dirty="0" smtClean="0"/>
              <a:t>or more a week, is recommended. Weight training stimulates an</a:t>
            </a:r>
          </a:p>
          <a:p>
            <a:pPr algn="l" rtl="0"/>
            <a:r>
              <a:rPr lang="en-US" dirty="0" smtClean="0"/>
              <a:t>increase in BMD. In addition, exercise improves balance,</a:t>
            </a:r>
          </a:p>
          <a:p>
            <a:endParaRPr lang="ar-SA"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smtClean="0"/>
              <a:t>At natural or surgical menopause, hormone replacement therapy</a:t>
            </a:r>
          </a:p>
          <a:p>
            <a:pPr algn="l" rtl="0"/>
            <a:r>
              <a:rPr lang="en-US" dirty="0" smtClean="0"/>
              <a:t>(HRT) with estrogen and progesterone has been the mainstay</a:t>
            </a:r>
          </a:p>
          <a:p>
            <a:pPr algn="l" rtl="0"/>
            <a:r>
              <a:rPr lang="en-US" dirty="0" smtClean="0"/>
              <a:t>of therapy to retard bone loss and prevent occurrence of</a:t>
            </a:r>
          </a:p>
          <a:p>
            <a:pPr algn="l" rtl="0"/>
            <a:r>
              <a:rPr lang="en-US" dirty="0" smtClean="0"/>
              <a:t>fractures. Estrogen replacement decreases bone </a:t>
            </a:r>
            <a:r>
              <a:rPr lang="en-US" dirty="0" err="1" smtClean="0"/>
              <a:t>resorption</a:t>
            </a:r>
            <a:r>
              <a:rPr lang="en-US" dirty="0" smtClean="0"/>
              <a:t> and</a:t>
            </a:r>
          </a:p>
          <a:p>
            <a:pPr algn="l" rtl="0"/>
            <a:r>
              <a:rPr lang="en-US" dirty="0" smtClean="0"/>
              <a:t>increases bone mass, reducing the incidence of osteoporotic</a:t>
            </a:r>
          </a:p>
          <a:p>
            <a:pPr algn="l" rtl="0"/>
            <a:r>
              <a:rPr lang="en-US" dirty="0" smtClean="0"/>
              <a:t>fractures. However, recent studies have demonstrated greater</a:t>
            </a:r>
          </a:p>
          <a:p>
            <a:pPr algn="l" rtl="0"/>
            <a:r>
              <a:rPr lang="en-US" dirty="0" smtClean="0"/>
              <a:t>risks than previously recognized</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PHARMACOLOGIC THERAPY</a:t>
            </a:r>
            <a:br>
              <a:rPr lang="en-US" dirty="0" smtClean="0"/>
            </a:br>
            <a:endParaRPr lang="ar-SA"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Fractures of the hip are managed surgically by joint replacement</a:t>
            </a:r>
          </a:p>
          <a:p>
            <a:pPr algn="l" rtl="0"/>
            <a:r>
              <a:rPr lang="en-US" dirty="0" smtClean="0"/>
              <a:t>or by closed or open reduction with internal fixation (</a:t>
            </a:r>
            <a:r>
              <a:rPr lang="en-US" dirty="0" err="1" smtClean="0"/>
              <a:t>eg</a:t>
            </a:r>
            <a:r>
              <a:rPr lang="en-US" dirty="0" smtClean="0"/>
              <a:t>, hip pinning).</a:t>
            </a:r>
          </a:p>
          <a:p>
            <a:pPr algn="l" rtl="0"/>
            <a:r>
              <a:rPr lang="en-US" dirty="0" smtClean="0"/>
              <a:t>Surgery, early ambulation, intensive physical therapy, and</a:t>
            </a:r>
          </a:p>
          <a:p>
            <a:pPr algn="l" rtl="0"/>
            <a:r>
              <a:rPr lang="en-US" dirty="0" smtClean="0"/>
              <a:t>adequate nutrition result in decreased morbidity and improved</a:t>
            </a:r>
          </a:p>
          <a:p>
            <a:pPr algn="l" rtl="0"/>
            <a:r>
              <a:rPr lang="en-US" dirty="0" smtClean="0"/>
              <a:t>outcomes. In addition, patients need to be evaluated for osteoporosis</a:t>
            </a:r>
          </a:p>
          <a:p>
            <a:pPr algn="l" rtl="0"/>
            <a:r>
              <a:rPr lang="en-US" dirty="0" smtClean="0"/>
              <a:t>and treated, if indicated.</a:t>
            </a:r>
          </a:p>
          <a:p>
            <a:endParaRPr lang="ar-SA" dirty="0"/>
          </a:p>
        </p:txBody>
      </p:sp>
      <p:sp>
        <p:nvSpPr>
          <p:cNvPr id="3" name="Title 2"/>
          <p:cNvSpPr>
            <a:spLocks noGrp="1"/>
          </p:cNvSpPr>
          <p:nvPr>
            <p:ph type="title"/>
          </p:nvPr>
        </p:nvSpPr>
        <p:spPr/>
        <p:txBody>
          <a:bodyPr>
            <a:normAutofit fontScale="90000"/>
          </a:bodyPr>
          <a:lstStyle/>
          <a:p>
            <a:r>
              <a:rPr lang="en-US" dirty="0" smtClean="0"/>
              <a:t>FRACTURE MANAGEMENT</a:t>
            </a:r>
            <a:br>
              <a:rPr lang="en-US" dirty="0" smtClean="0"/>
            </a:br>
            <a:endParaRPr lang="ar-SA"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Osteoporotic compression fractures of the vertebra are managed</a:t>
            </a:r>
          </a:p>
          <a:p>
            <a:pPr algn="l" rtl="0"/>
            <a:r>
              <a:rPr lang="en-US" dirty="0" smtClean="0"/>
              <a:t>conservatively. Additional vertebral fractures and progressive</a:t>
            </a:r>
          </a:p>
          <a:p>
            <a:pPr algn="l" rtl="0"/>
            <a:r>
              <a:rPr lang="en-US" dirty="0" err="1" smtClean="0"/>
              <a:t>kyphosis</a:t>
            </a:r>
            <a:r>
              <a:rPr lang="en-US" dirty="0" smtClean="0"/>
              <a:t> are common. Pharmacologic and dietary treatment</a:t>
            </a:r>
          </a:p>
          <a:p>
            <a:pPr algn="l" rtl="0"/>
            <a:r>
              <a:rPr lang="en-US" dirty="0" smtClean="0"/>
              <a:t>are aimed at increasing vertebral bone density. A new procedure,</a:t>
            </a:r>
          </a:p>
          <a:p>
            <a:pPr algn="l" rtl="0"/>
            <a:r>
              <a:rPr lang="en-US" dirty="0" err="1" smtClean="0"/>
              <a:t>percutaneous</a:t>
            </a:r>
            <a:r>
              <a:rPr lang="en-US" dirty="0" smtClean="0"/>
              <a:t> </a:t>
            </a:r>
            <a:r>
              <a:rPr lang="en-US" dirty="0" err="1" smtClean="0"/>
              <a:t>vertebroplasty</a:t>
            </a:r>
            <a:r>
              <a:rPr lang="en-US" dirty="0" smtClean="0"/>
              <a:t>/</a:t>
            </a:r>
            <a:r>
              <a:rPr lang="en-US" dirty="0" err="1" smtClean="0"/>
              <a:t>kyphoplasty</a:t>
            </a:r>
            <a:endParaRPr lang="en-US"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Autofit/>
          </a:bodyPr>
          <a:lstStyle/>
          <a:p>
            <a:pPr algn="l" rtl="0"/>
            <a:r>
              <a:rPr lang="en-US" sz="2000" b="1" dirty="0" smtClean="0"/>
              <a:t>Most back pain is self-limited and resolves within 4 weeks with</a:t>
            </a:r>
          </a:p>
          <a:p>
            <a:pPr algn="l" rtl="0">
              <a:buNone/>
            </a:pPr>
            <a:r>
              <a:rPr lang="en-US" sz="2000" b="1" dirty="0" smtClean="0"/>
              <a:t>   analgesics, rest, stress reduction, and relaxation. Based on initial</a:t>
            </a:r>
          </a:p>
          <a:p>
            <a:pPr algn="l" rtl="0"/>
            <a:r>
              <a:rPr lang="en-US" sz="2000" b="1" dirty="0" smtClean="0"/>
              <a:t>assessment findings, the patient is reassured that the assessment indicates that the back pain is not due to a serious condition.</a:t>
            </a:r>
          </a:p>
          <a:p>
            <a:pPr algn="l" rtl="0"/>
            <a:r>
              <a:rPr lang="en-US" sz="2000" b="1" dirty="0" smtClean="0"/>
              <a:t>Management focuses on relief of pain and discomfort, activity</a:t>
            </a:r>
          </a:p>
          <a:p>
            <a:pPr algn="l" rtl="0"/>
            <a:r>
              <a:rPr lang="en-US" sz="2000" b="1" dirty="0" smtClean="0"/>
              <a:t>modification, and patient education.</a:t>
            </a:r>
          </a:p>
          <a:p>
            <a:pPr algn="l" rtl="0"/>
            <a:r>
              <a:rPr lang="en-US" sz="2000" b="1" dirty="0" smtClean="0"/>
              <a:t>Nonprescription analgesics (acetaminophen, ibuprofen) are</a:t>
            </a:r>
          </a:p>
          <a:p>
            <a:pPr algn="l" rtl="0">
              <a:buNone/>
            </a:pPr>
            <a:r>
              <a:rPr lang="en-US" sz="2000" b="1" dirty="0" smtClean="0"/>
              <a:t>    usually effective in achieving pain relief. At times, a patient may  require the addition of muscle relaxants or opioids. Heat or cold</a:t>
            </a:r>
            <a:r>
              <a:rPr lang="en-US" sz="2000" b="1" dirty="0"/>
              <a:t> </a:t>
            </a:r>
            <a:r>
              <a:rPr lang="en-US" sz="2000" b="1" dirty="0" smtClean="0"/>
              <a:t>therapy frequently provides temporary relief of symptoms.</a:t>
            </a:r>
          </a:p>
          <a:p>
            <a:pPr algn="l" rtl="0">
              <a:buNone/>
            </a:pPr>
            <a:r>
              <a:rPr lang="en-US" sz="2000" b="1" dirty="0" smtClean="0"/>
              <a:t>   In the  absence of symptoms of disease (radiculopathy of the roots of spinal nerves), manipulation may be helpful.</a:t>
            </a:r>
          </a:p>
          <a:p>
            <a:endParaRPr lang="ar-SA" sz="2000" b="1" dirty="0"/>
          </a:p>
        </p:txBody>
      </p:sp>
      <p:sp>
        <p:nvSpPr>
          <p:cNvPr id="2" name="Title 1"/>
          <p:cNvSpPr>
            <a:spLocks noGrp="1"/>
          </p:cNvSpPr>
          <p:nvPr>
            <p:ph type="title"/>
          </p:nvPr>
        </p:nvSpPr>
        <p:spPr>
          <a:xfrm>
            <a:off x="457200" y="609600"/>
            <a:ext cx="8229600" cy="76200"/>
          </a:xfrm>
        </p:spPr>
        <p:txBody>
          <a:bodyPr>
            <a:normAutofit fontScale="90000"/>
          </a:bodyPr>
          <a:lstStyle/>
          <a:p>
            <a:r>
              <a:rPr lang="en-US" b="1" dirty="0" smtClean="0"/>
              <a:t>Medical Management</a:t>
            </a:r>
            <a:br>
              <a:rPr lang="en-US" b="1" dirty="0" smtClean="0"/>
            </a:br>
            <a:endParaRPr lang="ar-SA"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77500" lnSpcReduction="20000"/>
          </a:bodyPr>
          <a:lstStyle/>
          <a:p>
            <a:pPr algn="l" rtl="0"/>
            <a:r>
              <a:rPr lang="en-US" b="1" dirty="0" smtClean="0"/>
              <a:t>Assessment</a:t>
            </a:r>
          </a:p>
          <a:p>
            <a:pPr algn="l" rtl="0"/>
            <a:r>
              <a:rPr lang="en-US" b="1" dirty="0" smtClean="0"/>
              <a:t>Health promotion, identification of people at risk for osteoporosis,</a:t>
            </a:r>
          </a:p>
          <a:p>
            <a:pPr algn="l" rtl="0"/>
            <a:r>
              <a:rPr lang="en-US" b="1" dirty="0" smtClean="0"/>
              <a:t>and recognition of problems associated with osteoporosis form</a:t>
            </a:r>
          </a:p>
          <a:p>
            <a:pPr algn="l" rtl="0"/>
            <a:r>
              <a:rPr lang="en-US" b="1" dirty="0" smtClean="0"/>
              <a:t>the basis for nursing assessment. The health history includes questions concerning the occurrence of </a:t>
            </a:r>
            <a:r>
              <a:rPr lang="en-US" b="1" dirty="0" err="1" smtClean="0"/>
              <a:t>osteopenia</a:t>
            </a:r>
            <a:r>
              <a:rPr lang="en-US" b="1" dirty="0" smtClean="0"/>
              <a:t> and osteoporosis</a:t>
            </a:r>
          </a:p>
          <a:p>
            <a:pPr algn="l" rtl="0"/>
            <a:r>
              <a:rPr lang="en-US" b="1" dirty="0" smtClean="0"/>
              <a:t>and focuses on family history, previous fractures, dietary consumption</a:t>
            </a:r>
          </a:p>
          <a:p>
            <a:pPr algn="l" rtl="0"/>
            <a:r>
              <a:rPr lang="en-US" b="1" dirty="0" smtClean="0"/>
              <a:t>of calcium, exercise patterns, onset of menopause, and</a:t>
            </a:r>
          </a:p>
          <a:p>
            <a:pPr algn="l" rtl="0"/>
            <a:r>
              <a:rPr lang="en-US" b="1" dirty="0" smtClean="0"/>
              <a:t>use of corticosteroids as well as alcohol, smoking, and caffeine intake.</a:t>
            </a:r>
          </a:p>
          <a:p>
            <a:pPr algn="l" rtl="0"/>
            <a:r>
              <a:rPr lang="en-US" b="1" dirty="0" smtClean="0"/>
              <a:t>Any symptoms the patient is experiencing, such as back pain,</a:t>
            </a:r>
          </a:p>
          <a:p>
            <a:pPr algn="l" rtl="0"/>
            <a:r>
              <a:rPr lang="en-US" b="1" dirty="0" smtClean="0"/>
              <a:t>constipation, or altered body image, are explored.</a:t>
            </a:r>
          </a:p>
          <a:p>
            <a:pPr algn="l" rtl="0"/>
            <a:endParaRPr lang="en-US" b="1" dirty="0" smtClean="0"/>
          </a:p>
          <a:p>
            <a:pPr algn="l" rtl="0"/>
            <a:endParaRPr lang="ar-SA" dirty="0"/>
          </a:p>
        </p:txBody>
      </p:sp>
      <p:sp>
        <p:nvSpPr>
          <p:cNvPr id="3" name="Title 2"/>
          <p:cNvSpPr>
            <a:spLocks noGrp="1"/>
          </p:cNvSpPr>
          <p:nvPr>
            <p:ph type="title"/>
          </p:nvPr>
        </p:nvSpPr>
        <p:spPr>
          <a:xfrm>
            <a:off x="457200" y="762000"/>
            <a:ext cx="8229600" cy="381000"/>
          </a:xfrm>
        </p:spPr>
        <p:txBody>
          <a:bodyPr>
            <a:normAutofit fontScale="90000"/>
          </a:bodyPr>
          <a:lstStyle/>
          <a:p>
            <a:r>
              <a:rPr lang="en-US" sz="2700" dirty="0" smtClean="0">
                <a:effectLst/>
              </a:rPr>
              <a:t>NURSING PROCESS:</a:t>
            </a:r>
            <a:br>
              <a:rPr lang="en-US" sz="2700" dirty="0" smtClean="0">
                <a:effectLst/>
              </a:rPr>
            </a:br>
            <a:r>
              <a:rPr lang="en-US" sz="2700" dirty="0" smtClean="0">
                <a:effectLst/>
              </a:rPr>
              <a:t>THE PATIENT WITH A SPONTANEOUS</a:t>
            </a:r>
            <a:br>
              <a:rPr lang="en-US" sz="2700" dirty="0" smtClean="0">
                <a:effectLst/>
              </a:rPr>
            </a:br>
            <a:r>
              <a:rPr lang="en-US" sz="2700" dirty="0" smtClean="0">
                <a:effectLst/>
              </a:rPr>
              <a:t>VERTEBRAL FRACTURE RELATED</a:t>
            </a:r>
            <a:br>
              <a:rPr lang="en-US" sz="2700" dirty="0" smtClean="0">
                <a:effectLst/>
              </a:rPr>
            </a:br>
            <a:r>
              <a:rPr lang="en-US" sz="2700" dirty="0" smtClean="0">
                <a:effectLst/>
              </a:rPr>
              <a:t>TO OSTEOPOROSIS</a:t>
            </a:r>
            <a:r>
              <a:rPr lang="en-US" dirty="0" smtClean="0"/>
              <a:t/>
            </a:r>
            <a:br>
              <a:rPr lang="en-US" dirty="0" smtClean="0"/>
            </a:br>
            <a:endParaRPr lang="ar-SA"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20000"/>
          </a:bodyPr>
          <a:lstStyle/>
          <a:p>
            <a:pPr algn="l" rtl="0"/>
            <a:r>
              <a:rPr lang="en-US" b="1" dirty="0" smtClean="0"/>
              <a:t>Based on the assessment data, the major nursing diagnoses for the</a:t>
            </a:r>
          </a:p>
          <a:p>
            <a:pPr algn="l" rtl="0"/>
            <a:r>
              <a:rPr lang="en-US" b="1" dirty="0" smtClean="0"/>
              <a:t>patient who experiences a spontaneous vertebral fracture related</a:t>
            </a:r>
          </a:p>
          <a:p>
            <a:pPr algn="l" rtl="0"/>
            <a:r>
              <a:rPr lang="en-US" b="1" dirty="0" smtClean="0"/>
              <a:t>to osteoporosis may include the following:</a:t>
            </a:r>
          </a:p>
          <a:p>
            <a:pPr algn="l" rtl="0"/>
            <a:r>
              <a:rPr lang="en-US" b="1" dirty="0" smtClean="0"/>
              <a:t>• Deficient knowledge about the osteoporotic process and</a:t>
            </a:r>
          </a:p>
          <a:p>
            <a:pPr algn="l" rtl="0"/>
            <a:r>
              <a:rPr lang="en-US" b="1" dirty="0" smtClean="0"/>
              <a:t>treatment regimen</a:t>
            </a:r>
          </a:p>
          <a:p>
            <a:pPr algn="l" rtl="0"/>
            <a:r>
              <a:rPr lang="en-US" b="1" dirty="0" smtClean="0"/>
              <a:t>• Acute pain related to fracture and muscle spasm</a:t>
            </a:r>
          </a:p>
          <a:p>
            <a:pPr algn="l" rtl="0"/>
            <a:r>
              <a:rPr lang="en-US" b="1" dirty="0" smtClean="0"/>
              <a:t>• Risk for constipation related to immobility or development</a:t>
            </a:r>
          </a:p>
          <a:p>
            <a:pPr algn="l" rtl="0"/>
            <a:r>
              <a:rPr lang="en-US" b="1" dirty="0" smtClean="0"/>
              <a:t>of </a:t>
            </a:r>
            <a:r>
              <a:rPr lang="en-US" b="1" dirty="0" err="1" smtClean="0"/>
              <a:t>ileus</a:t>
            </a:r>
            <a:r>
              <a:rPr lang="en-US" b="1" dirty="0" smtClean="0"/>
              <a:t> (intestinal obstruction)</a:t>
            </a:r>
          </a:p>
          <a:p>
            <a:pPr algn="l" rtl="0"/>
            <a:r>
              <a:rPr lang="en-US" b="1" dirty="0" smtClean="0"/>
              <a:t>• Risk for injury: additional fractures related to osteoporosis</a:t>
            </a:r>
          </a:p>
          <a:p>
            <a:endParaRPr lang="ar-SA" b="1" dirty="0"/>
          </a:p>
        </p:txBody>
      </p:sp>
      <p:sp>
        <p:nvSpPr>
          <p:cNvPr id="3" name="Title 2"/>
          <p:cNvSpPr>
            <a:spLocks noGrp="1"/>
          </p:cNvSpPr>
          <p:nvPr>
            <p:ph type="title"/>
          </p:nvPr>
        </p:nvSpPr>
        <p:spPr/>
        <p:txBody>
          <a:bodyPr>
            <a:normAutofit fontScale="90000"/>
          </a:bodyPr>
          <a:lstStyle/>
          <a:p>
            <a:r>
              <a:rPr lang="en-US" dirty="0" smtClean="0"/>
              <a:t>Nursing Diagnoses</a:t>
            </a:r>
            <a:br>
              <a:rPr lang="en-US" dirty="0" smtClean="0"/>
            </a:br>
            <a:endParaRPr lang="ar-SA"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major goals for the patient may include knowledge about osteoporosis</a:t>
            </a:r>
          </a:p>
          <a:p>
            <a:pPr algn="l" rtl="0"/>
            <a:r>
              <a:rPr lang="en-US" dirty="0" smtClean="0"/>
              <a:t>and the treatment regimen, relief of pain, improved</a:t>
            </a:r>
          </a:p>
          <a:p>
            <a:pPr algn="l" rtl="0"/>
            <a:r>
              <a:rPr lang="en-US" dirty="0" smtClean="0"/>
              <a:t>bowel elimination, and absence of additional fractures.</a:t>
            </a:r>
          </a:p>
          <a:p>
            <a:endParaRPr lang="ar-SA" dirty="0"/>
          </a:p>
        </p:txBody>
      </p:sp>
      <p:sp>
        <p:nvSpPr>
          <p:cNvPr id="3" name="Title 2"/>
          <p:cNvSpPr>
            <a:spLocks noGrp="1"/>
          </p:cNvSpPr>
          <p:nvPr>
            <p:ph type="title"/>
          </p:nvPr>
        </p:nvSpPr>
        <p:spPr/>
        <p:txBody>
          <a:bodyPr>
            <a:normAutofit fontScale="90000"/>
          </a:bodyPr>
          <a:lstStyle/>
          <a:p>
            <a:r>
              <a:rPr lang="en-US" dirty="0" smtClean="0"/>
              <a:t>Planning and Goals</a:t>
            </a:r>
            <a:br>
              <a:rPr lang="en-US" dirty="0" smtClean="0"/>
            </a:br>
            <a:endParaRPr lang="ar-SA"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5562600"/>
          </a:xfrm>
        </p:spPr>
        <p:txBody>
          <a:bodyPr>
            <a:normAutofit fontScale="70000" lnSpcReduction="20000"/>
          </a:bodyPr>
          <a:lstStyle/>
          <a:p>
            <a:pPr algn="l" rtl="0"/>
            <a:r>
              <a:rPr lang="en-US" sz="2900" b="1" dirty="0" smtClean="0"/>
              <a:t>PROMOTING UNDERSTANDING OF OSTEOPOROSIS</a:t>
            </a:r>
          </a:p>
          <a:p>
            <a:pPr algn="l" rtl="0"/>
            <a:r>
              <a:rPr lang="en-US" sz="2900" b="1" dirty="0" smtClean="0"/>
              <a:t>AND THE TREATMENT REGIMEN</a:t>
            </a:r>
          </a:p>
          <a:p>
            <a:pPr algn="l" rtl="0"/>
            <a:r>
              <a:rPr lang="en-US" sz="2900" b="1" dirty="0" smtClean="0"/>
              <a:t>Patient teaching focuses on factors influencing the development</a:t>
            </a:r>
          </a:p>
          <a:p>
            <a:pPr algn="l" rtl="0"/>
            <a:r>
              <a:rPr lang="en-US" sz="2900" b="1" dirty="0" smtClean="0"/>
              <a:t>of osteoporosis, interventions to arrest or slow the process, and</a:t>
            </a:r>
          </a:p>
          <a:p>
            <a:pPr algn="l" rtl="0"/>
            <a:r>
              <a:rPr lang="en-US" sz="2900" b="1" dirty="0" smtClean="0"/>
              <a:t>measures to relieve symptoms. Adequate dietary or supplemental</a:t>
            </a:r>
          </a:p>
          <a:p>
            <a:pPr algn="l" rtl="0"/>
            <a:r>
              <a:rPr lang="en-US" sz="2900" b="1" dirty="0" smtClean="0"/>
              <a:t>calcium and vitamin D, regular weight-bearing exercise, and</a:t>
            </a:r>
          </a:p>
          <a:p>
            <a:pPr algn="l" rtl="0"/>
            <a:r>
              <a:rPr lang="en-US" sz="2900" b="1" dirty="0" smtClean="0"/>
              <a:t>modification of lifestyle, if necessary (</a:t>
            </a:r>
            <a:r>
              <a:rPr lang="en-US" sz="2900" b="1" dirty="0" err="1" smtClean="0"/>
              <a:t>eg</a:t>
            </a:r>
            <a:r>
              <a:rPr lang="en-US" sz="2900" b="1" dirty="0" smtClean="0"/>
              <a:t>, cessation of smoking,</a:t>
            </a:r>
          </a:p>
          <a:p>
            <a:pPr algn="l" rtl="0"/>
            <a:r>
              <a:rPr lang="en-US" sz="2900" b="1" dirty="0" smtClean="0"/>
              <a:t>reduced use of caffeine and alcohol), help to maintain bone mass.</a:t>
            </a:r>
          </a:p>
          <a:p>
            <a:pPr algn="l" rtl="0"/>
            <a:r>
              <a:rPr lang="en-US" sz="2900" b="1" dirty="0" smtClean="0"/>
              <a:t>Diet, exercise, and physical activity are the primary keys to developing</a:t>
            </a:r>
          </a:p>
          <a:p>
            <a:pPr algn="l" rtl="0"/>
            <a:r>
              <a:rPr lang="en-US" sz="2900" b="1" dirty="0" smtClean="0"/>
              <a:t>high-density bones that are resistant to osteoporosis. It</a:t>
            </a:r>
          </a:p>
          <a:p>
            <a:pPr algn="l" rtl="0"/>
            <a:r>
              <a:rPr lang="en-US" sz="2900" b="1" dirty="0" smtClean="0"/>
              <a:t>is emphasized that all people continue to need sufficient calcium,</a:t>
            </a:r>
          </a:p>
          <a:p>
            <a:pPr algn="l" rtl="0"/>
            <a:r>
              <a:rPr lang="en-US" sz="2900" b="1" dirty="0" smtClean="0"/>
              <a:t>vitamin D, sunshine, and weight-bearing exercise to slow the progression</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t>Nursing Interventions</a:t>
            </a:r>
            <a:br>
              <a:rPr lang="en-US" dirty="0" smtClean="0"/>
            </a:br>
            <a:endParaRPr lang="ar-SA"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77500" lnSpcReduction="20000"/>
          </a:bodyPr>
          <a:lstStyle/>
          <a:p>
            <a:pPr algn="l" rtl="0"/>
            <a:r>
              <a:rPr lang="en-US" b="1" dirty="0" smtClean="0"/>
              <a:t>Relief of back pain resulting from compression fracture may be</a:t>
            </a:r>
          </a:p>
          <a:p>
            <a:pPr algn="l" rtl="0"/>
            <a:r>
              <a:rPr lang="en-US" b="1" dirty="0" smtClean="0"/>
              <a:t>accomplished by resting in bed in a supine or side-lying position</a:t>
            </a:r>
          </a:p>
          <a:p>
            <a:pPr algn="l" rtl="0"/>
            <a:r>
              <a:rPr lang="en-US" b="1" dirty="0" smtClean="0"/>
              <a:t>several times a day. The mattress should be firm and </a:t>
            </a:r>
            <a:r>
              <a:rPr lang="en-US" b="1" dirty="0" err="1" smtClean="0"/>
              <a:t>nonsagging</a:t>
            </a:r>
            <a:r>
              <a:rPr lang="en-US" b="1" dirty="0" smtClean="0"/>
              <a:t>.</a:t>
            </a:r>
          </a:p>
          <a:p>
            <a:pPr algn="l" rtl="0"/>
            <a:r>
              <a:rPr lang="en-US" b="1" dirty="0" smtClean="0"/>
              <a:t>Knee flexion increases comfort by relaxing back muscles. Intermittent</a:t>
            </a:r>
          </a:p>
          <a:p>
            <a:pPr algn="l" rtl="0"/>
            <a:r>
              <a:rPr lang="en-US" b="1" dirty="0" smtClean="0"/>
              <a:t>local heat and back rubs promote muscle relaxation. The</a:t>
            </a:r>
          </a:p>
          <a:p>
            <a:pPr algn="l" rtl="0"/>
            <a:r>
              <a:rPr lang="en-US" b="1" dirty="0" smtClean="0"/>
              <a:t>nurse instructs the patient to move the trunk as a unit and to</a:t>
            </a:r>
          </a:p>
          <a:p>
            <a:pPr algn="l" rtl="0"/>
            <a:r>
              <a:rPr lang="en-US" b="1" dirty="0" smtClean="0"/>
              <a:t>avoid twisting. The nurse encourages good posture and teaches</a:t>
            </a:r>
          </a:p>
          <a:p>
            <a:pPr algn="l" rtl="0"/>
            <a:r>
              <a:rPr lang="en-US" b="1" dirty="0" smtClean="0"/>
              <a:t>body mechanics. When the patient is assisted out of bed,</a:t>
            </a:r>
          </a:p>
          <a:p>
            <a:pPr algn="l" rtl="0"/>
            <a:endParaRPr lang="ar-SA" b="1" dirty="0"/>
          </a:p>
        </p:txBody>
      </p:sp>
      <p:sp>
        <p:nvSpPr>
          <p:cNvPr id="3" name="Title 2"/>
          <p:cNvSpPr>
            <a:spLocks noGrp="1"/>
          </p:cNvSpPr>
          <p:nvPr>
            <p:ph type="title"/>
          </p:nvPr>
        </p:nvSpPr>
        <p:spPr/>
        <p:txBody>
          <a:bodyPr>
            <a:normAutofit fontScale="90000"/>
          </a:bodyPr>
          <a:lstStyle/>
          <a:p>
            <a:r>
              <a:rPr lang="en-US" dirty="0" smtClean="0"/>
              <a:t>RELIEVING PAIN</a:t>
            </a:r>
            <a:br>
              <a:rPr lang="en-US" dirty="0" smtClean="0"/>
            </a:br>
            <a:endParaRPr lang="ar-SA"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b="1" dirty="0" smtClean="0"/>
              <a:t>Constipation is a problem related to immobility and medications.</a:t>
            </a:r>
          </a:p>
          <a:p>
            <a:pPr algn="l" rtl="0"/>
            <a:r>
              <a:rPr lang="en-US" b="1" dirty="0" smtClean="0"/>
              <a:t>Early institution of a high-fiber diet, increased fluids, and the use</a:t>
            </a:r>
          </a:p>
          <a:p>
            <a:pPr algn="l" rtl="0"/>
            <a:r>
              <a:rPr lang="en-US" b="1" dirty="0" smtClean="0"/>
              <a:t>of prescribed stool softeners help to prevent or minimize constipation.</a:t>
            </a:r>
          </a:p>
          <a:p>
            <a:pPr algn="l" rtl="0"/>
            <a:r>
              <a:rPr lang="en-US" b="1" dirty="0" smtClean="0"/>
              <a:t>If the vertebral collapse involves the T10–L2 vertebrae,</a:t>
            </a:r>
          </a:p>
          <a:p>
            <a:pPr algn="l" rtl="0"/>
            <a:r>
              <a:rPr lang="en-US" b="1" dirty="0" smtClean="0"/>
              <a:t>the patient may develop an </a:t>
            </a:r>
            <a:r>
              <a:rPr lang="en-US" b="1" dirty="0" err="1" smtClean="0"/>
              <a:t>ileus</a:t>
            </a:r>
            <a:r>
              <a:rPr lang="en-US" b="1" dirty="0" smtClean="0"/>
              <a:t>. The nurse therefore monitors</a:t>
            </a:r>
          </a:p>
          <a:p>
            <a:pPr algn="l" rtl="0"/>
            <a:r>
              <a:rPr lang="en-US" b="1" dirty="0" smtClean="0"/>
              <a:t>the patient’s intake, bowel sounds, and bowel activity.</a:t>
            </a:r>
          </a:p>
          <a:p>
            <a:endParaRPr lang="ar-SA" dirty="0"/>
          </a:p>
        </p:txBody>
      </p:sp>
      <p:sp>
        <p:nvSpPr>
          <p:cNvPr id="3" name="Title 2"/>
          <p:cNvSpPr>
            <a:spLocks noGrp="1"/>
          </p:cNvSpPr>
          <p:nvPr>
            <p:ph type="title"/>
          </p:nvPr>
        </p:nvSpPr>
        <p:spPr/>
        <p:txBody>
          <a:bodyPr>
            <a:normAutofit fontScale="90000"/>
          </a:bodyPr>
          <a:lstStyle/>
          <a:p>
            <a:r>
              <a:rPr lang="en-US" dirty="0" smtClean="0"/>
              <a:t>IMPROVING BOWEL ELIMINATION</a:t>
            </a:r>
            <a:br>
              <a:rPr lang="en-US" dirty="0" smtClean="0"/>
            </a:br>
            <a:endParaRPr lang="ar-SA"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l" rtl="0"/>
            <a:r>
              <a:rPr lang="en-US" dirty="0" smtClean="0"/>
              <a:t>Physical activity is essential to strengthen muscles, improve balance,</a:t>
            </a:r>
          </a:p>
          <a:p>
            <a:pPr algn="l" rtl="0"/>
            <a:r>
              <a:rPr lang="en-US" dirty="0" smtClean="0"/>
              <a:t>prevent disuse atrophy, and retard progressive bone demineralization.</a:t>
            </a:r>
          </a:p>
          <a:p>
            <a:pPr algn="l" rtl="0"/>
            <a:r>
              <a:rPr lang="en-US" dirty="0" smtClean="0"/>
              <a:t>Isometric exercises can strengthen trunk muscles.</a:t>
            </a:r>
          </a:p>
          <a:p>
            <a:pPr algn="l" rtl="0"/>
            <a:r>
              <a:rPr lang="en-US" dirty="0" smtClean="0"/>
              <a:t>The nurse encourages walking, good body mechanics, and good</a:t>
            </a:r>
          </a:p>
          <a:p>
            <a:pPr algn="l" rtl="0"/>
            <a:r>
              <a:rPr lang="en-US" dirty="0" smtClean="0"/>
              <a:t>posture. Daily weight-bearing activity, preferably outdoors in the</a:t>
            </a:r>
          </a:p>
          <a:p>
            <a:pPr algn="l" rtl="0"/>
            <a:r>
              <a:rPr lang="en-US" dirty="0" smtClean="0"/>
              <a:t>sunshine to enhance the body’s ability to produce vitamin D, is</a:t>
            </a:r>
          </a:p>
          <a:p>
            <a:pPr algn="l" rtl="0"/>
            <a:r>
              <a:rPr lang="en-US" dirty="0" smtClean="0"/>
              <a:t>encouraged. Sudden bending, jarring, and strenuous </a:t>
            </a:r>
            <a:r>
              <a:rPr lang="ar-SA" dirty="0" smtClean="0"/>
              <a:t> </a:t>
            </a:r>
            <a:r>
              <a:rPr lang="en-US" dirty="0" smtClean="0"/>
              <a:t>are </a:t>
            </a:r>
            <a:r>
              <a:rPr lang="en-US" dirty="0" err="1" smtClean="0"/>
              <a:t>avoidedlifting</a:t>
            </a:r>
            <a:endParaRPr lang="en-US" dirty="0" smtClean="0"/>
          </a:p>
          <a:p>
            <a:pPr algn="l" rtl="0"/>
            <a:endParaRPr lang="ar-SA" dirty="0"/>
          </a:p>
        </p:txBody>
      </p:sp>
      <p:sp>
        <p:nvSpPr>
          <p:cNvPr id="3" name="Title 2"/>
          <p:cNvSpPr>
            <a:spLocks noGrp="1"/>
          </p:cNvSpPr>
          <p:nvPr>
            <p:ph type="title"/>
          </p:nvPr>
        </p:nvSpPr>
        <p:spPr/>
        <p:txBody>
          <a:bodyPr>
            <a:normAutofit fontScale="90000"/>
          </a:bodyPr>
          <a:lstStyle/>
          <a:p>
            <a:r>
              <a:rPr lang="en-US" dirty="0" smtClean="0"/>
              <a:t>PREVENTING INJURY</a:t>
            </a:r>
            <a:br>
              <a:rPr lang="en-US" dirty="0" smtClean="0"/>
            </a:br>
            <a:endParaRPr lang="ar-SA"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85000" lnSpcReduction="20000"/>
          </a:bodyPr>
          <a:lstStyle/>
          <a:p>
            <a:pPr algn="l" rtl="0">
              <a:buNone/>
            </a:pPr>
            <a:r>
              <a:rPr lang="en-US" dirty="0" smtClean="0">
                <a:solidFill>
                  <a:schemeClr val="accent2"/>
                </a:solidFill>
              </a:rPr>
              <a:t>     </a:t>
            </a:r>
            <a:r>
              <a:rPr lang="en-US" b="1" dirty="0" smtClean="0">
                <a:solidFill>
                  <a:schemeClr val="accent2"/>
                </a:solidFill>
              </a:rPr>
              <a:t>EXPECTED PATIENT OUTCOMES</a:t>
            </a:r>
          </a:p>
          <a:p>
            <a:pPr algn="l" rtl="0"/>
            <a:r>
              <a:rPr lang="en-US" b="1" dirty="0" smtClean="0"/>
              <a:t>Expected patient outcomes may include:</a:t>
            </a:r>
          </a:p>
          <a:p>
            <a:pPr algn="l" rtl="0"/>
            <a:r>
              <a:rPr lang="en-US" b="1" dirty="0" smtClean="0">
                <a:solidFill>
                  <a:schemeClr val="accent2"/>
                </a:solidFill>
              </a:rPr>
              <a:t>1. Acquires knowledge about osteoporosis and the treatment</a:t>
            </a:r>
          </a:p>
          <a:p>
            <a:pPr algn="l" rtl="0"/>
            <a:r>
              <a:rPr lang="en-US" b="1" dirty="0" smtClean="0"/>
              <a:t>regimen</a:t>
            </a:r>
          </a:p>
          <a:p>
            <a:pPr algn="l" rtl="0"/>
            <a:r>
              <a:rPr lang="en-US" b="1" dirty="0" smtClean="0"/>
              <a:t>a. States relationship of calcium and vitamin D intake and</a:t>
            </a:r>
          </a:p>
          <a:p>
            <a:pPr algn="l" rtl="0"/>
            <a:r>
              <a:rPr lang="en-US" b="1" dirty="0" smtClean="0"/>
              <a:t>exercise to bone mass</a:t>
            </a:r>
          </a:p>
          <a:p>
            <a:pPr algn="l" rtl="0"/>
            <a:r>
              <a:rPr lang="en-US" b="1" dirty="0" smtClean="0"/>
              <a:t>b. Consumes adequate dietary calcium and vitamin D</a:t>
            </a:r>
          </a:p>
          <a:p>
            <a:pPr algn="l" rtl="0"/>
            <a:r>
              <a:rPr lang="en-US" b="1" dirty="0" smtClean="0"/>
              <a:t>c. Increases level of exercise</a:t>
            </a:r>
          </a:p>
          <a:p>
            <a:pPr algn="l" rtl="0"/>
            <a:r>
              <a:rPr lang="en-US" b="1" dirty="0" smtClean="0"/>
              <a:t>d. Takes prescribed hormonal or </a:t>
            </a:r>
            <a:r>
              <a:rPr lang="en-US" b="1" dirty="0" err="1" smtClean="0"/>
              <a:t>nonhormonal</a:t>
            </a:r>
            <a:r>
              <a:rPr lang="en-US" b="1" dirty="0" smtClean="0"/>
              <a:t> therapy</a:t>
            </a:r>
          </a:p>
          <a:p>
            <a:pPr algn="l" rtl="0"/>
            <a:r>
              <a:rPr lang="en-US" b="1" dirty="0" smtClean="0"/>
              <a:t>e. Complies with prescribed screening and monitoring</a:t>
            </a:r>
          </a:p>
          <a:p>
            <a:pPr algn="l" rtl="0"/>
            <a:r>
              <a:rPr lang="en-US" b="1" dirty="0" smtClean="0"/>
              <a:t>procedures</a:t>
            </a:r>
          </a:p>
          <a:p>
            <a:pPr algn="l" rtl="0"/>
            <a:endParaRPr lang="ar-SA" b="1" dirty="0"/>
          </a:p>
        </p:txBody>
      </p:sp>
      <p:sp>
        <p:nvSpPr>
          <p:cNvPr id="3" name="Title 2"/>
          <p:cNvSpPr>
            <a:spLocks noGrp="1"/>
          </p:cNvSpPr>
          <p:nvPr>
            <p:ph type="title"/>
          </p:nvPr>
        </p:nvSpPr>
        <p:spPr/>
        <p:txBody>
          <a:bodyPr>
            <a:normAutofit fontScale="90000"/>
          </a:bodyPr>
          <a:lstStyle/>
          <a:p>
            <a:r>
              <a:rPr lang="en-US" dirty="0" smtClean="0"/>
              <a:t>Evaluation</a:t>
            </a:r>
            <a:br>
              <a:rPr lang="en-US" dirty="0" smtClean="0"/>
            </a:br>
            <a:endParaRPr lang="ar-SA"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algn="l" rtl="0"/>
            <a:r>
              <a:rPr lang="en-US" b="1" dirty="0" smtClean="0">
                <a:solidFill>
                  <a:schemeClr val="accent2"/>
                </a:solidFill>
              </a:rPr>
              <a:t>2. Achieves pain relief</a:t>
            </a:r>
          </a:p>
          <a:p>
            <a:pPr algn="l" rtl="0"/>
            <a:r>
              <a:rPr lang="en-US" b="1" dirty="0" smtClean="0"/>
              <a:t>a. Experiences pain relief at rest</a:t>
            </a:r>
          </a:p>
          <a:p>
            <a:pPr algn="l" rtl="0"/>
            <a:r>
              <a:rPr lang="en-US" b="1" dirty="0" smtClean="0"/>
              <a:t>b. Experiences minimal discomfort during ADLs</a:t>
            </a:r>
          </a:p>
          <a:p>
            <a:pPr algn="l" rtl="0"/>
            <a:r>
              <a:rPr lang="en-US" b="1" dirty="0" smtClean="0"/>
              <a:t>c. Demonstrates diminished tenderness at fracture site</a:t>
            </a:r>
          </a:p>
          <a:p>
            <a:pPr algn="l" rtl="0"/>
            <a:r>
              <a:rPr lang="en-US" b="1" dirty="0" smtClean="0">
                <a:solidFill>
                  <a:schemeClr val="accent2"/>
                </a:solidFill>
              </a:rPr>
              <a:t>3. Demonstrates normal bowel elimination</a:t>
            </a:r>
          </a:p>
          <a:p>
            <a:pPr algn="l" rtl="0"/>
            <a:r>
              <a:rPr lang="en-US" b="1" dirty="0" smtClean="0"/>
              <a:t>a. Has active bowel sounds</a:t>
            </a:r>
          </a:p>
          <a:p>
            <a:pPr algn="l" rtl="0"/>
            <a:r>
              <a:rPr lang="en-US" b="1" dirty="0" smtClean="0"/>
              <a:t>b. Reports regular bowel movements</a:t>
            </a:r>
          </a:p>
          <a:p>
            <a:pPr algn="l" rtl="0"/>
            <a:r>
              <a:rPr lang="en-US" b="1" dirty="0" smtClean="0">
                <a:solidFill>
                  <a:schemeClr val="accent2"/>
                </a:solidFill>
              </a:rPr>
              <a:t>4. Experiences no new fractures</a:t>
            </a:r>
          </a:p>
          <a:p>
            <a:pPr algn="l" rtl="0"/>
            <a:r>
              <a:rPr lang="en-US" b="1" dirty="0" smtClean="0"/>
              <a:t>a. Maintains good </a:t>
            </a:r>
            <a:r>
              <a:rPr lang="en-US" dirty="0" smtClean="0"/>
              <a:t>posture</a:t>
            </a:r>
          </a:p>
          <a:p>
            <a:endParaRPr lang="ar-SA"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pPr algn="l" rtl="0"/>
            <a:r>
              <a:rPr lang="en-US" b="1" dirty="0" smtClean="0"/>
              <a:t>b. Uses good body mechanics</a:t>
            </a:r>
          </a:p>
          <a:p>
            <a:pPr algn="l" rtl="0"/>
            <a:r>
              <a:rPr lang="en-US" b="1" dirty="0" smtClean="0"/>
              <a:t>c. Consumes a diet high in calcium and vitamin D</a:t>
            </a:r>
          </a:p>
          <a:p>
            <a:pPr algn="l" rtl="0"/>
            <a:r>
              <a:rPr lang="en-US" b="1" dirty="0" smtClean="0"/>
              <a:t>d. Engages in weight-bearing exercises (walks daily)</a:t>
            </a:r>
          </a:p>
          <a:p>
            <a:pPr algn="l" rtl="0"/>
            <a:r>
              <a:rPr lang="en-US" b="1" dirty="0" smtClean="0"/>
              <a:t>e. Rests by lying down several times a day</a:t>
            </a:r>
          </a:p>
          <a:p>
            <a:pPr algn="l" rtl="0"/>
            <a:r>
              <a:rPr lang="en-US" b="1" dirty="0" smtClean="0"/>
              <a:t>f. Participates in outdoor activities</a:t>
            </a:r>
          </a:p>
          <a:p>
            <a:pPr algn="l" rtl="0"/>
            <a:r>
              <a:rPr lang="en-US" b="1" dirty="0" smtClean="0"/>
              <a:t>g. Creates a safe home environment</a:t>
            </a:r>
          </a:p>
          <a:p>
            <a:pPr algn="l" rtl="0"/>
            <a:r>
              <a:rPr lang="en-US" b="1" dirty="0" smtClean="0"/>
              <a:t>h. Accepts assistance and supervision as needed</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779</TotalTime>
  <Words>12209</Words>
  <Application>Microsoft Office PowerPoint</Application>
  <PresentationFormat>On-screen Show (4:3)</PresentationFormat>
  <Paragraphs>1368</Paragraphs>
  <Slides>173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173</vt:i4>
      </vt:variant>
    </vt:vector>
  </HeadingPairs>
  <TitlesOfParts>
    <vt:vector size="182" baseType="lpstr">
      <vt:lpstr>Algerian</vt:lpstr>
      <vt:lpstr>Arial</vt:lpstr>
      <vt:lpstr>Calibri</vt:lpstr>
      <vt:lpstr>Lucida Sans Unicode</vt:lpstr>
      <vt:lpstr>Tahoma</vt:lpstr>
      <vt:lpstr>Verdana</vt:lpstr>
      <vt:lpstr>Wingdings 2</vt:lpstr>
      <vt:lpstr>Wingdings 3</vt:lpstr>
      <vt:lpstr>Concourse</vt:lpstr>
      <vt:lpstr>Management of Patients With Musculoskeletal Disorders </vt:lpstr>
      <vt:lpstr>LEARNING OBJECTIVES </vt:lpstr>
      <vt:lpstr>PowerPoint Presentation</vt:lpstr>
      <vt:lpstr>Introduction to musculoskeletal disorders</vt:lpstr>
      <vt:lpstr>Common Musculoskeletal Problems </vt:lpstr>
      <vt:lpstr>PowerPoint Presentation</vt:lpstr>
      <vt:lpstr>Clinical Manifestations </vt:lpstr>
      <vt:lpstr>Assessment and Diagnostic Findings </vt:lpstr>
      <vt:lpstr>Medical Management </vt:lpstr>
      <vt:lpstr>PowerPoint Presentation</vt:lpstr>
      <vt:lpstr>Diagnostic Procedures for Low Back Pain </vt:lpstr>
      <vt:lpstr>NURSING PROCESS: THE PATIENT WITH ACUTE LOW BACK PAIN </vt:lpstr>
      <vt:lpstr>PowerPoint Presentation</vt:lpstr>
      <vt:lpstr>PowerPoint Presentation</vt:lpstr>
      <vt:lpstr>PowerPoint Presentation</vt:lpstr>
      <vt:lpstr>Nursing Diagnoses </vt:lpstr>
      <vt:lpstr>Planning and Goals </vt:lpstr>
      <vt:lpstr>Nursing Interventions RELIEVING PAIN </vt:lpstr>
      <vt:lpstr>IMPROVING PHYSICAL MOBILITY </vt:lpstr>
      <vt:lpstr>PATIENT EDUCATION Strategies for the Patient With Low Back Pain </vt:lpstr>
      <vt:lpstr>PowerPoint Presentation</vt:lpstr>
      <vt:lpstr>PowerPoint Presentation</vt:lpstr>
      <vt:lpstr>USING PROPER BODY MECHANICS </vt:lpstr>
      <vt:lpstr>FIGURE 68-1 Positioning to promote lumbar flexion. © B. Proud. </vt:lpstr>
      <vt:lpstr>PowerPoint Presentation</vt:lpstr>
      <vt:lpstr>Proper and improper standing postures. (Left) Abdominal muscles contracted, giving a feeling of muscles contracted, giving a downward pull. (Right) Slouch position, showing abdominal muscles relaxed and body out of proper alignment. </vt:lpstr>
      <vt:lpstr>IMPROVING SELF-ESTEEM </vt:lpstr>
      <vt:lpstr>Proper and improper lifting techniques. (Left) Correct position for lifting. This person is using the long and strong muscles of the arms and legs and holding the object so that the line of gravity falls within the base of support. (Right) Incorrect position for lifting because pull is exerted on the back muscles and leaning causes the line of gravity to fall outside the base. </vt:lpstr>
      <vt:lpstr>MODIFYING NUTRITION FOR WEIGHT REDUCTION </vt:lpstr>
      <vt:lpstr>Evaluation EXPECTED PATIENT OUTCOMES </vt:lpstr>
      <vt:lpstr>PowerPoint Presentation</vt:lpstr>
      <vt:lpstr>Common Problems of the Upper Extremity </vt:lpstr>
      <vt:lpstr>BURSITIS AND TENDINITIS </vt:lpstr>
      <vt:lpstr>LOOSE BODIES </vt:lpstr>
      <vt:lpstr>IMPINGEMENT SYNDROME </vt:lpstr>
      <vt:lpstr>CARPAL TUNNEL SYNDROME </vt:lpstr>
      <vt:lpstr>GANGLION </vt:lpstr>
      <vt:lpstr>Chart 68-4 • PATIENT EDUCATION Measures to Promote Shoulder Healing </vt:lpstr>
      <vt:lpstr>PowerPoint Presentation</vt:lpstr>
      <vt:lpstr>FIGURE 68-4 Tinel’s sign may be elicited in patients with carpal tunnel syndrome by percussing lightly over the median nerve, located on the inner aspect of the wrist. If the patient reports tingling, numbness, and pain, the test for Tinel’s sign is considered positive. From Weber, J. W., &amp; Kelley, J. (2003). Health assessment in nursing </vt:lpstr>
      <vt:lpstr>DUPUYTREN’S CONTRACTURE </vt:lpstr>
      <vt:lpstr>NURSING PROCESS: THE PATIENT UNDERGOING SURGERY OF THE HAND OR WRIST </vt:lpstr>
      <vt:lpstr>Nursing Diagnoses </vt:lpstr>
      <vt:lpstr>Planning and Goals </vt:lpstr>
      <vt:lpstr>Nursing Interventions </vt:lpstr>
      <vt:lpstr>RELIEVING PAIN </vt:lpstr>
      <vt:lpstr>IMPROVING SELF-CARE </vt:lpstr>
      <vt:lpstr>PREVENTING INFECTION </vt:lpstr>
      <vt:lpstr>PROMOTING HOME AND COMMUNITY-BASED CARE </vt:lpstr>
      <vt:lpstr>Evaluation </vt:lpstr>
      <vt:lpstr>PowerPoint Presentation</vt:lpstr>
      <vt:lpstr>Common Foot Problems </vt:lpstr>
      <vt:lpstr>PowerPoint Presentation</vt:lpstr>
      <vt:lpstr>PLANTAR FASCIITIS </vt:lpstr>
      <vt:lpstr>CORN </vt:lpstr>
      <vt:lpstr>CALLUS </vt:lpstr>
      <vt:lpstr>INGROWN TOENAIL </vt:lpstr>
      <vt:lpstr>HAMMER TOE </vt:lpstr>
      <vt:lpstr>HALLUX VALGUS </vt:lpstr>
      <vt:lpstr>PES CAVUS </vt:lpstr>
      <vt:lpstr>MORTON’S NEUROMA </vt:lpstr>
      <vt:lpstr>FLATFOOT </vt:lpstr>
      <vt:lpstr>NURSING PROCESS: THE PATIENT UNDERGOING FOOT SURGERY </vt:lpstr>
      <vt:lpstr>Nursing Diagnoses </vt:lpstr>
      <vt:lpstr>Planning and Goals </vt:lpstr>
      <vt:lpstr>Nursing Interventions </vt:lpstr>
      <vt:lpstr>RELIEVING PAIN </vt:lpstr>
      <vt:lpstr>IMPROVING MOBILITY </vt:lpstr>
      <vt:lpstr>PREVENTING INFECTION </vt:lpstr>
      <vt:lpstr>PROMOTING HOME AND COMMUNITY-BASED CARE </vt:lpstr>
      <vt:lpstr>Evaluation </vt:lpstr>
      <vt:lpstr>PowerPoint Presentation</vt:lpstr>
      <vt:lpstr>Metabolic Bone Disorders </vt:lpstr>
      <vt:lpstr>Prevention </vt:lpstr>
      <vt:lpstr>Pathophysiology </vt:lpstr>
      <vt:lpstr>PowerPoint Presentation</vt:lpstr>
      <vt:lpstr>PowerPoint Presentation</vt:lpstr>
      <vt:lpstr>PowerPoint Presentation</vt:lpstr>
      <vt:lpstr>PowerPoint Presentation</vt:lpstr>
      <vt:lpstr>PowerPoint Presentation</vt:lpstr>
      <vt:lpstr>PowerPoint Presentation</vt:lpstr>
      <vt:lpstr>Risk Factors for Osteoporosis </vt:lpstr>
      <vt:lpstr>PowerPoint Presentation</vt:lpstr>
      <vt:lpstr>Assessment and Diagnostic Findings </vt:lpstr>
      <vt:lpstr>Medical Management </vt:lpstr>
      <vt:lpstr>PowerPoint Presentation</vt:lpstr>
      <vt:lpstr>PHARMACOLOGIC THERAPY </vt:lpstr>
      <vt:lpstr>FRACTURE MANAGEMENT </vt:lpstr>
      <vt:lpstr>PowerPoint Presentation</vt:lpstr>
      <vt:lpstr>NURSING PROCESS: THE PATIENT WITH A SPONTANEOUS VERTEBRAL FRACTURE RELATED TO OSTEOPOROSIS </vt:lpstr>
      <vt:lpstr>Nursing Diagnoses </vt:lpstr>
      <vt:lpstr>Planning and Goals </vt:lpstr>
      <vt:lpstr>Nursing Interventions </vt:lpstr>
      <vt:lpstr>RELIEVING PAIN </vt:lpstr>
      <vt:lpstr>IMPROVING BOWEL ELIMINATION </vt:lpstr>
      <vt:lpstr>PREVENTING INJURY </vt:lpstr>
      <vt:lpstr>Evaluation </vt:lpstr>
      <vt:lpstr>PowerPoint Presentation</vt:lpstr>
      <vt:lpstr>PowerPoint Presentation</vt:lpstr>
      <vt:lpstr>OSTEOMALACIA </vt:lpstr>
      <vt:lpstr>Pathophysiology </vt:lpstr>
      <vt:lpstr>PowerPoint Presentation</vt:lpstr>
      <vt:lpstr>Assessment and Diagnostic Findings </vt:lpstr>
      <vt:lpstr>Medical Management </vt:lpstr>
      <vt:lpstr>PowerPoint Presentation</vt:lpstr>
      <vt:lpstr>PowerPoint Presentation</vt:lpstr>
      <vt:lpstr>PAGET’S DISEASE </vt:lpstr>
      <vt:lpstr>Clinical Manifestations </vt:lpstr>
      <vt:lpstr>Assessment and Diagnostic Findings </vt:lpstr>
      <vt:lpstr>Medical Management </vt:lpstr>
      <vt:lpstr>PHARMACOLOGIC THERAPY </vt:lpstr>
      <vt:lpstr>Musculoskeletal Infections </vt:lpstr>
      <vt:lpstr>PowerPoint Presentation</vt:lpstr>
      <vt:lpstr>PowerPoint Presentation</vt:lpstr>
      <vt:lpstr>Patho physiology </vt:lpstr>
      <vt:lpstr>Clinical Manifestations When the infection is blood borne, </vt:lpstr>
      <vt:lpstr>Assessment and Diagnostic Findings </vt:lpstr>
      <vt:lpstr>PowerPoint Presentation</vt:lpstr>
      <vt:lpstr>Prevention </vt:lpstr>
      <vt:lpstr>Medical Management </vt:lpstr>
      <vt:lpstr>PHARMACOLOGIC THERAPY </vt:lpstr>
      <vt:lpstr>SURGICAL MANAGEMENT </vt:lpstr>
      <vt:lpstr>PowerPoint Presentation</vt:lpstr>
      <vt:lpstr>Nursing Diagnoses </vt:lpstr>
      <vt:lpstr>Planning and Goals </vt:lpstr>
      <vt:lpstr>Nursing Interventions </vt:lpstr>
      <vt:lpstr>IMPROVING PHYSICAL MOBILITY </vt:lpstr>
      <vt:lpstr>CONTROLLING THE INFECTIOUS PROCESS </vt:lpstr>
      <vt:lpstr>PROMOTING HOME AND COMMUNITY-BASED CARE Teaching Patients Self-Care </vt:lpstr>
      <vt:lpstr>Continuing Care </vt:lpstr>
      <vt:lpstr>Evaluation </vt:lpstr>
      <vt:lpstr>PowerPoint Presentation</vt:lpstr>
      <vt:lpstr>SEPTIC (INFECTIOUS) ARTHRITIS </vt:lpstr>
      <vt:lpstr>Clinical Manifestations </vt:lpstr>
      <vt:lpstr>Assessment and Diagnostic Findings </vt:lpstr>
      <vt:lpstr>Management </vt:lpstr>
      <vt:lpstr>PowerPoint Presentation</vt:lpstr>
      <vt:lpstr>PowerPoint Presentation</vt:lpstr>
      <vt:lpstr>PowerPoint Presentation</vt:lpstr>
      <vt:lpstr>Bone Tumors </vt:lpstr>
      <vt:lpstr>BENIGN BONE TUMORS </vt:lpstr>
      <vt:lpstr>PowerPoint Presentation</vt:lpstr>
      <vt:lpstr>MALIGNANT BONE TUMORS </vt:lpstr>
      <vt:lpstr>PowerPoint Presentation</vt:lpstr>
      <vt:lpstr>METASTATIC BONE DISEASE </vt:lpstr>
      <vt:lpstr>PowerPoint Presentation</vt:lpstr>
      <vt:lpstr>Clinical Manifestations </vt:lpstr>
      <vt:lpstr>Assessment and Diagnostic Findings </vt:lpstr>
      <vt:lpstr>PowerPoint Presentation</vt:lpstr>
      <vt:lpstr>Medical Management PRIMARY BONE TUMORS </vt:lpstr>
      <vt:lpstr>METASTATIC BONE DISEASE  </vt:lpstr>
      <vt:lpstr>NURSING PROCESS: THE PATIENT WITH A BONE TUMOR </vt:lpstr>
      <vt:lpstr>Diagnosis NURSING DIAGNOSES </vt:lpstr>
      <vt:lpstr>PowerPoint Presentation</vt:lpstr>
      <vt:lpstr>Planning and Goals </vt:lpstr>
      <vt:lpstr>Nursing Interventions </vt:lpstr>
      <vt:lpstr>PROMOTING UNDERSTANDING OF THE DISEASE PROCESS AND TREATMENT REGIMEN </vt:lpstr>
      <vt:lpstr>RELIEVING PAIN </vt:lpstr>
      <vt:lpstr>PREVENTING PATHOLOGIC FRACTURE </vt:lpstr>
      <vt:lpstr>PROMOTING COPING SKILLS </vt:lpstr>
      <vt:lpstr>PROMOTING SELF-ESTEEM </vt:lpstr>
      <vt:lpstr>MONITORING AND MANAGING POTENTIAL COMPLICATIONS </vt:lpstr>
      <vt:lpstr>Inadequate Nutrition </vt:lpstr>
      <vt:lpstr>Osteomyelitis and Wound Infections </vt:lpstr>
      <vt:lpstr>Hypercalcemia </vt:lpstr>
      <vt:lpstr>PROMOTING HOME AND COMMUNITY-BASED CARE Teaching Patients Self-Care </vt:lpstr>
      <vt:lpstr>Continuing Care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Patients With Musculoskeletal Disorders</dc:title>
  <dc:creator>manal</dc:creator>
  <cp:lastModifiedBy>manal</cp:lastModifiedBy>
  <cp:revision>54</cp:revision>
  <dcterms:created xsi:type="dcterms:W3CDTF">2006-08-16T00:00:00Z</dcterms:created>
  <dcterms:modified xsi:type="dcterms:W3CDTF">2012-09-26T10:02:56Z</dcterms:modified>
</cp:coreProperties>
</file>