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sldIdLst>
    <p:sldId id="259" r:id="rId2"/>
    <p:sldId id="262" r:id="rId3"/>
    <p:sldId id="263" r:id="rId4"/>
    <p:sldId id="264" r:id="rId5"/>
    <p:sldId id="265" r:id="rId6"/>
    <p:sldId id="266" r:id="rId7"/>
    <p:sldId id="267" r:id="rId8"/>
    <p:sldId id="268" r:id="rId9"/>
    <p:sldId id="269" r:id="rId10"/>
    <p:sldId id="271" r:id="rId11"/>
    <p:sldId id="272" r:id="rId12"/>
    <p:sldId id="273" r:id="rId13"/>
    <p:sldId id="275" r:id="rId14"/>
    <p:sldId id="276" r:id="rId15"/>
    <p:sldId id="277" r:id="rId16"/>
    <p:sldId id="278" r:id="rId17"/>
    <p:sldId id="279" r:id="rId18"/>
    <p:sldId id="281" r:id="rId19"/>
    <p:sldId id="282" r:id="rId20"/>
    <p:sldId id="283" r:id="rId21"/>
    <p:sldId id="286" r:id="rId22"/>
    <p:sldId id="287" r:id="rId23"/>
    <p:sldId id="288" r:id="rId24"/>
    <p:sldId id="289" r:id="rId25"/>
    <p:sldId id="291" r:id="rId26"/>
    <p:sldId id="293" r:id="rId27"/>
    <p:sldId id="294" r:id="rId28"/>
    <p:sldId id="296" r:id="rId29"/>
    <p:sldId id="297" r:id="rId30"/>
    <p:sldId id="298" r:id="rId31"/>
    <p:sldId id="299" r:id="rId32"/>
    <p:sldId id="300" r:id="rId33"/>
    <p:sldId id="301" r:id="rId34"/>
    <p:sldId id="302" r:id="rId35"/>
    <p:sldId id="303" r:id="rId36"/>
    <p:sldId id="304" r:id="rId37"/>
    <p:sldId id="305" r:id="rId38"/>
    <p:sldId id="307" r:id="rId39"/>
    <p:sldId id="308" r:id="rId40"/>
    <p:sldId id="309" r:id="rId41"/>
    <p:sldId id="310" r:id="rId42"/>
    <p:sldId id="312" r:id="rId43"/>
    <p:sldId id="313" r:id="rId44"/>
    <p:sldId id="314" r:id="rId45"/>
    <p:sldId id="316" r:id="rId46"/>
    <p:sldId id="318" r:id="rId47"/>
    <p:sldId id="319" r:id="rId48"/>
    <p:sldId id="356" r:id="rId49"/>
    <p:sldId id="322" r:id="rId50"/>
    <p:sldId id="323" r:id="rId51"/>
    <p:sldId id="324" r:id="rId52"/>
    <p:sldId id="357" r:id="rId53"/>
    <p:sldId id="358" r:id="rId54"/>
    <p:sldId id="359" r:id="rId55"/>
    <p:sldId id="327" r:id="rId56"/>
    <p:sldId id="360" r:id="rId57"/>
    <p:sldId id="361" r:id="rId58"/>
    <p:sldId id="362" r:id="rId59"/>
    <p:sldId id="363" r:id="rId60"/>
    <p:sldId id="364" r:id="rId61"/>
    <p:sldId id="365" r:id="rId62"/>
    <p:sldId id="366" r:id="rId63"/>
    <p:sldId id="367" r:id="rId64"/>
    <p:sldId id="369" r:id="rId65"/>
    <p:sldId id="370" r:id="rId66"/>
    <p:sldId id="371" r:id="rId67"/>
    <p:sldId id="372" r:id="rId68"/>
    <p:sldId id="373" r:id="rId69"/>
    <p:sldId id="374" r:id="rId70"/>
    <p:sldId id="375" r:id="rId71"/>
    <p:sldId id="376" r:id="rId72"/>
    <p:sldId id="377" r:id="rId73"/>
    <p:sldId id="349" r:id="rId74"/>
    <p:sldId id="350" r:id="rId75"/>
    <p:sldId id="351" r:id="rId76"/>
    <p:sldId id="378" r:id="rId77"/>
    <p:sldId id="379" r:id="rId78"/>
    <p:sldId id="354" r:id="rId79"/>
    <p:sldId id="380"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979"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F7B0E-746D-4CB4-8CD9-3C58C05566AB}" type="datetimeFigureOut">
              <a:rPr lang="en-US" smtClean="0"/>
              <a:t>3/6/2012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830C5A-D33B-4DF6-B6AE-1A81F8784603}" type="slidenum">
              <a:rPr lang="en-US" smtClean="0"/>
              <a:t>‹#›</a:t>
            </a:fld>
            <a:endParaRPr lang="en-US"/>
          </a:p>
        </p:txBody>
      </p:sp>
    </p:spTree>
    <p:extLst>
      <p:ext uri="{BB962C8B-B14F-4D97-AF65-F5344CB8AC3E}">
        <p14:creationId xmlns:p14="http://schemas.microsoft.com/office/powerpoint/2010/main" val="3629628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9BBA7096-9561-45E0-9255-BF03D74B1F68}" type="slidenum">
              <a:rPr lang="en-US"/>
              <a:pPr/>
              <a:t>1</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268618BA-614F-4DE2-96DD-B4C9A8C2C300}" type="slidenum">
              <a:rPr lang="en-US"/>
              <a:pPr/>
              <a:t>12</a:t>
            </a:fld>
            <a:endParaRPr lang="en-US"/>
          </a:p>
        </p:txBody>
      </p:sp>
      <p:sp>
        <p:nvSpPr>
          <p:cNvPr id="60419" name="Rectangle 1026"/>
          <p:cNvSpPr>
            <a:spLocks noGrp="1" noRot="1" noChangeAspect="1" noChangeArrowheads="1" noTextEdit="1"/>
          </p:cNvSpPr>
          <p:nvPr>
            <p:ph type="sldImg"/>
          </p:nvPr>
        </p:nvSpPr>
        <p:spPr>
          <a:solidFill>
            <a:srgbClr val="FFFFFF"/>
          </a:solidFill>
          <a:ln/>
        </p:spPr>
      </p:sp>
      <p:sp>
        <p:nvSpPr>
          <p:cNvPr id="60420" name="Rectangle 1027"/>
          <p:cNvSpPr>
            <a:spLocks noGrp="1" noChangeArrowheads="1"/>
          </p:cNvSpPr>
          <p:nvPr>
            <p:ph type="body" idx="1"/>
          </p:nvPr>
        </p:nvSpPr>
        <p:spPr>
          <a:solidFill>
            <a:srgbClr val="FFFFFF"/>
          </a:solid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757BD0BA-C453-4327-B6C8-AF9B79E086F5}" type="slidenum">
              <a:rPr lang="en-US"/>
              <a:pPr/>
              <a:t>17</a:t>
            </a:fld>
            <a:endParaRPr lang="en-US"/>
          </a:p>
        </p:txBody>
      </p:sp>
      <p:sp>
        <p:nvSpPr>
          <p:cNvPr id="66563" name="Rectangle 1026"/>
          <p:cNvSpPr>
            <a:spLocks noGrp="1" noRot="1" noChangeAspect="1" noChangeArrowheads="1" noTextEdit="1"/>
          </p:cNvSpPr>
          <p:nvPr>
            <p:ph type="sldImg"/>
          </p:nvPr>
        </p:nvSpPr>
        <p:spPr>
          <a:solidFill>
            <a:srgbClr val="FFFFFF"/>
          </a:solidFill>
          <a:ln/>
        </p:spPr>
      </p:sp>
      <p:sp>
        <p:nvSpPr>
          <p:cNvPr id="66564" name="Rectangle 1027"/>
          <p:cNvSpPr>
            <a:spLocks noGrp="1" noChangeArrowheads="1"/>
          </p:cNvSpPr>
          <p:nvPr>
            <p:ph type="body" idx="1"/>
          </p:nvPr>
        </p:nvSpPr>
        <p:spPr>
          <a:xfrm>
            <a:off x="914400" y="4343400"/>
            <a:ext cx="5334000" cy="4114800"/>
          </a:xfrm>
          <a:solidFill>
            <a:srgbClr val="FFFFFF"/>
          </a:solidFill>
          <a:ln/>
        </p:spPr>
        <p:txBody>
          <a:bodyPr/>
          <a:lstStyle/>
          <a:p>
            <a:pPr eaLnBrk="1" hangingPunct="1">
              <a:buClr>
                <a:srgbClr val="339933"/>
              </a:buClr>
            </a:pPr>
            <a:r>
              <a:rPr lang="en-US" sz="800" smtClean="0">
                <a:solidFill>
                  <a:srgbClr val="000000"/>
                </a:solidFill>
              </a:rPr>
              <a:t>Still, the epithelium is continually eroded, and the epithelium is completely replaced by mitosis every three days.</a:t>
            </a:r>
          </a:p>
          <a:p>
            <a:pPr eaLnBrk="1" hangingPunct="1">
              <a:buClr>
                <a:srgbClr val="339933"/>
              </a:buClr>
            </a:pPr>
            <a:r>
              <a:rPr lang="en-US" sz="800" smtClean="0">
                <a:solidFill>
                  <a:srgbClr val="000000"/>
                </a:solidFill>
              </a:rPr>
              <a:t>Gastric ulcers, lesions in the stomach lining, are caused by the acid-tolerant bacterium </a:t>
            </a:r>
            <a:r>
              <a:rPr lang="en-US" sz="800" i="1" smtClean="0">
                <a:solidFill>
                  <a:srgbClr val="000000"/>
                </a:solidFill>
              </a:rPr>
              <a:t>Heliobacter pylori</a:t>
            </a:r>
            <a:r>
              <a:rPr lang="en-US" sz="800" smtClean="0">
                <a:solidFill>
                  <a:srgbClr val="000000"/>
                </a:solidFill>
              </a:rPr>
              <a:t>.</a:t>
            </a:r>
          </a:p>
          <a:p>
            <a:pPr marL="280988" lvl="1" eaLnBrk="1" hangingPunct="1">
              <a:buClr>
                <a:srgbClr val="339933"/>
              </a:buClr>
            </a:pPr>
            <a:r>
              <a:rPr lang="en-US" sz="800" smtClean="0">
                <a:solidFill>
                  <a:srgbClr val="000000"/>
                </a:solidFill>
              </a:rPr>
              <a:t>Ulcers are often treated with antibiotics.</a:t>
            </a:r>
          </a:p>
          <a:p>
            <a:pPr eaLnBrk="1" hangingPunct="1">
              <a:buClr>
                <a:srgbClr val="339933"/>
              </a:buClr>
            </a:pPr>
            <a:r>
              <a:rPr lang="en-US" sz="800" smtClean="0">
                <a:solidFill>
                  <a:srgbClr val="000000"/>
                </a:solidFill>
              </a:rPr>
              <a:t>Pepsin is secreted in an </a:t>
            </a:r>
            <a:r>
              <a:rPr lang="en-US" sz="800" i="1" smtClean="0">
                <a:solidFill>
                  <a:srgbClr val="000000"/>
                </a:solidFill>
              </a:rPr>
              <a:t>inactive</a:t>
            </a:r>
            <a:r>
              <a:rPr lang="en-US" sz="800" smtClean="0">
                <a:solidFill>
                  <a:srgbClr val="000000"/>
                </a:solidFill>
              </a:rPr>
              <a:t> form, called </a:t>
            </a:r>
            <a:r>
              <a:rPr lang="en-US" sz="800" b="1" smtClean="0">
                <a:solidFill>
                  <a:srgbClr val="000000"/>
                </a:solidFill>
              </a:rPr>
              <a:t>pepsinogen</a:t>
            </a:r>
            <a:r>
              <a:rPr lang="en-US" sz="800" smtClean="0">
                <a:solidFill>
                  <a:srgbClr val="000000"/>
                </a:solidFill>
              </a:rPr>
              <a:t> by specialized chief cells in gastric pits.</a:t>
            </a:r>
          </a:p>
          <a:p>
            <a:pPr marL="280988" lvl="1" eaLnBrk="1" hangingPunct="1">
              <a:buClr>
                <a:srgbClr val="339933"/>
              </a:buClr>
            </a:pPr>
            <a:r>
              <a:rPr lang="en-US" sz="800" smtClean="0">
                <a:solidFill>
                  <a:srgbClr val="000000"/>
                </a:solidFill>
              </a:rPr>
              <a:t>Parietal cells, also in the pits, secrete hydrochloric acid which converts pepsinogen to the active pepsin only when both reach the lumen of the stomach, minimizing self-digestion.</a:t>
            </a:r>
          </a:p>
          <a:p>
            <a:pPr marL="280988" lvl="1" eaLnBrk="1" hangingPunct="1">
              <a:buClr>
                <a:srgbClr val="339933"/>
              </a:buClr>
            </a:pPr>
            <a:r>
              <a:rPr lang="en-US" sz="800" smtClean="0">
                <a:solidFill>
                  <a:srgbClr val="000000"/>
                </a:solidFill>
              </a:rPr>
              <a:t>Also, in a positive-feedback system, activated pepsin can activate more pepsinogen molecules.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B53B1EFD-061F-4983-A962-5CC2BACACED8}" type="slidenum">
              <a:rPr lang="en-US"/>
              <a:pPr/>
              <a:t>23</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E41C5624-3332-4994-ACFA-2A149CE0E9B2}" type="slidenum">
              <a:rPr lang="en-US"/>
              <a:pPr/>
              <a:t>24</a:t>
            </a:fld>
            <a:endParaRPr lang="en-US"/>
          </a:p>
        </p:txBody>
      </p:sp>
      <p:sp>
        <p:nvSpPr>
          <p:cNvPr id="79875" name="Rectangle 2"/>
          <p:cNvSpPr>
            <a:spLocks noGrp="1" noRot="1" noChangeAspect="1" noChangeArrowheads="1" noTextEdit="1"/>
          </p:cNvSpPr>
          <p:nvPr>
            <p:ph type="sldImg"/>
          </p:nvPr>
        </p:nvSpPr>
        <p:spPr>
          <a:solidFill>
            <a:srgbClr val="FFFFFF"/>
          </a:solidFill>
          <a:ln/>
        </p:spPr>
      </p:sp>
      <p:sp>
        <p:nvSpPr>
          <p:cNvPr id="79876" name="Rectangle 3"/>
          <p:cNvSpPr>
            <a:spLocks noGrp="1" noChangeArrowheads="1"/>
          </p:cNvSpPr>
          <p:nvPr>
            <p:ph type="body" idx="1"/>
          </p:nvPr>
        </p:nvSpPr>
        <p:spPr>
          <a:solidFill>
            <a:srgbClr val="FFFFFF"/>
          </a:solidFill>
          <a:ln/>
        </p:spPr>
        <p:txBody>
          <a:bodyPr/>
          <a:lstStyle/>
          <a:p>
            <a:pPr eaLnBrk="1" hangingPunct="1">
              <a:buClr>
                <a:srgbClr val="339933"/>
              </a:buClr>
            </a:pPr>
            <a:r>
              <a:rPr lang="en-US" sz="800" smtClean="0">
                <a:solidFill>
                  <a:srgbClr val="000000"/>
                </a:solidFill>
              </a:rPr>
              <a:t>About every 20 seconds, the stomach contents are mixed by the churning action of smooth muscles.</a:t>
            </a:r>
          </a:p>
          <a:p>
            <a:pPr marL="280988" lvl="1" eaLnBrk="1" hangingPunct="1">
              <a:buClr>
                <a:srgbClr val="339933"/>
              </a:buClr>
            </a:pPr>
            <a:r>
              <a:rPr lang="en-US" sz="800" smtClean="0">
                <a:solidFill>
                  <a:srgbClr val="000000"/>
                </a:solidFill>
              </a:rPr>
              <a:t>As a result of mixing and enzyme action, what begins in the stomach as a recently swallowed meal becomes a nutrient-rich broth known as </a:t>
            </a:r>
            <a:r>
              <a:rPr lang="en-US" sz="800" b="1" smtClean="0">
                <a:solidFill>
                  <a:srgbClr val="000000"/>
                </a:solidFill>
              </a:rPr>
              <a:t>acid chyme</a:t>
            </a:r>
            <a:r>
              <a:rPr lang="en-US" sz="800" smtClean="0">
                <a:solidFill>
                  <a:srgbClr val="000000"/>
                </a:solidFill>
              </a:rPr>
              <a:t>.</a:t>
            </a:r>
          </a:p>
          <a:p>
            <a:pPr eaLnBrk="1" hangingPunct="1">
              <a:buClr>
                <a:srgbClr val="339933"/>
              </a:buClr>
            </a:pPr>
            <a:r>
              <a:rPr lang="en-US" sz="800" smtClean="0">
                <a:solidFill>
                  <a:srgbClr val="000000"/>
                </a:solidFill>
              </a:rPr>
              <a:t>At the opening from the stomach to the small intestine is the </a:t>
            </a:r>
            <a:r>
              <a:rPr lang="en-US" sz="800" b="1" smtClean="0">
                <a:solidFill>
                  <a:srgbClr val="000000"/>
                </a:solidFill>
              </a:rPr>
              <a:t>pyloric sphincter</a:t>
            </a:r>
            <a:r>
              <a:rPr lang="en-US" sz="800" smtClean="0">
                <a:solidFill>
                  <a:srgbClr val="000000"/>
                </a:solidFill>
              </a:rPr>
              <a:t>, which helps regulate the passage of chyme into the intestine.</a:t>
            </a:r>
          </a:p>
          <a:p>
            <a:pPr marL="280988" lvl="1" eaLnBrk="1" hangingPunct="1">
              <a:buClr>
                <a:srgbClr val="339933"/>
              </a:buClr>
            </a:pPr>
            <a:r>
              <a:rPr lang="en-US" sz="800" smtClean="0">
                <a:solidFill>
                  <a:srgbClr val="000000"/>
                </a:solidFill>
              </a:rPr>
              <a:t>A squirt at a time, it takes about 2 to 6 hours after a meal for the stomach to empty.</a:t>
            </a:r>
            <a:endParaRPr lang="en-US" sz="8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66DFF9BA-FC89-4709-A1F7-EC3189A28636}" type="slidenum">
              <a:rPr lang="en-US"/>
              <a:pPr/>
              <a:t>29</a:t>
            </a:fld>
            <a:endParaRPr lang="en-US"/>
          </a:p>
        </p:txBody>
      </p:sp>
      <p:sp>
        <p:nvSpPr>
          <p:cNvPr id="77827" name="Rectangle 1026"/>
          <p:cNvSpPr>
            <a:spLocks noGrp="1" noRot="1" noChangeAspect="1" noChangeArrowheads="1" noTextEdit="1"/>
          </p:cNvSpPr>
          <p:nvPr>
            <p:ph type="sldImg"/>
          </p:nvPr>
        </p:nvSpPr>
        <p:spPr>
          <a:solidFill>
            <a:srgbClr val="FFFFFF"/>
          </a:solidFill>
          <a:ln/>
        </p:spPr>
      </p:sp>
      <p:sp>
        <p:nvSpPr>
          <p:cNvPr id="77828"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AE7BD39B-8F18-4193-96A5-D006D67245CB}" type="slidenum">
              <a:rPr lang="en-US"/>
              <a:pPr/>
              <a:t>32</a:t>
            </a:fld>
            <a:endParaRPr lang="en-US"/>
          </a:p>
        </p:txBody>
      </p:sp>
      <p:sp>
        <p:nvSpPr>
          <p:cNvPr id="88067" name="Rectangle 1026"/>
          <p:cNvSpPr>
            <a:spLocks noGrp="1" noRot="1" noChangeAspect="1" noChangeArrowheads="1" noTextEdit="1"/>
          </p:cNvSpPr>
          <p:nvPr>
            <p:ph type="sldImg"/>
          </p:nvPr>
        </p:nvSpPr>
        <p:spPr>
          <a:solidFill>
            <a:srgbClr val="FFFFFF"/>
          </a:solidFill>
          <a:ln/>
        </p:spPr>
      </p:sp>
      <p:sp>
        <p:nvSpPr>
          <p:cNvPr id="88068"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2A70B2-5F93-4FB3-8529-9E8A0B395DB0}" type="datetimeFigureOut">
              <a:rPr lang="en-US" smtClean="0"/>
              <a:t>3/6/2012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2430F-E100-48AE-90DE-2CBA39048B6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2A70B2-5F93-4FB3-8529-9E8A0B395DB0}" type="datetimeFigureOut">
              <a:rPr lang="en-US" smtClean="0"/>
              <a:t>3/6/2012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2430F-E100-48AE-90DE-2CBA39048B6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2A70B2-5F93-4FB3-8529-9E8A0B395DB0}" type="datetimeFigureOut">
              <a:rPr lang="en-US" smtClean="0"/>
              <a:t>3/6/2012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2430F-E100-48AE-90DE-2CBA39048B6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26754BBD-0C96-40C8-89C9-8DA0C7E0FB68}"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43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8400"/>
            <a:ext cx="21336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fld id="{483EBD67-6FC5-4783-B822-6D8EB2D5E42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2A70B2-5F93-4FB3-8529-9E8A0B395DB0}" type="datetimeFigureOut">
              <a:rPr lang="en-US" smtClean="0"/>
              <a:t>3/6/2012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2430F-E100-48AE-90DE-2CBA39048B6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2A70B2-5F93-4FB3-8529-9E8A0B395DB0}" type="datetimeFigureOut">
              <a:rPr lang="en-US" smtClean="0"/>
              <a:t>3/6/2012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2430F-E100-48AE-90DE-2CBA39048B6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2A70B2-5F93-4FB3-8529-9E8A0B395DB0}" type="datetimeFigureOut">
              <a:rPr lang="en-US" smtClean="0"/>
              <a:t>3/6/2012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A2430F-E100-48AE-90DE-2CBA39048B6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2A70B2-5F93-4FB3-8529-9E8A0B395DB0}" type="datetimeFigureOut">
              <a:rPr lang="en-US" smtClean="0"/>
              <a:t>3/6/2012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A2430F-E100-48AE-90DE-2CBA39048B6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2A70B2-5F93-4FB3-8529-9E8A0B395DB0}" type="datetimeFigureOut">
              <a:rPr lang="en-US" smtClean="0"/>
              <a:t>3/6/2012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A2430F-E100-48AE-90DE-2CBA39048B6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2A70B2-5F93-4FB3-8529-9E8A0B395DB0}" type="datetimeFigureOut">
              <a:rPr lang="en-US" smtClean="0"/>
              <a:t>3/6/2012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A2430F-E100-48AE-90DE-2CBA39048B6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2A70B2-5F93-4FB3-8529-9E8A0B395DB0}" type="datetimeFigureOut">
              <a:rPr lang="en-US" smtClean="0"/>
              <a:t>3/6/2012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A2430F-E100-48AE-90DE-2CBA39048B6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2A70B2-5F93-4FB3-8529-9E8A0B395DB0}" type="datetimeFigureOut">
              <a:rPr lang="en-US" smtClean="0"/>
              <a:t>3/6/2012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A2430F-E100-48AE-90DE-2CBA39048B6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2A70B2-5F93-4FB3-8529-9E8A0B395DB0}" type="datetimeFigureOut">
              <a:rPr lang="en-US" smtClean="0"/>
              <a:t>3/6/2012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A2430F-E100-48AE-90DE-2CBA39048B6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audio" Target="../media/audio3.wav"/><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audio" Target="../media/audio2.wav"/></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901700"/>
            <a:ext cx="7772400" cy="727075"/>
          </a:xfrm>
        </p:spPr>
        <p:txBody>
          <a:bodyPr>
            <a:normAutofit fontScale="90000"/>
          </a:bodyPr>
          <a:lstStyle/>
          <a:p>
            <a:pPr eaLnBrk="1" hangingPunct="1"/>
            <a:r>
              <a:rPr lang="en-US" smtClean="0"/>
              <a:t>Nutrition </a:t>
            </a:r>
          </a:p>
        </p:txBody>
      </p:sp>
      <p:sp>
        <p:nvSpPr>
          <p:cNvPr id="4099" name="Rectangle 3"/>
          <p:cNvSpPr>
            <a:spLocks noGrp="1" noChangeArrowheads="1"/>
          </p:cNvSpPr>
          <p:nvPr>
            <p:ph type="body" idx="1"/>
          </p:nvPr>
        </p:nvSpPr>
        <p:spPr>
          <a:xfrm>
            <a:off x="304800" y="1828800"/>
            <a:ext cx="8610600" cy="5029200"/>
          </a:xfrm>
        </p:spPr>
        <p:txBody>
          <a:bodyPr/>
          <a:lstStyle/>
          <a:p>
            <a:pPr marL="447675" indent="-447675" eaLnBrk="1" hangingPunct="1">
              <a:buFontTx/>
              <a:buNone/>
            </a:pPr>
            <a:r>
              <a:rPr lang="en-US" sz="2400" b="1" dirty="0" smtClean="0">
                <a:solidFill>
                  <a:srgbClr val="F0140E"/>
                </a:solidFill>
              </a:rPr>
              <a:t>Process by which organisms obtain and utilize their food.</a:t>
            </a:r>
            <a:r>
              <a:rPr lang="en-US" sz="2400" dirty="0" smtClean="0"/>
              <a:t> </a:t>
            </a:r>
          </a:p>
          <a:p>
            <a:pPr marL="447675" indent="-447675" eaLnBrk="1" hangingPunct="1">
              <a:buFontTx/>
              <a:buNone/>
            </a:pPr>
            <a:endParaRPr lang="en-US" sz="2400" dirty="0" smtClean="0"/>
          </a:p>
          <a:p>
            <a:pPr marL="447675" indent="-447675" eaLnBrk="1" hangingPunct="1">
              <a:buFontTx/>
              <a:buNone/>
            </a:pPr>
            <a:r>
              <a:rPr lang="en-US" sz="2400" dirty="0" smtClean="0"/>
              <a:t>There are two parts to Nutrition:</a:t>
            </a:r>
          </a:p>
          <a:p>
            <a:pPr marL="447675" indent="-447675" eaLnBrk="1" hangingPunct="1">
              <a:buFontTx/>
              <a:buNone/>
            </a:pPr>
            <a:r>
              <a:rPr lang="en-US" sz="2400" dirty="0" smtClean="0"/>
              <a:t>	1. </a:t>
            </a:r>
            <a:r>
              <a:rPr lang="en-US" sz="2400" b="1" dirty="0" smtClean="0"/>
              <a:t>Ingestion</a:t>
            </a:r>
            <a:r>
              <a:rPr lang="en-US" sz="2400" dirty="0" smtClean="0"/>
              <a:t>- process of taking food into the digestive system so that it may be digested.</a:t>
            </a:r>
          </a:p>
          <a:p>
            <a:pPr marL="447675" indent="-447675" eaLnBrk="1" hangingPunct="1">
              <a:buFontTx/>
              <a:buNone/>
            </a:pPr>
            <a:r>
              <a:rPr lang="en-US" sz="2400" dirty="0" smtClean="0"/>
              <a:t>	2. </a:t>
            </a:r>
            <a:r>
              <a:rPr lang="en-US" sz="2400" b="1" dirty="0" smtClean="0"/>
              <a:t>Digestion</a:t>
            </a:r>
            <a:r>
              <a:rPr lang="en-US" sz="2400" dirty="0" smtClean="0"/>
              <a:t>- the breakdown of food (either chemically or mechanically) in order to 	utilize nutrients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p:cNvSpPr>
            <a:spLocks noGrp="1" noChangeArrowheads="1"/>
          </p:cNvSpPr>
          <p:nvPr>
            <p:ph type="title"/>
          </p:nvPr>
        </p:nvSpPr>
        <p:spPr/>
        <p:txBody>
          <a:bodyPr/>
          <a:lstStyle/>
          <a:p>
            <a:r>
              <a:rPr lang="en-US" sz="4000"/>
              <a:t>Mouth Oral Cavity (Alimentary Canal)</a:t>
            </a:r>
          </a:p>
        </p:txBody>
      </p:sp>
      <p:sp>
        <p:nvSpPr>
          <p:cNvPr id="506884" name="Rectangle 4"/>
          <p:cNvSpPr>
            <a:spLocks noGrp="1" noChangeArrowheads="1"/>
          </p:cNvSpPr>
          <p:nvPr>
            <p:ph type="body" sz="half" idx="1"/>
          </p:nvPr>
        </p:nvSpPr>
        <p:spPr/>
        <p:txBody>
          <a:bodyPr>
            <a:normAutofit fontScale="92500" lnSpcReduction="20000"/>
          </a:bodyPr>
          <a:lstStyle/>
          <a:p>
            <a:r>
              <a:rPr lang="en-US" sz="2800" b="1" dirty="0"/>
              <a:t>Mastication (chewing) of food</a:t>
            </a:r>
          </a:p>
          <a:p>
            <a:r>
              <a:rPr lang="en-US" sz="2800" b="1" dirty="0"/>
              <a:t>Mixing masticated food with saliva</a:t>
            </a:r>
          </a:p>
          <a:p>
            <a:r>
              <a:rPr lang="en-US" sz="2800" b="1" dirty="0"/>
              <a:t>Initiation of swallowing by the </a:t>
            </a:r>
            <a:r>
              <a:rPr lang="en-US" sz="2800" b="1" dirty="0" smtClean="0"/>
              <a:t>tongue.</a:t>
            </a:r>
          </a:p>
          <a:p>
            <a:r>
              <a:rPr lang="en-US" sz="2800" b="1" dirty="0" smtClean="0"/>
              <a:t>A bolus (lump) is formed with saliva and the tongue.</a:t>
            </a:r>
            <a:endParaRPr lang="en-US" sz="2000" b="1" dirty="0" smtClean="0"/>
          </a:p>
          <a:p>
            <a:endParaRPr lang="en-US" sz="2800" b="1" dirty="0"/>
          </a:p>
          <a:p>
            <a:r>
              <a:rPr lang="en-US" sz="2800" b="1" dirty="0"/>
              <a:t>Allowing for the sense of taste</a:t>
            </a:r>
          </a:p>
          <a:p>
            <a:endParaRPr lang="en-US" sz="2800" b="1" dirty="0"/>
          </a:p>
        </p:txBody>
      </p:sp>
      <p:pic>
        <p:nvPicPr>
          <p:cNvPr id="506886" name="Picture 6"/>
          <p:cNvPicPr>
            <a:picLocks noGrp="1" noChangeAspect="1" noChangeArrowheads="1"/>
          </p:cNvPicPr>
          <p:nvPr>
            <p:ph sz="half" idx="2"/>
          </p:nvPr>
        </p:nvPicPr>
        <p:blipFill>
          <a:blip r:embed="rId2"/>
          <a:srcRect r="36494" b="3244"/>
          <a:stretch>
            <a:fillRect/>
          </a:stretch>
        </p:blipFill>
        <p:spPr>
          <a:xfrm>
            <a:off x="4648200" y="1905000"/>
            <a:ext cx="4038600" cy="3810000"/>
          </a:xfrm>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ChangeArrowheads="1"/>
          </p:cNvSpPr>
          <p:nvPr>
            <p:ph type="title"/>
          </p:nvPr>
        </p:nvSpPr>
        <p:spPr/>
        <p:txBody>
          <a:bodyPr/>
          <a:lstStyle/>
          <a:p>
            <a:r>
              <a:rPr lang="en-US" sz="4000"/>
              <a:t>Salivary Glands (Accessory Organs)</a:t>
            </a:r>
          </a:p>
        </p:txBody>
      </p:sp>
      <p:sp>
        <p:nvSpPr>
          <p:cNvPr id="478211" name="Rectangle 3"/>
          <p:cNvSpPr>
            <a:spLocks noGrp="1" noChangeArrowheads="1"/>
          </p:cNvSpPr>
          <p:nvPr>
            <p:ph type="body" idx="1"/>
          </p:nvPr>
        </p:nvSpPr>
        <p:spPr>
          <a:xfrm>
            <a:off x="457200" y="1600200"/>
            <a:ext cx="8229600" cy="4724400"/>
          </a:xfrm>
        </p:spPr>
        <p:txBody>
          <a:bodyPr>
            <a:normAutofit fontScale="92500" lnSpcReduction="20000"/>
          </a:bodyPr>
          <a:lstStyle/>
          <a:p>
            <a:pPr>
              <a:lnSpc>
                <a:spcPct val="80000"/>
              </a:lnSpc>
              <a:buFontTx/>
              <a:buNone/>
            </a:pPr>
            <a:r>
              <a:rPr lang="en-US" sz="2800" b="1" dirty="0"/>
              <a:t>Salivary Glands:</a:t>
            </a:r>
          </a:p>
          <a:p>
            <a:pPr>
              <a:lnSpc>
                <a:spcPct val="80000"/>
              </a:lnSpc>
            </a:pPr>
            <a:r>
              <a:rPr lang="en-US" sz="2800" b="1" dirty="0"/>
              <a:t>Saliva-producing glands</a:t>
            </a:r>
          </a:p>
          <a:p>
            <a:pPr lvl="1">
              <a:lnSpc>
                <a:spcPct val="80000"/>
              </a:lnSpc>
            </a:pPr>
            <a:r>
              <a:rPr lang="en-US" sz="2400" b="1" dirty="0"/>
              <a:t>Parotid glands – located anterior to ears</a:t>
            </a:r>
          </a:p>
          <a:p>
            <a:pPr lvl="1">
              <a:lnSpc>
                <a:spcPct val="80000"/>
              </a:lnSpc>
            </a:pPr>
            <a:r>
              <a:rPr lang="en-US" sz="2400" b="1" dirty="0" err="1"/>
              <a:t>Submandibular</a:t>
            </a:r>
            <a:r>
              <a:rPr lang="en-US" sz="2400" b="1" dirty="0"/>
              <a:t> glands</a:t>
            </a:r>
          </a:p>
          <a:p>
            <a:pPr lvl="1">
              <a:lnSpc>
                <a:spcPct val="80000"/>
              </a:lnSpc>
            </a:pPr>
            <a:r>
              <a:rPr lang="en-US" sz="2400" b="1" dirty="0"/>
              <a:t>Sublingual glands</a:t>
            </a:r>
          </a:p>
          <a:p>
            <a:pPr>
              <a:lnSpc>
                <a:spcPct val="80000"/>
              </a:lnSpc>
              <a:buFontTx/>
              <a:buNone/>
            </a:pPr>
            <a:r>
              <a:rPr lang="en-US" sz="2800" b="1" dirty="0"/>
              <a:t>Saliva:</a:t>
            </a:r>
          </a:p>
          <a:p>
            <a:pPr lvl="3">
              <a:lnSpc>
                <a:spcPct val="90000"/>
              </a:lnSpc>
            </a:pPr>
            <a:r>
              <a:rPr lang="en-US" sz="1600" u="sng" dirty="0" smtClean="0">
                <a:solidFill>
                  <a:srgbClr val="CC0000"/>
                </a:solidFill>
              </a:rPr>
              <a:t>amylase</a:t>
            </a:r>
            <a:endParaRPr lang="en-US" sz="1600" u="sng" dirty="0" smtClean="0">
              <a:solidFill>
                <a:schemeClr val="tx2"/>
              </a:solidFill>
            </a:endParaRPr>
          </a:p>
          <a:p>
            <a:pPr lvl="4">
              <a:lnSpc>
                <a:spcPct val="90000"/>
              </a:lnSpc>
            </a:pPr>
            <a:r>
              <a:rPr lang="en-US" sz="1600" u="sng" dirty="0" smtClean="0">
                <a:solidFill>
                  <a:srgbClr val="CC0000"/>
                </a:solidFill>
              </a:rPr>
              <a:t>enzyme digests starch</a:t>
            </a:r>
            <a:endParaRPr lang="en-US" sz="1600" dirty="0" smtClean="0"/>
          </a:p>
          <a:p>
            <a:pPr lvl="3">
              <a:lnSpc>
                <a:spcPct val="90000"/>
              </a:lnSpc>
            </a:pPr>
            <a:r>
              <a:rPr lang="en-US" sz="1600" u="sng" dirty="0" err="1" smtClean="0">
                <a:solidFill>
                  <a:srgbClr val="CC0000"/>
                </a:solidFill>
              </a:rPr>
              <a:t>mucin</a:t>
            </a:r>
            <a:r>
              <a:rPr lang="en-US" sz="1600" dirty="0" smtClean="0"/>
              <a:t> </a:t>
            </a:r>
          </a:p>
          <a:p>
            <a:pPr lvl="4">
              <a:lnSpc>
                <a:spcPct val="90000"/>
              </a:lnSpc>
            </a:pPr>
            <a:r>
              <a:rPr lang="en-US" sz="1600" dirty="0" smtClean="0"/>
              <a:t>slippery protein (mucus)</a:t>
            </a:r>
          </a:p>
          <a:p>
            <a:pPr lvl="4">
              <a:lnSpc>
                <a:spcPct val="90000"/>
              </a:lnSpc>
            </a:pPr>
            <a:r>
              <a:rPr lang="en-US" sz="1600" dirty="0" smtClean="0"/>
              <a:t>protects soft lining of digestive system</a:t>
            </a:r>
          </a:p>
          <a:p>
            <a:pPr lvl="4">
              <a:lnSpc>
                <a:spcPct val="90000"/>
              </a:lnSpc>
            </a:pPr>
            <a:r>
              <a:rPr lang="en-US" sz="1600" dirty="0" smtClean="0"/>
              <a:t>lubricates food for easier swallowing</a:t>
            </a:r>
          </a:p>
          <a:p>
            <a:pPr lvl="3">
              <a:lnSpc>
                <a:spcPct val="90000"/>
              </a:lnSpc>
            </a:pPr>
            <a:r>
              <a:rPr lang="en-US" sz="1600" u="sng" dirty="0" smtClean="0">
                <a:solidFill>
                  <a:srgbClr val="CC0000"/>
                </a:solidFill>
              </a:rPr>
              <a:t>buffers</a:t>
            </a:r>
            <a:r>
              <a:rPr lang="en-US" sz="1600" dirty="0" smtClean="0"/>
              <a:t> </a:t>
            </a:r>
          </a:p>
          <a:p>
            <a:pPr lvl="4">
              <a:lnSpc>
                <a:spcPct val="90000"/>
              </a:lnSpc>
            </a:pPr>
            <a:r>
              <a:rPr lang="en-US" sz="1600" dirty="0" smtClean="0"/>
              <a:t>neutralizes acid to prevent tooth decay</a:t>
            </a:r>
          </a:p>
          <a:p>
            <a:pPr lvl="3">
              <a:lnSpc>
                <a:spcPct val="90000"/>
              </a:lnSpc>
            </a:pPr>
            <a:r>
              <a:rPr lang="en-US" sz="1600" u="sng" dirty="0" smtClean="0">
                <a:solidFill>
                  <a:srgbClr val="CC0000"/>
                </a:solidFill>
              </a:rPr>
              <a:t>anti-bacterial chemicals</a:t>
            </a:r>
            <a:r>
              <a:rPr lang="en-US" sz="1600" dirty="0" smtClean="0"/>
              <a:t> </a:t>
            </a:r>
          </a:p>
          <a:p>
            <a:pPr lvl="4">
              <a:lnSpc>
                <a:spcPct val="90000"/>
              </a:lnSpc>
            </a:pPr>
            <a:r>
              <a:rPr lang="en-US" sz="1600" dirty="0" smtClean="0"/>
              <a:t>kill bacteria that enter mouth with food</a:t>
            </a:r>
          </a:p>
          <a:p>
            <a:pPr>
              <a:lnSpc>
                <a:spcPct val="80000"/>
              </a:lnSpc>
            </a:pPr>
            <a:r>
              <a:rPr lang="en-US" sz="2800" b="1" dirty="0" smtClean="0"/>
              <a:t>Mixture </a:t>
            </a:r>
            <a:r>
              <a:rPr lang="en-US" sz="2800" b="1" dirty="0"/>
              <a:t>of mucus and serous fluids</a:t>
            </a:r>
          </a:p>
          <a:p>
            <a:pPr>
              <a:lnSpc>
                <a:spcPct val="80000"/>
              </a:lnSpc>
            </a:pPr>
            <a:r>
              <a:rPr lang="en-US" sz="2800" b="1" dirty="0"/>
              <a:t>Helps to form a food </a:t>
            </a:r>
            <a:r>
              <a:rPr lang="en-US" sz="2800" b="1" dirty="0" smtClean="0"/>
              <a:t>bolus</a:t>
            </a:r>
            <a:endParaRPr lang="en-US" sz="2800" b="1" dirty="0"/>
          </a:p>
        </p:txBody>
      </p:sp>
      <p:pic>
        <p:nvPicPr>
          <p:cNvPr id="4" name="Picture 5" descr="ah6a192"/>
          <p:cNvPicPr>
            <a:picLocks noChangeAspect="1" noChangeArrowheads="1"/>
          </p:cNvPicPr>
          <p:nvPr/>
        </p:nvPicPr>
        <p:blipFill>
          <a:blip r:embed="rId2"/>
          <a:srcRect/>
          <a:stretch>
            <a:fillRect/>
          </a:stretch>
        </p:blipFill>
        <p:spPr bwMode="auto">
          <a:xfrm>
            <a:off x="5410200" y="1600200"/>
            <a:ext cx="3190875" cy="30295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ChangeArrowheads="1"/>
          </p:cNvSpPr>
          <p:nvPr/>
        </p:nvSpPr>
        <p:spPr bwMode="auto">
          <a:xfrm>
            <a:off x="190500" y="6389688"/>
            <a:ext cx="1825625" cy="468312"/>
          </a:xfrm>
          <a:prstGeom prst="rect">
            <a:avLst/>
          </a:prstGeom>
          <a:solidFill>
            <a:schemeClr val="bg1"/>
          </a:solidFill>
          <a:ln w="9525">
            <a:noFill/>
            <a:miter lim="800000"/>
            <a:headEnd/>
            <a:tailEnd/>
          </a:ln>
        </p:spPr>
        <p:txBody>
          <a:bodyPr wrap="none" anchor="ctr"/>
          <a:lstStyle/>
          <a:p>
            <a:endParaRPr lang="en-US"/>
          </a:p>
        </p:txBody>
      </p:sp>
      <p:pic>
        <p:nvPicPr>
          <p:cNvPr id="10243" name="Picture 1027"/>
          <p:cNvPicPr>
            <a:picLocks noChangeAspect="1" noChangeArrowheads="1"/>
          </p:cNvPicPr>
          <p:nvPr/>
        </p:nvPicPr>
        <p:blipFill>
          <a:blip r:embed="rId6"/>
          <a:srcRect b="3877"/>
          <a:stretch>
            <a:fillRect/>
          </a:stretch>
        </p:blipFill>
        <p:spPr bwMode="auto">
          <a:xfrm>
            <a:off x="441325" y="922338"/>
            <a:ext cx="8393113" cy="5202237"/>
          </a:xfrm>
          <a:prstGeom prst="rect">
            <a:avLst/>
          </a:prstGeom>
          <a:noFill/>
          <a:ln w="9525">
            <a:noFill/>
            <a:miter lim="800000"/>
            <a:headEnd/>
            <a:tailEnd/>
          </a:ln>
        </p:spPr>
      </p:pic>
      <p:sp>
        <p:nvSpPr>
          <p:cNvPr id="10244" name="Rectangle 1028"/>
          <p:cNvSpPr>
            <a:spLocks noGrp="1" noChangeArrowheads="1"/>
          </p:cNvSpPr>
          <p:nvPr>
            <p:ph type="title"/>
          </p:nvPr>
        </p:nvSpPr>
        <p:spPr>
          <a:xfrm>
            <a:off x="428625" y="368300"/>
            <a:ext cx="8181975" cy="762000"/>
          </a:xfrm>
          <a:noFill/>
        </p:spPr>
        <p:txBody>
          <a:bodyPr/>
          <a:lstStyle/>
          <a:p>
            <a:pPr eaLnBrk="1" hangingPunct="1"/>
            <a:r>
              <a:rPr lang="en-US" smtClean="0"/>
              <a:t>Swallowing (&amp; </a:t>
            </a:r>
            <a:r>
              <a:rPr lang="en-US" u="sng" smtClean="0"/>
              <a:t>not</a:t>
            </a:r>
            <a:r>
              <a:rPr lang="en-US" smtClean="0"/>
              <a:t> choking) </a:t>
            </a:r>
          </a:p>
        </p:txBody>
      </p:sp>
      <p:sp>
        <p:nvSpPr>
          <p:cNvPr id="80901" name="Rectangle 1029" descr="Rectangle: Click to edit Master text styles&#10;Second level&#10;Third level&#10;Fourth level&#10;Fifth level"/>
          <p:cNvSpPr>
            <a:spLocks noGrp="1" noChangeArrowheads="1"/>
          </p:cNvSpPr>
          <p:nvPr>
            <p:ph type="body" idx="1"/>
          </p:nvPr>
        </p:nvSpPr>
        <p:spPr>
          <a:xfrm>
            <a:off x="0" y="4006850"/>
            <a:ext cx="8658225" cy="2755900"/>
          </a:xfrm>
          <a:noFill/>
        </p:spPr>
        <p:txBody>
          <a:bodyPr/>
          <a:lstStyle/>
          <a:p>
            <a:pPr marL="288925" indent="-288925" eaLnBrk="1" hangingPunct="1">
              <a:lnSpc>
                <a:spcPct val="90000"/>
              </a:lnSpc>
            </a:pPr>
            <a:r>
              <a:rPr lang="en-US" sz="2800" u="sng" smtClean="0">
                <a:solidFill>
                  <a:srgbClr val="CC0000"/>
                </a:solidFill>
              </a:rPr>
              <a:t>Epiglottis</a:t>
            </a:r>
            <a:r>
              <a:rPr lang="en-US" sz="2600" smtClean="0"/>
              <a:t> </a:t>
            </a:r>
          </a:p>
          <a:p>
            <a:pPr marL="684213" lvl="1" indent="-276225" eaLnBrk="1" hangingPunct="1">
              <a:lnSpc>
                <a:spcPct val="90000"/>
              </a:lnSpc>
            </a:pPr>
            <a:r>
              <a:rPr lang="en-US" sz="2400" smtClean="0"/>
              <a:t>flap of cartilage</a:t>
            </a:r>
          </a:p>
          <a:p>
            <a:pPr marL="684213" lvl="1" indent="-276225" eaLnBrk="1" hangingPunct="1">
              <a:lnSpc>
                <a:spcPct val="90000"/>
              </a:lnSpc>
            </a:pPr>
            <a:r>
              <a:rPr lang="en-US" sz="2400" smtClean="0"/>
              <a:t>closes </a:t>
            </a:r>
            <a:r>
              <a:rPr lang="en-US" sz="2400" u="sng" smtClean="0">
                <a:solidFill>
                  <a:srgbClr val="CC0000"/>
                </a:solidFill>
              </a:rPr>
              <a:t>trachea</a:t>
            </a:r>
            <a:r>
              <a:rPr lang="en-US" sz="2400" smtClean="0"/>
              <a:t> (windpipe) when swallowing</a:t>
            </a:r>
          </a:p>
          <a:p>
            <a:pPr marL="684213" lvl="1" indent="-276225" eaLnBrk="1" hangingPunct="1">
              <a:lnSpc>
                <a:spcPct val="90000"/>
              </a:lnSpc>
            </a:pPr>
            <a:r>
              <a:rPr lang="en-US" sz="2400" smtClean="0"/>
              <a:t>food travels down </a:t>
            </a:r>
            <a:r>
              <a:rPr lang="en-US" sz="2400" u="sng" smtClean="0">
                <a:solidFill>
                  <a:srgbClr val="CC0000"/>
                </a:solidFill>
              </a:rPr>
              <a:t>esophagus</a:t>
            </a:r>
            <a:endParaRPr lang="en-US" sz="2400" smtClean="0"/>
          </a:p>
          <a:p>
            <a:pPr marL="288925" indent="-288925" eaLnBrk="1" hangingPunct="1">
              <a:lnSpc>
                <a:spcPct val="90000"/>
              </a:lnSpc>
            </a:pPr>
            <a:r>
              <a:rPr lang="en-US" sz="2800" u="sng" smtClean="0">
                <a:solidFill>
                  <a:srgbClr val="CC0000"/>
                </a:solidFill>
              </a:rPr>
              <a:t>Peristalsis</a:t>
            </a:r>
            <a:r>
              <a:rPr lang="en-US" sz="2200" smtClean="0"/>
              <a:t> </a:t>
            </a:r>
          </a:p>
          <a:p>
            <a:pPr marL="684213" lvl="1" indent="-276225" eaLnBrk="1" hangingPunct="1">
              <a:lnSpc>
                <a:spcPct val="90000"/>
              </a:lnSpc>
            </a:pPr>
            <a:r>
              <a:rPr lang="en-US" sz="2400" smtClean="0"/>
              <a:t>involuntary muscle contractions to move food along </a:t>
            </a:r>
          </a:p>
        </p:txBody>
      </p:sp>
      <p:sp>
        <p:nvSpPr>
          <p:cNvPr id="80902" name="AutoShape 1030"/>
          <p:cNvSpPr>
            <a:spLocks noChangeArrowheads="1"/>
          </p:cNvSpPr>
          <p:nvPr/>
        </p:nvSpPr>
        <p:spPr bwMode="auto">
          <a:xfrm>
            <a:off x="7543800" y="4038600"/>
            <a:ext cx="381000" cy="1447800"/>
          </a:xfrm>
          <a:prstGeom prst="downArrow">
            <a:avLst>
              <a:gd name="adj1" fmla="val 50000"/>
              <a:gd name="adj2" fmla="val 95000"/>
            </a:avLst>
          </a:prstGeom>
          <a:solidFill>
            <a:srgbClr val="CC0000"/>
          </a:solidFill>
          <a:ln w="9525">
            <a:solidFill>
              <a:schemeClr val="tx1"/>
            </a:solidFill>
            <a:miter lim="800000"/>
            <a:headEnd/>
            <a:tailEnd/>
          </a:ln>
        </p:spPr>
        <p:txBody>
          <a:bodyPr wrap="none" anchor="ctr"/>
          <a:lstStyle/>
          <a:p>
            <a:endParaRPr lang="en-US"/>
          </a:p>
        </p:txBody>
      </p:sp>
      <p:sp>
        <p:nvSpPr>
          <p:cNvPr id="80903" name="Oval 1031"/>
          <p:cNvSpPr>
            <a:spLocks noChangeArrowheads="1"/>
          </p:cNvSpPr>
          <p:nvPr/>
        </p:nvSpPr>
        <p:spPr bwMode="auto">
          <a:xfrm>
            <a:off x="4311650" y="2076450"/>
            <a:ext cx="941388" cy="941388"/>
          </a:xfrm>
          <a:prstGeom prst="ellipse">
            <a:avLst/>
          </a:prstGeom>
          <a:solidFill>
            <a:srgbClr val="FFEA18">
              <a:alpha val="50195"/>
            </a:srgbClr>
          </a:solidFill>
          <a:ln w="38100">
            <a:solidFill>
              <a:srgbClr val="FFEA18"/>
            </a:solidFill>
            <a:round/>
            <a:headEnd/>
            <a:tailEnd/>
          </a:ln>
        </p:spPr>
        <p:txBody>
          <a:bodyPr wrap="none" anchor="ctr"/>
          <a:lstStyle/>
          <a:p>
            <a:endParaRPr lang="en-US"/>
          </a:p>
        </p:txBody>
      </p:sp>
      <p:sp>
        <p:nvSpPr>
          <p:cNvPr id="80904" name="Oval 1032"/>
          <p:cNvSpPr>
            <a:spLocks noChangeArrowheads="1"/>
          </p:cNvSpPr>
          <p:nvPr/>
        </p:nvSpPr>
        <p:spPr bwMode="auto">
          <a:xfrm>
            <a:off x="4311650" y="2078038"/>
            <a:ext cx="941388" cy="941387"/>
          </a:xfrm>
          <a:prstGeom prst="ellipse">
            <a:avLst/>
          </a:prstGeom>
          <a:noFill/>
          <a:ln w="38100">
            <a:solidFill>
              <a:srgbClr val="0F116A"/>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0901">
                                            <p:txEl>
                                              <p:pRg st="0" end="0"/>
                                            </p:txEl>
                                          </p:spTgt>
                                        </p:tgtEl>
                                        <p:attrNameLst>
                                          <p:attrName>style.visibility</p:attrName>
                                        </p:attrNameLst>
                                      </p:cBhvr>
                                      <p:to>
                                        <p:strVal val="visible"/>
                                      </p:to>
                                    </p:set>
                                    <p:anim calcmode="lin" valueType="num">
                                      <p:cBhvr additive="base">
                                        <p:cTn id="7" dur="500" fill="hold"/>
                                        <p:tgtEl>
                                          <p:spTgt spid="8090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090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6" presetClass="entr" presetSubtype="32" fill="hold" grpId="0" nodeType="clickEffect">
                                  <p:stCondLst>
                                    <p:cond delay="0"/>
                                  </p:stCondLst>
                                  <p:childTnLst>
                                    <p:set>
                                      <p:cBhvr>
                                        <p:cTn id="12" dur="1" fill="hold">
                                          <p:stCondLst>
                                            <p:cond delay="0"/>
                                          </p:stCondLst>
                                        </p:cTn>
                                        <p:tgtEl>
                                          <p:spTgt spid="80904"/>
                                        </p:tgtEl>
                                        <p:attrNameLst>
                                          <p:attrName>style.visibility</p:attrName>
                                        </p:attrNameLst>
                                      </p:cBhvr>
                                      <p:to>
                                        <p:strVal val="visible"/>
                                      </p:to>
                                    </p:set>
                                    <p:animEffect transition="in" filter="circle(out)">
                                      <p:cBhvr>
                                        <p:cTn id="13" dur="1000"/>
                                        <p:tgtEl>
                                          <p:spTgt spid="80904"/>
                                        </p:tgtEl>
                                      </p:cBhvr>
                                    </p:animEffect>
                                  </p:childTnLst>
                                </p:cTn>
                              </p:par>
                              <p:par>
                                <p:cTn id="14" presetID="6" presetClass="entr" presetSubtype="32" fill="hold" grpId="0" nodeType="withEffect">
                                  <p:stCondLst>
                                    <p:cond delay="0"/>
                                  </p:stCondLst>
                                  <p:childTnLst>
                                    <p:set>
                                      <p:cBhvr>
                                        <p:cTn id="15" dur="1" fill="hold">
                                          <p:stCondLst>
                                            <p:cond delay="0"/>
                                          </p:stCondLst>
                                        </p:cTn>
                                        <p:tgtEl>
                                          <p:spTgt spid="80903"/>
                                        </p:tgtEl>
                                        <p:attrNameLst>
                                          <p:attrName>style.visibility</p:attrName>
                                        </p:attrNameLst>
                                      </p:cBhvr>
                                      <p:to>
                                        <p:strVal val="visible"/>
                                      </p:to>
                                    </p:set>
                                    <p:animEffect transition="in" filter="circle(out)">
                                      <p:cBhvr>
                                        <p:cTn id="16" dur="2000"/>
                                        <p:tgtEl>
                                          <p:spTgt spid="80903"/>
                                        </p:tgtEl>
                                      </p:cBhvr>
                                    </p:animEffect>
                                  </p:childTnLst>
                                  <p:subTnLst>
                                    <p:audio>
                                      <p:cMediaNode>
                                        <p:cTn display="0" masterRel="sameClick">
                                          <p:stCondLst>
                                            <p:cond evt="begin" delay="0">
                                              <p:tn val="14"/>
                                            </p:cond>
                                          </p:stCondLst>
                                          <p:endCondLst>
                                            <p:cond evt="onStopAudio" delay="0">
                                              <p:tgtEl>
                                                <p:sldTgt/>
                                              </p:tgtEl>
                                            </p:cond>
                                          </p:endCondLst>
                                        </p:cTn>
                                        <p:tgtEl>
                                          <p:sndTgt r:embed="rId4" name="Vibro Up"/>
                                        </p:tgtEl>
                                      </p:cMediaNode>
                                    </p:audio>
                                  </p:sub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80901">
                                            <p:txEl>
                                              <p:pRg st="1" end="1"/>
                                            </p:txEl>
                                          </p:spTgt>
                                        </p:tgtEl>
                                        <p:attrNameLst>
                                          <p:attrName>style.visibility</p:attrName>
                                        </p:attrNameLst>
                                      </p:cBhvr>
                                      <p:to>
                                        <p:strVal val="visible"/>
                                      </p:to>
                                    </p:set>
                                    <p:anim calcmode="lin" valueType="num">
                                      <p:cBhvr additive="base">
                                        <p:cTn id="21" dur="500" fill="hold"/>
                                        <p:tgtEl>
                                          <p:spTgt spid="80901">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8090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3" name="Whoosh"/>
                                        </p:tgtEl>
                                      </p:cMediaNode>
                                    </p:audio>
                                  </p:sub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1" nodeType="clickEffect">
                                  <p:stCondLst>
                                    <p:cond delay="0"/>
                                  </p:stCondLst>
                                  <p:childTnLst>
                                    <p:animEffect transition="out" filter="dissolve">
                                      <p:cBhvr>
                                        <p:cTn id="26" dur="500"/>
                                        <p:tgtEl>
                                          <p:spTgt spid="80903"/>
                                        </p:tgtEl>
                                      </p:cBhvr>
                                    </p:animEffect>
                                    <p:set>
                                      <p:cBhvr>
                                        <p:cTn id="27" dur="1" fill="hold">
                                          <p:stCondLst>
                                            <p:cond delay="499"/>
                                          </p:stCondLst>
                                        </p:cTn>
                                        <p:tgtEl>
                                          <p:spTgt spid="80903"/>
                                        </p:tgtEl>
                                        <p:attrNameLst>
                                          <p:attrName>style.visibility</p:attrName>
                                        </p:attrNameLst>
                                      </p:cBhvr>
                                      <p:to>
                                        <p:strVal val="hidden"/>
                                      </p:to>
                                    </p:set>
                                  </p:childTnLst>
                                </p:cTn>
                              </p:par>
                              <p:par>
                                <p:cTn id="28" presetID="2" presetClass="entr" presetSubtype="8" fill="hold" grpId="0" nodeType="withEffect">
                                  <p:stCondLst>
                                    <p:cond delay="0"/>
                                  </p:stCondLst>
                                  <p:childTnLst>
                                    <p:set>
                                      <p:cBhvr>
                                        <p:cTn id="29" dur="1" fill="hold">
                                          <p:stCondLst>
                                            <p:cond delay="0"/>
                                          </p:stCondLst>
                                        </p:cTn>
                                        <p:tgtEl>
                                          <p:spTgt spid="80901">
                                            <p:txEl>
                                              <p:pRg st="2" end="2"/>
                                            </p:txEl>
                                          </p:spTgt>
                                        </p:tgtEl>
                                        <p:attrNameLst>
                                          <p:attrName>style.visibility</p:attrName>
                                        </p:attrNameLst>
                                      </p:cBhvr>
                                      <p:to>
                                        <p:strVal val="visible"/>
                                      </p:to>
                                    </p:set>
                                    <p:anim calcmode="lin" valueType="num">
                                      <p:cBhvr additive="base">
                                        <p:cTn id="30" dur="500" fill="hold"/>
                                        <p:tgtEl>
                                          <p:spTgt spid="80901">
                                            <p:txEl>
                                              <p:pRg st="2" end="2"/>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8090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Whoosh"/>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80901">
                                            <p:txEl>
                                              <p:pRg st="3" end="3"/>
                                            </p:txEl>
                                          </p:spTgt>
                                        </p:tgtEl>
                                        <p:attrNameLst>
                                          <p:attrName>style.visibility</p:attrName>
                                        </p:attrNameLst>
                                      </p:cBhvr>
                                      <p:to>
                                        <p:strVal val="visible"/>
                                      </p:to>
                                    </p:set>
                                    <p:anim calcmode="lin" valueType="num">
                                      <p:cBhvr additive="base">
                                        <p:cTn id="36" dur="500" fill="hold"/>
                                        <p:tgtEl>
                                          <p:spTgt spid="80901">
                                            <p:txEl>
                                              <p:pRg st="3" end="3"/>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8090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3" name="Whoosh"/>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80901">
                                            <p:txEl>
                                              <p:pRg st="4" end="4"/>
                                            </p:txEl>
                                          </p:spTgt>
                                        </p:tgtEl>
                                        <p:attrNameLst>
                                          <p:attrName>style.visibility</p:attrName>
                                        </p:attrNameLst>
                                      </p:cBhvr>
                                      <p:to>
                                        <p:strVal val="visible"/>
                                      </p:to>
                                    </p:set>
                                    <p:anim calcmode="lin" valueType="num">
                                      <p:cBhvr additive="base">
                                        <p:cTn id="42" dur="500" fill="hold"/>
                                        <p:tgtEl>
                                          <p:spTgt spid="80901">
                                            <p:txEl>
                                              <p:pRg st="4" end="4"/>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8090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3" name="Whoosh"/>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80901">
                                            <p:txEl>
                                              <p:pRg st="5" end="5"/>
                                            </p:txEl>
                                          </p:spTgt>
                                        </p:tgtEl>
                                        <p:attrNameLst>
                                          <p:attrName>style.visibility</p:attrName>
                                        </p:attrNameLst>
                                      </p:cBhvr>
                                      <p:to>
                                        <p:strVal val="visible"/>
                                      </p:to>
                                    </p:set>
                                    <p:anim calcmode="lin" valueType="num">
                                      <p:cBhvr additive="base">
                                        <p:cTn id="48" dur="500" fill="hold"/>
                                        <p:tgtEl>
                                          <p:spTgt spid="80901">
                                            <p:txEl>
                                              <p:pRg st="5" end="5"/>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8090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3" name="Whoosh"/>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1" fill="hold" grpId="0" nodeType="clickEffect">
                                  <p:stCondLst>
                                    <p:cond delay="0"/>
                                  </p:stCondLst>
                                  <p:childTnLst>
                                    <p:set>
                                      <p:cBhvr>
                                        <p:cTn id="53" dur="1" fill="hold">
                                          <p:stCondLst>
                                            <p:cond delay="0"/>
                                          </p:stCondLst>
                                        </p:cTn>
                                        <p:tgtEl>
                                          <p:spTgt spid="80902"/>
                                        </p:tgtEl>
                                        <p:attrNameLst>
                                          <p:attrName>style.visibility</p:attrName>
                                        </p:attrNameLst>
                                      </p:cBhvr>
                                      <p:to>
                                        <p:strVal val="visible"/>
                                      </p:to>
                                    </p:set>
                                    <p:anim calcmode="lin" valueType="num">
                                      <p:cBhvr additive="base">
                                        <p:cTn id="54" dur="500" fill="hold"/>
                                        <p:tgtEl>
                                          <p:spTgt spid="80902"/>
                                        </p:tgtEl>
                                        <p:attrNameLst>
                                          <p:attrName>ppt_x</p:attrName>
                                        </p:attrNameLst>
                                      </p:cBhvr>
                                      <p:tavLst>
                                        <p:tav tm="0">
                                          <p:val>
                                            <p:strVal val="#ppt_x"/>
                                          </p:val>
                                        </p:tav>
                                        <p:tav tm="100000">
                                          <p:val>
                                            <p:strVal val="#ppt_x"/>
                                          </p:val>
                                        </p:tav>
                                      </p:tavLst>
                                    </p:anim>
                                    <p:anim calcmode="lin" valueType="num">
                                      <p:cBhvr additive="base">
                                        <p:cTn id="55" dur="500" fill="hold"/>
                                        <p:tgtEl>
                                          <p:spTgt spid="8090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5" name="Arrow"/>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1" grpId="0" build="p" autoUpdateAnimBg="0"/>
      <p:bldP spid="80902" grpId="0" animBg="1"/>
      <p:bldP spid="80903" grpId="0" animBg="1"/>
      <p:bldP spid="80903" grpId="1" animBg="1"/>
      <p:bldP spid="8090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ChangeArrowheads="1"/>
          </p:cNvSpPr>
          <p:nvPr>
            <p:ph type="title"/>
          </p:nvPr>
        </p:nvSpPr>
        <p:spPr/>
        <p:txBody>
          <a:bodyPr/>
          <a:lstStyle/>
          <a:p>
            <a:r>
              <a:rPr lang="en-US"/>
              <a:t>Pharynx (Alimentary Canal)</a:t>
            </a:r>
          </a:p>
        </p:txBody>
      </p:sp>
      <p:sp>
        <p:nvSpPr>
          <p:cNvPr id="479236" name="Rectangle 4"/>
          <p:cNvSpPr>
            <a:spLocks noGrp="1" noChangeArrowheads="1"/>
          </p:cNvSpPr>
          <p:nvPr>
            <p:ph type="body" sz="half" idx="1"/>
          </p:nvPr>
        </p:nvSpPr>
        <p:spPr/>
        <p:txBody>
          <a:bodyPr/>
          <a:lstStyle/>
          <a:p>
            <a:r>
              <a:rPr lang="en-US" sz="2400" b="1" dirty="0"/>
              <a:t>Serves as a passageway for air and food</a:t>
            </a:r>
          </a:p>
          <a:p>
            <a:r>
              <a:rPr lang="en-US" sz="2400" b="1" dirty="0"/>
              <a:t>Food is propelled to the esophagus </a:t>
            </a:r>
            <a:r>
              <a:rPr lang="en-US" sz="2400" b="1" dirty="0" smtClean="0"/>
              <a:t> by alternating </a:t>
            </a:r>
            <a:r>
              <a:rPr lang="en-US" sz="2400" b="1" dirty="0"/>
              <a:t>contractions of the muscle layers (peristalsis)</a:t>
            </a:r>
          </a:p>
        </p:txBody>
      </p:sp>
      <p:pic>
        <p:nvPicPr>
          <p:cNvPr id="479238" name="Picture 6"/>
          <p:cNvPicPr>
            <a:picLocks noGrp="1" noChangeAspect="1" noChangeArrowheads="1"/>
          </p:cNvPicPr>
          <p:nvPr>
            <p:ph sz="half" idx="2"/>
          </p:nvPr>
        </p:nvPicPr>
        <p:blipFill>
          <a:blip r:embed="rId2"/>
          <a:srcRect l="11798" r="9550" b="3206"/>
          <a:stretch>
            <a:fillRect/>
          </a:stretch>
        </p:blipFill>
        <p:spPr>
          <a:xfrm>
            <a:off x="4648200" y="1905000"/>
            <a:ext cx="4038600" cy="37338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ChangeArrowheads="1"/>
          </p:cNvSpPr>
          <p:nvPr>
            <p:ph type="title"/>
          </p:nvPr>
        </p:nvSpPr>
        <p:spPr/>
        <p:txBody>
          <a:bodyPr/>
          <a:lstStyle/>
          <a:p>
            <a:r>
              <a:rPr lang="en-US"/>
              <a:t>Esophagus (Alimentary Canal)</a:t>
            </a:r>
          </a:p>
        </p:txBody>
      </p:sp>
      <p:sp>
        <p:nvSpPr>
          <p:cNvPr id="480260" name="Rectangle 4"/>
          <p:cNvSpPr>
            <a:spLocks noGrp="1" noChangeArrowheads="1"/>
          </p:cNvSpPr>
          <p:nvPr>
            <p:ph type="body" idx="1"/>
          </p:nvPr>
        </p:nvSpPr>
        <p:spPr>
          <a:xfrm>
            <a:off x="457200" y="1600200"/>
            <a:ext cx="4876800" cy="4876800"/>
          </a:xfrm>
        </p:spPr>
        <p:txBody>
          <a:bodyPr>
            <a:normAutofit lnSpcReduction="10000"/>
          </a:bodyPr>
          <a:lstStyle/>
          <a:p>
            <a:pPr algn="just"/>
            <a:r>
              <a:rPr lang="en-US" dirty="0"/>
              <a:t>Runs from pharynx to stomach through the diaphragm</a:t>
            </a:r>
          </a:p>
          <a:p>
            <a:pPr algn="just"/>
            <a:r>
              <a:rPr lang="en-US" dirty="0"/>
              <a:t>Conducts food by peristalsis </a:t>
            </a:r>
            <a:br>
              <a:rPr lang="en-US" dirty="0"/>
            </a:br>
            <a:r>
              <a:rPr lang="en-US" dirty="0" smtClean="0"/>
              <a:t>(series of involuntary wave-like muscle contractions slow </a:t>
            </a:r>
            <a:r>
              <a:rPr lang="en-US" dirty="0"/>
              <a:t>rhythmic squeezing)</a:t>
            </a:r>
          </a:p>
          <a:p>
            <a:pPr algn="just"/>
            <a:r>
              <a:rPr lang="en-US" dirty="0"/>
              <a:t>Passageway for food </a:t>
            </a:r>
            <a:r>
              <a:rPr lang="en-US" dirty="0" smtClean="0"/>
              <a:t>only</a:t>
            </a:r>
            <a:endParaRPr lang="en-US" dirty="0"/>
          </a:p>
        </p:txBody>
      </p:sp>
      <p:pic>
        <p:nvPicPr>
          <p:cNvPr id="4" name="Picture 3" descr="peristalsis"/>
          <p:cNvPicPr>
            <a:picLocks noChangeAspect="1" noChangeArrowheads="1"/>
          </p:cNvPicPr>
          <p:nvPr/>
        </p:nvPicPr>
        <p:blipFill>
          <a:blip r:embed="rId2"/>
          <a:srcRect/>
          <a:stretch>
            <a:fillRect/>
          </a:stretch>
        </p:blipFill>
        <p:spPr bwMode="auto">
          <a:xfrm>
            <a:off x="5715000" y="1600200"/>
            <a:ext cx="3336925"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p:cNvSpPr>
            <a:spLocks noGrp="1" noChangeArrowheads="1"/>
          </p:cNvSpPr>
          <p:nvPr>
            <p:ph type="title"/>
          </p:nvPr>
        </p:nvSpPr>
        <p:spPr/>
        <p:txBody>
          <a:bodyPr>
            <a:normAutofit fontScale="90000"/>
          </a:bodyPr>
          <a:lstStyle/>
          <a:p>
            <a:r>
              <a:rPr lang="en-US" sz="4000"/>
              <a:t>Alimentary Canal Organ Structure and Tissue Arrangement</a:t>
            </a:r>
          </a:p>
        </p:txBody>
      </p:sp>
      <p:sp>
        <p:nvSpPr>
          <p:cNvPr id="481284" name="Rectangle 4"/>
          <p:cNvSpPr>
            <a:spLocks noGrp="1" noChangeArrowheads="1"/>
          </p:cNvSpPr>
          <p:nvPr>
            <p:ph type="body" sz="half" idx="1"/>
          </p:nvPr>
        </p:nvSpPr>
        <p:spPr>
          <a:xfrm>
            <a:off x="0" y="1447800"/>
            <a:ext cx="4495800" cy="5181600"/>
          </a:xfrm>
        </p:spPr>
        <p:txBody>
          <a:bodyPr/>
          <a:lstStyle/>
          <a:p>
            <a:pPr>
              <a:lnSpc>
                <a:spcPct val="80000"/>
              </a:lnSpc>
            </a:pPr>
            <a:r>
              <a:rPr lang="en-US" sz="2000" b="1"/>
              <a:t>Mucosa</a:t>
            </a:r>
          </a:p>
          <a:p>
            <a:pPr lvl="1">
              <a:lnSpc>
                <a:spcPct val="80000"/>
              </a:lnSpc>
            </a:pPr>
            <a:r>
              <a:rPr lang="en-US" sz="1800" b="1"/>
              <a:t>Innermost layer</a:t>
            </a:r>
          </a:p>
          <a:p>
            <a:pPr lvl="1">
              <a:lnSpc>
                <a:spcPct val="80000"/>
              </a:lnSpc>
            </a:pPr>
            <a:r>
              <a:rPr lang="en-US" sz="1800" b="1"/>
              <a:t>Moist membrane</a:t>
            </a:r>
          </a:p>
          <a:p>
            <a:pPr lvl="2">
              <a:lnSpc>
                <a:spcPct val="80000"/>
              </a:lnSpc>
            </a:pPr>
            <a:r>
              <a:rPr lang="en-US" sz="1600" b="1"/>
              <a:t>Surface epithelium</a:t>
            </a:r>
          </a:p>
          <a:p>
            <a:pPr lvl="2">
              <a:lnSpc>
                <a:spcPct val="80000"/>
              </a:lnSpc>
            </a:pPr>
            <a:r>
              <a:rPr lang="en-US" sz="1600" b="1"/>
              <a:t>Small amount of connective tissue </a:t>
            </a:r>
            <a:br>
              <a:rPr lang="en-US" sz="1600" b="1"/>
            </a:br>
            <a:r>
              <a:rPr lang="en-US" sz="1600" b="1"/>
              <a:t>(lamina propria)</a:t>
            </a:r>
          </a:p>
          <a:p>
            <a:pPr lvl="2">
              <a:lnSpc>
                <a:spcPct val="80000"/>
              </a:lnSpc>
            </a:pPr>
            <a:r>
              <a:rPr lang="en-US" sz="1600" b="1"/>
              <a:t>Small smooth muscle layer</a:t>
            </a:r>
          </a:p>
          <a:p>
            <a:pPr>
              <a:lnSpc>
                <a:spcPct val="80000"/>
              </a:lnSpc>
            </a:pPr>
            <a:r>
              <a:rPr lang="en-US" sz="2000" b="1"/>
              <a:t>Submucosa</a:t>
            </a:r>
          </a:p>
          <a:p>
            <a:pPr lvl="1">
              <a:lnSpc>
                <a:spcPct val="80000"/>
              </a:lnSpc>
            </a:pPr>
            <a:r>
              <a:rPr lang="en-US" sz="1800" b="1"/>
              <a:t>Just beneath the mucosa</a:t>
            </a:r>
          </a:p>
          <a:p>
            <a:pPr lvl="1">
              <a:lnSpc>
                <a:spcPct val="80000"/>
              </a:lnSpc>
            </a:pPr>
            <a:r>
              <a:rPr lang="en-US" sz="1800" b="1"/>
              <a:t>Soft connective tissue with blood vessels, nerve endings, and lymphatics</a:t>
            </a:r>
          </a:p>
          <a:p>
            <a:pPr>
              <a:lnSpc>
                <a:spcPct val="80000"/>
              </a:lnSpc>
            </a:pPr>
            <a:r>
              <a:rPr lang="en-US" sz="2000" b="1"/>
              <a:t>Muscularis externa – smooth muscle</a:t>
            </a:r>
          </a:p>
          <a:p>
            <a:pPr lvl="1">
              <a:lnSpc>
                <a:spcPct val="80000"/>
              </a:lnSpc>
            </a:pPr>
            <a:r>
              <a:rPr lang="en-US" sz="1800" b="1"/>
              <a:t>Inner circular layer</a:t>
            </a:r>
          </a:p>
          <a:p>
            <a:pPr lvl="1">
              <a:lnSpc>
                <a:spcPct val="80000"/>
              </a:lnSpc>
            </a:pPr>
            <a:r>
              <a:rPr lang="en-US" sz="1800" b="1"/>
              <a:t>Outer longitudinal layer</a:t>
            </a:r>
          </a:p>
          <a:p>
            <a:pPr>
              <a:lnSpc>
                <a:spcPct val="80000"/>
              </a:lnSpc>
            </a:pPr>
            <a:r>
              <a:rPr lang="en-US" sz="2000" b="1"/>
              <a:t>Serosa</a:t>
            </a:r>
          </a:p>
          <a:p>
            <a:pPr lvl="1">
              <a:lnSpc>
                <a:spcPct val="80000"/>
              </a:lnSpc>
            </a:pPr>
            <a:r>
              <a:rPr lang="en-US" sz="1800" b="1"/>
              <a:t>Outermost layer – visceral peritoneum</a:t>
            </a:r>
          </a:p>
          <a:p>
            <a:pPr lvl="1">
              <a:lnSpc>
                <a:spcPct val="80000"/>
              </a:lnSpc>
            </a:pPr>
            <a:r>
              <a:rPr lang="en-US" sz="1800" b="1"/>
              <a:t>Layer of serous fluid-producing cells</a:t>
            </a:r>
          </a:p>
          <a:p>
            <a:pPr lvl="1">
              <a:lnSpc>
                <a:spcPct val="80000"/>
              </a:lnSpc>
              <a:buFontTx/>
              <a:buNone/>
            </a:pPr>
            <a:endParaRPr lang="en-US" sz="1800" b="1"/>
          </a:p>
          <a:p>
            <a:pPr>
              <a:lnSpc>
                <a:spcPct val="80000"/>
              </a:lnSpc>
            </a:pPr>
            <a:endParaRPr lang="en-US" sz="2000"/>
          </a:p>
        </p:txBody>
      </p:sp>
      <p:pic>
        <p:nvPicPr>
          <p:cNvPr id="481286" name="Picture 6"/>
          <p:cNvPicPr>
            <a:picLocks noGrp="1" noChangeAspect="1" noChangeArrowheads="1"/>
          </p:cNvPicPr>
          <p:nvPr>
            <p:ph sz="half" idx="2"/>
          </p:nvPr>
        </p:nvPicPr>
        <p:blipFill>
          <a:blip r:embed="rId2"/>
          <a:srcRect b="3175"/>
          <a:stretch>
            <a:fillRect/>
          </a:stretch>
        </p:blipFill>
        <p:spPr>
          <a:xfrm>
            <a:off x="4648200" y="2316163"/>
            <a:ext cx="4267200" cy="2906712"/>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type="title"/>
          </p:nvPr>
        </p:nvSpPr>
        <p:spPr/>
        <p:txBody>
          <a:bodyPr/>
          <a:lstStyle/>
          <a:p>
            <a:r>
              <a:rPr lang="en-US"/>
              <a:t>Stomach (Alimentary Canal)</a:t>
            </a:r>
          </a:p>
        </p:txBody>
      </p:sp>
      <p:sp>
        <p:nvSpPr>
          <p:cNvPr id="482307" name="Rectangle 3"/>
          <p:cNvSpPr>
            <a:spLocks noGrp="1" noChangeArrowheads="1"/>
          </p:cNvSpPr>
          <p:nvPr>
            <p:ph type="body" idx="1"/>
          </p:nvPr>
        </p:nvSpPr>
        <p:spPr>
          <a:xfrm>
            <a:off x="457200" y="1600200"/>
            <a:ext cx="8229600" cy="5105400"/>
          </a:xfrm>
        </p:spPr>
        <p:txBody>
          <a:bodyPr>
            <a:normAutofit/>
          </a:bodyPr>
          <a:lstStyle/>
          <a:p>
            <a:pPr>
              <a:lnSpc>
                <a:spcPct val="80000"/>
              </a:lnSpc>
            </a:pPr>
            <a:r>
              <a:rPr lang="en-US" sz="2800" b="1" dirty="0"/>
              <a:t>Located on the left side of the abdominal cavity</a:t>
            </a:r>
          </a:p>
          <a:p>
            <a:pPr>
              <a:lnSpc>
                <a:spcPct val="80000"/>
              </a:lnSpc>
            </a:pPr>
            <a:r>
              <a:rPr lang="en-US" sz="2800" b="1" dirty="0"/>
              <a:t>Food enters at the </a:t>
            </a:r>
            <a:r>
              <a:rPr lang="en-US" sz="2800" b="1" dirty="0" err="1"/>
              <a:t>cardioesophageal</a:t>
            </a:r>
            <a:r>
              <a:rPr lang="en-US" sz="2800" b="1" dirty="0"/>
              <a:t> sphincter</a:t>
            </a:r>
          </a:p>
          <a:p>
            <a:pPr>
              <a:lnSpc>
                <a:spcPct val="80000"/>
              </a:lnSpc>
            </a:pPr>
            <a:r>
              <a:rPr lang="en-US" sz="2800" b="1" dirty="0"/>
              <a:t>Regions of the stomach</a:t>
            </a:r>
          </a:p>
          <a:p>
            <a:pPr lvl="1">
              <a:lnSpc>
                <a:spcPct val="80000"/>
              </a:lnSpc>
            </a:pPr>
            <a:r>
              <a:rPr lang="en-US" sz="2400" b="1" dirty="0"/>
              <a:t>Cardiac region – near the heart</a:t>
            </a:r>
          </a:p>
          <a:p>
            <a:pPr lvl="1">
              <a:lnSpc>
                <a:spcPct val="80000"/>
              </a:lnSpc>
            </a:pPr>
            <a:r>
              <a:rPr lang="en-US" sz="2400" b="1" dirty="0" err="1"/>
              <a:t>Fundus</a:t>
            </a:r>
            <a:endParaRPr lang="en-US" sz="2400" b="1" dirty="0"/>
          </a:p>
          <a:p>
            <a:pPr lvl="1">
              <a:lnSpc>
                <a:spcPct val="80000"/>
              </a:lnSpc>
            </a:pPr>
            <a:r>
              <a:rPr lang="en-US" sz="2400" b="1" dirty="0"/>
              <a:t>Body</a:t>
            </a:r>
          </a:p>
          <a:p>
            <a:pPr lvl="1">
              <a:lnSpc>
                <a:spcPct val="80000"/>
              </a:lnSpc>
            </a:pPr>
            <a:r>
              <a:rPr lang="en-US" sz="2400" b="1" dirty="0"/>
              <a:t>Pylorus – funnel-shaped terminal end</a:t>
            </a:r>
          </a:p>
          <a:p>
            <a:pPr>
              <a:lnSpc>
                <a:spcPct val="80000"/>
              </a:lnSpc>
            </a:pPr>
            <a:r>
              <a:rPr lang="en-US" sz="2800" b="1" dirty="0"/>
              <a:t>Food empties into the small intestine at the pyloric sphincter</a:t>
            </a:r>
          </a:p>
          <a:p>
            <a:pPr>
              <a:lnSpc>
                <a:spcPct val="80000"/>
              </a:lnSpc>
            </a:pPr>
            <a:r>
              <a:rPr lang="en-US" sz="2800" b="1" dirty="0" err="1"/>
              <a:t>Rugae</a:t>
            </a:r>
            <a:r>
              <a:rPr lang="en-US" sz="2800" b="1" dirty="0"/>
              <a:t> – internal folds of the mucosa</a:t>
            </a:r>
          </a:p>
          <a:p>
            <a:pPr>
              <a:lnSpc>
                <a:spcPct val="80000"/>
              </a:lnSpc>
            </a:pPr>
            <a:r>
              <a:rPr lang="en-US" sz="2800" b="1" dirty="0"/>
              <a:t>External regions</a:t>
            </a:r>
          </a:p>
          <a:p>
            <a:pPr lvl="1">
              <a:lnSpc>
                <a:spcPct val="80000"/>
              </a:lnSpc>
            </a:pPr>
            <a:r>
              <a:rPr lang="en-US" sz="2400" b="1" dirty="0"/>
              <a:t>Lesser curvature</a:t>
            </a:r>
          </a:p>
          <a:p>
            <a:pPr lvl="1">
              <a:lnSpc>
                <a:spcPct val="80000"/>
              </a:lnSpc>
            </a:pPr>
            <a:r>
              <a:rPr lang="en-US" sz="2400" b="1" dirty="0"/>
              <a:t>Greater curvature</a:t>
            </a:r>
          </a:p>
          <a:p>
            <a:pPr>
              <a:lnSpc>
                <a:spcPct val="80000"/>
              </a:lnSpc>
            </a:pPr>
            <a:endParaRPr lang="en-US" sz="2800" b="1" dirty="0"/>
          </a:p>
        </p:txBody>
      </p:sp>
      <p:pic>
        <p:nvPicPr>
          <p:cNvPr id="4" name="Picture 5" descr="images-11"/>
          <p:cNvPicPr>
            <a:picLocks noChangeAspect="1" noChangeArrowheads="1"/>
          </p:cNvPicPr>
          <p:nvPr/>
        </p:nvPicPr>
        <p:blipFill>
          <a:blip r:embed="rId2"/>
          <a:srcRect/>
          <a:stretch>
            <a:fillRect/>
          </a:stretch>
        </p:blipFill>
        <p:spPr bwMode="auto">
          <a:xfrm>
            <a:off x="7010400" y="914400"/>
            <a:ext cx="1939925" cy="24020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Grp="1" noChangeArrowheads="1"/>
          </p:cNvSpPr>
          <p:nvPr>
            <p:ph type="title"/>
          </p:nvPr>
        </p:nvSpPr>
        <p:spPr>
          <a:xfrm>
            <a:off x="600075" y="685800"/>
            <a:ext cx="5133975" cy="762000"/>
          </a:xfrm>
        </p:spPr>
        <p:txBody>
          <a:bodyPr/>
          <a:lstStyle/>
          <a:p>
            <a:pPr eaLnBrk="1" hangingPunct="1"/>
            <a:r>
              <a:rPr lang="en-US" smtClean="0"/>
              <a:t>Stomach</a:t>
            </a:r>
          </a:p>
        </p:txBody>
      </p:sp>
      <p:pic>
        <p:nvPicPr>
          <p:cNvPr id="16387" name="Picture 1027"/>
          <p:cNvPicPr>
            <a:picLocks noChangeAspect="1" noChangeArrowheads="1"/>
          </p:cNvPicPr>
          <p:nvPr/>
        </p:nvPicPr>
        <p:blipFill>
          <a:blip r:embed="rId5"/>
          <a:srcRect b="3246"/>
          <a:stretch>
            <a:fillRect/>
          </a:stretch>
        </p:blipFill>
        <p:spPr bwMode="auto">
          <a:xfrm>
            <a:off x="4670425" y="1524000"/>
            <a:ext cx="4473575" cy="5334000"/>
          </a:xfrm>
          <a:prstGeom prst="rect">
            <a:avLst/>
          </a:prstGeom>
          <a:noFill/>
          <a:ln w="9525">
            <a:noFill/>
            <a:miter lim="800000"/>
            <a:headEnd/>
            <a:tailEnd/>
          </a:ln>
        </p:spPr>
      </p:pic>
      <p:sp>
        <p:nvSpPr>
          <p:cNvPr id="87044" name="Rectangle 1028"/>
          <p:cNvSpPr>
            <a:spLocks noGrp="1" noChangeArrowheads="1"/>
          </p:cNvSpPr>
          <p:nvPr>
            <p:ph type="body" idx="1"/>
          </p:nvPr>
        </p:nvSpPr>
        <p:spPr>
          <a:xfrm>
            <a:off x="658813" y="1371600"/>
            <a:ext cx="4672012" cy="3667125"/>
          </a:xfrm>
        </p:spPr>
        <p:txBody>
          <a:bodyPr>
            <a:normAutofit fontScale="92500" lnSpcReduction="20000"/>
          </a:bodyPr>
          <a:lstStyle/>
          <a:p>
            <a:pPr marL="227013" indent="-227013" eaLnBrk="1" hangingPunct="1"/>
            <a:r>
              <a:rPr lang="en-US" dirty="0" smtClean="0"/>
              <a:t>Functions</a:t>
            </a:r>
            <a:endParaRPr lang="en-US" sz="2800" dirty="0" smtClean="0"/>
          </a:p>
          <a:p>
            <a:pPr marL="569913" lvl="1" indent="-228600" eaLnBrk="1" hangingPunct="1"/>
            <a:r>
              <a:rPr lang="en-US" sz="2400" u="sng" dirty="0" smtClean="0">
                <a:solidFill>
                  <a:srgbClr val="CC0000"/>
                </a:solidFill>
              </a:rPr>
              <a:t>food storage</a:t>
            </a:r>
            <a:endParaRPr lang="en-US" sz="2500" dirty="0" smtClean="0"/>
          </a:p>
          <a:p>
            <a:pPr marL="850900" lvl="2" indent="-166688" eaLnBrk="1" hangingPunct="1"/>
            <a:r>
              <a:rPr lang="en-US" sz="2000" dirty="0" smtClean="0"/>
              <a:t>can stretch to fit ~2L food </a:t>
            </a:r>
          </a:p>
          <a:p>
            <a:pPr marL="569913" lvl="1" indent="-228600" eaLnBrk="1" hangingPunct="1"/>
            <a:r>
              <a:rPr lang="en-US" sz="2400" u="sng" dirty="0" smtClean="0">
                <a:solidFill>
                  <a:srgbClr val="CC0000"/>
                </a:solidFill>
              </a:rPr>
              <a:t>disinfect food</a:t>
            </a:r>
            <a:endParaRPr lang="en-US" sz="2400" dirty="0" smtClean="0"/>
          </a:p>
          <a:p>
            <a:pPr marL="850900" lvl="2" indent="-166688" eaLnBrk="1" hangingPunct="1"/>
            <a:r>
              <a:rPr lang="en-US" sz="2000" dirty="0" err="1" smtClean="0"/>
              <a:t>HCl</a:t>
            </a:r>
            <a:r>
              <a:rPr lang="en-US" sz="2000" dirty="0" smtClean="0"/>
              <a:t> = pH 2</a:t>
            </a:r>
          </a:p>
          <a:p>
            <a:pPr marL="1139825" lvl="3" indent="-174625" eaLnBrk="1" hangingPunct="1"/>
            <a:r>
              <a:rPr lang="en-US" sz="1800" dirty="0" smtClean="0"/>
              <a:t>kills bacteria </a:t>
            </a:r>
          </a:p>
          <a:p>
            <a:pPr marL="569913" lvl="1" indent="-228600" eaLnBrk="1" hangingPunct="1"/>
            <a:r>
              <a:rPr lang="en-US" sz="2400" u="sng" dirty="0" smtClean="0">
                <a:solidFill>
                  <a:srgbClr val="CC0000"/>
                </a:solidFill>
              </a:rPr>
              <a:t>chemical digestion</a:t>
            </a:r>
            <a:endParaRPr lang="en-US" sz="2400" dirty="0" smtClean="0"/>
          </a:p>
          <a:p>
            <a:pPr marL="850900" lvl="2" indent="-166688" eaLnBrk="1" hangingPunct="1"/>
            <a:r>
              <a:rPr lang="en-US" sz="2000" u="sng" dirty="0" smtClean="0">
                <a:solidFill>
                  <a:srgbClr val="CC0000"/>
                </a:solidFill>
              </a:rPr>
              <a:t>pepsin</a:t>
            </a:r>
            <a:endParaRPr lang="en-US" sz="2000" dirty="0" smtClean="0"/>
          </a:p>
          <a:p>
            <a:pPr marL="1139825" lvl="3" indent="-174625"/>
            <a:r>
              <a:rPr lang="en-US" sz="1800" b="1" dirty="0"/>
              <a:t>Chemical breakdown of protein </a:t>
            </a:r>
            <a:r>
              <a:rPr lang="en-US" sz="1800" b="1" dirty="0" smtClean="0"/>
              <a:t>begins</a:t>
            </a:r>
          </a:p>
          <a:p>
            <a:pPr marL="965200" lvl="3" indent="0">
              <a:buNone/>
            </a:pPr>
            <a:r>
              <a:rPr lang="en-US" sz="1800" b="1" dirty="0"/>
              <a:t>Delivers </a:t>
            </a:r>
            <a:r>
              <a:rPr lang="en-US" sz="1800" b="1" dirty="0" err="1"/>
              <a:t>chyme</a:t>
            </a:r>
            <a:r>
              <a:rPr lang="en-US" sz="1800" b="1" dirty="0"/>
              <a:t> (processed food) to the small intestine</a:t>
            </a:r>
          </a:p>
          <a:p>
            <a:pPr marL="965200" lvl="3" indent="0">
              <a:buNone/>
            </a:pPr>
            <a:endParaRPr lang="en-US" sz="1800" b="1" dirty="0" smtClean="0"/>
          </a:p>
        </p:txBody>
      </p:sp>
      <p:sp>
        <p:nvSpPr>
          <p:cNvPr id="87045" name="Rectangle 1029"/>
          <p:cNvSpPr>
            <a:spLocks noChangeArrowheads="1"/>
          </p:cNvSpPr>
          <p:nvPr/>
        </p:nvSpPr>
        <p:spPr bwMode="auto">
          <a:xfrm>
            <a:off x="157163" y="5465763"/>
            <a:ext cx="5241925" cy="641350"/>
          </a:xfrm>
          <a:prstGeom prst="rect">
            <a:avLst/>
          </a:prstGeom>
          <a:solidFill>
            <a:srgbClr val="FFCC18"/>
          </a:solidFill>
          <a:ln w="9525">
            <a:noFill/>
            <a:miter lim="800000"/>
            <a:headEnd/>
            <a:tailEnd/>
          </a:ln>
        </p:spPr>
        <p:txBody>
          <a:bodyPr anchor="b">
            <a:spAutoFit/>
          </a:bodyPr>
          <a:lstStyle/>
          <a:p>
            <a:r>
              <a:rPr lang="en-US" sz="1800" b="1">
                <a:solidFill>
                  <a:srgbClr val="0F116A"/>
                </a:solidFill>
              </a:rPr>
              <a:t>But the stomach is made out of protein!</a:t>
            </a:r>
          </a:p>
          <a:p>
            <a:r>
              <a:rPr lang="en-US" sz="1800" b="1">
                <a:solidFill>
                  <a:srgbClr val="0F116A"/>
                </a:solidFill>
              </a:rPr>
              <a:t>What stops the stomach from digesting itself?</a:t>
            </a:r>
          </a:p>
        </p:txBody>
      </p:sp>
      <p:sp>
        <p:nvSpPr>
          <p:cNvPr id="87046" name="Rectangle 1030"/>
          <p:cNvSpPr>
            <a:spLocks noChangeArrowheads="1"/>
          </p:cNvSpPr>
          <p:nvPr/>
        </p:nvSpPr>
        <p:spPr bwMode="auto">
          <a:xfrm>
            <a:off x="157163" y="6100763"/>
            <a:ext cx="5241925" cy="641350"/>
          </a:xfrm>
          <a:prstGeom prst="rect">
            <a:avLst/>
          </a:prstGeom>
          <a:solidFill>
            <a:srgbClr val="CC0000"/>
          </a:solidFill>
          <a:ln w="9525">
            <a:noFill/>
            <a:miter lim="800000"/>
            <a:headEnd/>
            <a:tailEnd/>
          </a:ln>
        </p:spPr>
        <p:txBody>
          <a:bodyPr>
            <a:spAutoFit/>
          </a:bodyPr>
          <a:lstStyle/>
          <a:p>
            <a:pPr eaLnBrk="1" hangingPunct="1">
              <a:spcBef>
                <a:spcPct val="20000"/>
              </a:spcBef>
              <a:buClr>
                <a:schemeClr val="hlink"/>
              </a:buClr>
              <a:buSzPct val="95000"/>
              <a:buFont typeface="Wingdings" pitchFamily="2" charset="2"/>
              <a:buNone/>
            </a:pPr>
            <a:r>
              <a:rPr lang="en-US" sz="1800" b="1">
                <a:solidFill>
                  <a:schemeClr val="bg1"/>
                </a:solidFill>
              </a:rPr>
              <a:t>mucus secreted by stomach cells protects stomach lining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7044">
                                            <p:txEl>
                                              <p:pRg st="1" end="1"/>
                                            </p:txEl>
                                          </p:spTgt>
                                        </p:tgtEl>
                                        <p:attrNameLst>
                                          <p:attrName>style.visibility</p:attrName>
                                        </p:attrNameLst>
                                      </p:cBhvr>
                                      <p:to>
                                        <p:strVal val="visible"/>
                                      </p:to>
                                    </p:set>
                                    <p:anim calcmode="lin" valueType="num">
                                      <p:cBhvr additive="base">
                                        <p:cTn id="7" dur="500" fill="hold"/>
                                        <p:tgtEl>
                                          <p:spTgt spid="87044">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7044">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87044">
                                            <p:txEl>
                                              <p:pRg st="2" end="2"/>
                                            </p:txEl>
                                          </p:spTgt>
                                        </p:tgtEl>
                                        <p:attrNameLst>
                                          <p:attrName>style.visibility</p:attrName>
                                        </p:attrNameLst>
                                      </p:cBhvr>
                                      <p:to>
                                        <p:strVal val="visible"/>
                                      </p:to>
                                    </p:set>
                                    <p:anim calcmode="lin" valueType="num">
                                      <p:cBhvr additive="base">
                                        <p:cTn id="12" dur="500" fill="hold"/>
                                        <p:tgtEl>
                                          <p:spTgt spid="87044">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87044">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87044">
                                            <p:txEl>
                                              <p:pRg st="3" end="3"/>
                                            </p:txEl>
                                          </p:spTgt>
                                        </p:tgtEl>
                                        <p:attrNameLst>
                                          <p:attrName>style.visibility</p:attrName>
                                        </p:attrNameLst>
                                      </p:cBhvr>
                                      <p:to>
                                        <p:strVal val="visible"/>
                                      </p:to>
                                    </p:set>
                                    <p:anim calcmode="lin" valueType="num">
                                      <p:cBhvr additive="base">
                                        <p:cTn id="18" dur="500" fill="hold"/>
                                        <p:tgtEl>
                                          <p:spTgt spid="87044">
                                            <p:txEl>
                                              <p:pRg st="3" end="3"/>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87044">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Whoosh"/>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87044">
                                            <p:txEl>
                                              <p:pRg st="4" end="4"/>
                                            </p:txEl>
                                          </p:spTgt>
                                        </p:tgtEl>
                                        <p:attrNameLst>
                                          <p:attrName>style.visibility</p:attrName>
                                        </p:attrNameLst>
                                      </p:cBhvr>
                                      <p:to>
                                        <p:strVal val="visible"/>
                                      </p:to>
                                    </p:set>
                                    <p:anim calcmode="lin" valueType="num">
                                      <p:cBhvr additive="base">
                                        <p:cTn id="24" dur="500" fill="hold"/>
                                        <p:tgtEl>
                                          <p:spTgt spid="87044">
                                            <p:txEl>
                                              <p:pRg st="4" end="4"/>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87044">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Whoosh"/>
                                        </p:tgtEl>
                                      </p:cMediaNode>
                                    </p:audio>
                                  </p:subTnLst>
                                </p:cTn>
                              </p:par>
                            </p:childTnLst>
                          </p:cTn>
                        </p:par>
                        <p:par>
                          <p:cTn id="26" fill="hold">
                            <p:stCondLst>
                              <p:cond delay="500"/>
                            </p:stCondLst>
                            <p:childTnLst>
                              <p:par>
                                <p:cTn id="27" presetID="2" presetClass="entr" presetSubtype="8" fill="hold" grpId="0" nodeType="afterEffect">
                                  <p:stCondLst>
                                    <p:cond delay="0"/>
                                  </p:stCondLst>
                                  <p:childTnLst>
                                    <p:set>
                                      <p:cBhvr>
                                        <p:cTn id="28" dur="1" fill="hold">
                                          <p:stCondLst>
                                            <p:cond delay="0"/>
                                          </p:stCondLst>
                                        </p:cTn>
                                        <p:tgtEl>
                                          <p:spTgt spid="87044">
                                            <p:txEl>
                                              <p:pRg st="5" end="5"/>
                                            </p:txEl>
                                          </p:spTgt>
                                        </p:tgtEl>
                                        <p:attrNameLst>
                                          <p:attrName>style.visibility</p:attrName>
                                        </p:attrNameLst>
                                      </p:cBhvr>
                                      <p:to>
                                        <p:strVal val="visible"/>
                                      </p:to>
                                    </p:set>
                                    <p:anim calcmode="lin" valueType="num">
                                      <p:cBhvr additive="base">
                                        <p:cTn id="29" dur="500" fill="hold"/>
                                        <p:tgtEl>
                                          <p:spTgt spid="87044">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87044">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Whoosh"/>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87044">
                                            <p:txEl>
                                              <p:pRg st="6" end="6"/>
                                            </p:txEl>
                                          </p:spTgt>
                                        </p:tgtEl>
                                        <p:attrNameLst>
                                          <p:attrName>style.visibility</p:attrName>
                                        </p:attrNameLst>
                                      </p:cBhvr>
                                      <p:to>
                                        <p:strVal val="visible"/>
                                      </p:to>
                                    </p:set>
                                    <p:anim calcmode="lin" valueType="num">
                                      <p:cBhvr additive="base">
                                        <p:cTn id="35" dur="500" fill="hold"/>
                                        <p:tgtEl>
                                          <p:spTgt spid="87044">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87044">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Whoosh"/>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87044">
                                            <p:txEl>
                                              <p:pRg st="7" end="7"/>
                                            </p:txEl>
                                          </p:spTgt>
                                        </p:tgtEl>
                                        <p:attrNameLst>
                                          <p:attrName>style.visibility</p:attrName>
                                        </p:attrNameLst>
                                      </p:cBhvr>
                                      <p:to>
                                        <p:strVal val="visible"/>
                                      </p:to>
                                    </p:set>
                                    <p:anim calcmode="lin" valueType="num">
                                      <p:cBhvr additive="base">
                                        <p:cTn id="41" dur="500" fill="hold"/>
                                        <p:tgtEl>
                                          <p:spTgt spid="87044">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87044">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3" name="Whoosh"/>
                                        </p:tgtEl>
                                      </p:cMediaNode>
                                    </p:audio>
                                  </p:subTnLst>
                                </p:cTn>
                              </p:par>
                              <p:par>
                                <p:cTn id="43" presetID="2" presetClass="entr" presetSubtype="8" fill="hold" grpId="0" nodeType="withEffect">
                                  <p:stCondLst>
                                    <p:cond delay="0"/>
                                  </p:stCondLst>
                                  <p:childTnLst>
                                    <p:set>
                                      <p:cBhvr>
                                        <p:cTn id="44" dur="1" fill="hold">
                                          <p:stCondLst>
                                            <p:cond delay="0"/>
                                          </p:stCondLst>
                                        </p:cTn>
                                        <p:tgtEl>
                                          <p:spTgt spid="87044">
                                            <p:txEl>
                                              <p:pRg st="8" end="8"/>
                                            </p:txEl>
                                          </p:spTgt>
                                        </p:tgtEl>
                                        <p:attrNameLst>
                                          <p:attrName>style.visibility</p:attrName>
                                        </p:attrNameLst>
                                      </p:cBhvr>
                                      <p:to>
                                        <p:strVal val="visible"/>
                                      </p:to>
                                    </p:set>
                                    <p:anim calcmode="lin" valueType="num">
                                      <p:cBhvr additive="base">
                                        <p:cTn id="45" dur="500" fill="hold"/>
                                        <p:tgtEl>
                                          <p:spTgt spid="87044">
                                            <p:txEl>
                                              <p:pRg st="8" end="8"/>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87044">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3" name="Whoosh"/>
                                        </p:tgtEl>
                                      </p:cMediaNode>
                                    </p:audio>
                                  </p:subTnLst>
                                </p:cTn>
                              </p:par>
                              <p:par>
                                <p:cTn id="47" presetID="2" presetClass="entr" presetSubtype="8" fill="hold" grpId="0" nodeType="withEffect">
                                  <p:stCondLst>
                                    <p:cond delay="0"/>
                                  </p:stCondLst>
                                  <p:childTnLst>
                                    <p:set>
                                      <p:cBhvr>
                                        <p:cTn id="48" dur="1" fill="hold">
                                          <p:stCondLst>
                                            <p:cond delay="0"/>
                                          </p:stCondLst>
                                        </p:cTn>
                                        <p:tgtEl>
                                          <p:spTgt spid="87044">
                                            <p:txEl>
                                              <p:pRg st="9" end="9"/>
                                            </p:txEl>
                                          </p:spTgt>
                                        </p:tgtEl>
                                        <p:attrNameLst>
                                          <p:attrName>style.visibility</p:attrName>
                                        </p:attrNameLst>
                                      </p:cBhvr>
                                      <p:to>
                                        <p:strVal val="visible"/>
                                      </p:to>
                                    </p:set>
                                    <p:anim calcmode="lin" valueType="num">
                                      <p:cBhvr additive="base">
                                        <p:cTn id="49" dur="500" fill="hold"/>
                                        <p:tgtEl>
                                          <p:spTgt spid="87044">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87044">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
                                        </p:tgtEl>
                                      </p:cMediaNode>
                                    </p:audio>
                                  </p:sub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87045"/>
                                        </p:tgtEl>
                                        <p:attrNameLst>
                                          <p:attrName>style.visibility</p:attrName>
                                        </p:attrNameLst>
                                      </p:cBhvr>
                                      <p:to>
                                        <p:strVal val="visible"/>
                                      </p:to>
                                    </p:set>
                                    <p:animEffect transition="in" filter="wipe(left)">
                                      <p:cBhvr>
                                        <p:cTn id="55" dur="500"/>
                                        <p:tgtEl>
                                          <p:spTgt spid="87045"/>
                                        </p:tgtEl>
                                      </p:cBhvr>
                                    </p:animEffect>
                                  </p:childTnLst>
                                  <p:subTnLst>
                                    <p:audio>
                                      <p:cMediaNode>
                                        <p:cTn display="0" masterRel="sameClick">
                                          <p:stCondLst>
                                            <p:cond evt="begin" delay="0">
                                              <p:tn val="53"/>
                                            </p:cond>
                                          </p:stCondLst>
                                          <p:endCondLst>
                                            <p:cond evt="onStopAudio" delay="0">
                                              <p:tgtEl>
                                                <p:sldTgt/>
                                              </p:tgtEl>
                                            </p:cond>
                                          </p:endCondLst>
                                        </p:cTn>
                                        <p:tgtEl>
                                          <p:sndTgt r:embed="rId4" name="Vibro Up"/>
                                        </p:tgtEl>
                                      </p:cMediaNode>
                                    </p:audio>
                                  </p:sub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87046"/>
                                        </p:tgtEl>
                                        <p:attrNameLst>
                                          <p:attrName>style.visibility</p:attrName>
                                        </p:attrNameLst>
                                      </p:cBhvr>
                                      <p:to>
                                        <p:strVal val="visible"/>
                                      </p:to>
                                    </p:set>
                                    <p:animEffect transition="in" filter="wipe(left)">
                                      <p:cBhvr>
                                        <p:cTn id="60" dur="500"/>
                                        <p:tgtEl>
                                          <p:spTgt spid="87046"/>
                                        </p:tgtEl>
                                      </p:cBhvr>
                                    </p:animEffect>
                                  </p:childTnLst>
                                  <p:subTnLst>
                                    <p:audio>
                                      <p:cMediaNode>
                                        <p:cTn display="0" masterRel="sameClick">
                                          <p:stCondLst>
                                            <p:cond evt="begin" delay="0">
                                              <p:tn val="58"/>
                                            </p:cond>
                                          </p:stCondLst>
                                          <p:endCondLst>
                                            <p:cond evt="onStopAudio" delay="0">
                                              <p:tgtEl>
                                                <p:sldTgt/>
                                              </p:tgtEl>
                                            </p:cond>
                                          </p:endCondLst>
                                        </p:cTn>
                                        <p:tgtEl>
                                          <p:sndTgt r:embed="rId4" name="Vibro Up"/>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4" grpId="0" build="p" autoUpdateAnimBg="0"/>
      <p:bldP spid="87045" grpId="0" animBg="1" autoUpdateAnimBg="0"/>
      <p:bldP spid="87046"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ChangeArrowheads="1"/>
          </p:cNvSpPr>
          <p:nvPr>
            <p:ph type="title"/>
          </p:nvPr>
        </p:nvSpPr>
        <p:spPr/>
        <p:txBody>
          <a:bodyPr/>
          <a:lstStyle/>
          <a:p>
            <a:r>
              <a:rPr lang="en-US"/>
              <a:t>Stomach: Mucosal Layer</a:t>
            </a:r>
          </a:p>
        </p:txBody>
      </p:sp>
      <p:sp>
        <p:nvSpPr>
          <p:cNvPr id="484356" name="Rectangle 4"/>
          <p:cNvSpPr>
            <a:spLocks noGrp="1" noChangeArrowheads="1"/>
          </p:cNvSpPr>
          <p:nvPr>
            <p:ph type="body" sz="half" idx="1"/>
          </p:nvPr>
        </p:nvSpPr>
        <p:spPr/>
        <p:txBody>
          <a:bodyPr>
            <a:noAutofit/>
          </a:bodyPr>
          <a:lstStyle/>
          <a:p>
            <a:pPr>
              <a:lnSpc>
                <a:spcPct val="80000"/>
              </a:lnSpc>
            </a:pPr>
            <a:r>
              <a:rPr lang="en-US" sz="2400" b="1" dirty="0"/>
              <a:t>Simple columnar epithelium</a:t>
            </a:r>
          </a:p>
          <a:p>
            <a:pPr lvl="1">
              <a:lnSpc>
                <a:spcPct val="80000"/>
              </a:lnSpc>
            </a:pPr>
            <a:r>
              <a:rPr lang="en-US" sz="2000" b="1" dirty="0">
                <a:solidFill>
                  <a:srgbClr val="FF0000"/>
                </a:solidFill>
              </a:rPr>
              <a:t>Mucous neck cells (goblet cells) – produce a sticky alkaline mucus</a:t>
            </a:r>
          </a:p>
          <a:p>
            <a:pPr lvl="1">
              <a:lnSpc>
                <a:spcPct val="80000"/>
              </a:lnSpc>
            </a:pPr>
            <a:r>
              <a:rPr lang="en-US" sz="2000" b="1" dirty="0">
                <a:solidFill>
                  <a:srgbClr val="FF0000"/>
                </a:solidFill>
              </a:rPr>
              <a:t>Gastric glands – secrete gastric juice</a:t>
            </a:r>
          </a:p>
          <a:p>
            <a:pPr lvl="1">
              <a:lnSpc>
                <a:spcPct val="80000"/>
              </a:lnSpc>
            </a:pPr>
            <a:r>
              <a:rPr lang="en-US" sz="2000" b="1" dirty="0">
                <a:solidFill>
                  <a:srgbClr val="FF0000"/>
                </a:solidFill>
              </a:rPr>
              <a:t>Chief cells – produce protein-digesting enzymes (</a:t>
            </a:r>
            <a:r>
              <a:rPr lang="en-US" sz="2000" b="1" dirty="0" err="1">
                <a:solidFill>
                  <a:srgbClr val="FF0000"/>
                </a:solidFill>
              </a:rPr>
              <a:t>pepsinogens</a:t>
            </a:r>
            <a:r>
              <a:rPr lang="en-US" sz="2000" b="1" dirty="0">
                <a:solidFill>
                  <a:srgbClr val="FF0000"/>
                </a:solidFill>
              </a:rPr>
              <a:t>)</a:t>
            </a:r>
          </a:p>
          <a:p>
            <a:pPr lvl="1">
              <a:lnSpc>
                <a:spcPct val="80000"/>
              </a:lnSpc>
            </a:pPr>
            <a:r>
              <a:rPr lang="en-US" sz="2000" b="1" dirty="0">
                <a:solidFill>
                  <a:srgbClr val="FF0000"/>
                </a:solidFill>
              </a:rPr>
              <a:t>Parietal cells – produce hydrochloric acid</a:t>
            </a:r>
          </a:p>
          <a:p>
            <a:pPr lvl="1">
              <a:lnSpc>
                <a:spcPct val="80000"/>
              </a:lnSpc>
            </a:pPr>
            <a:r>
              <a:rPr lang="en-US" sz="2000" b="1" dirty="0">
                <a:solidFill>
                  <a:srgbClr val="FF0000"/>
                </a:solidFill>
              </a:rPr>
              <a:t>Endocrine cells – produce </a:t>
            </a:r>
            <a:r>
              <a:rPr lang="en-US" sz="2000" b="1" dirty="0" err="1">
                <a:solidFill>
                  <a:srgbClr val="FF0000"/>
                </a:solidFill>
              </a:rPr>
              <a:t>gastrin</a:t>
            </a:r>
            <a:endParaRPr lang="en-US" sz="2000" b="1" dirty="0">
              <a:solidFill>
                <a:srgbClr val="FF0000"/>
              </a:solidFill>
            </a:endParaRPr>
          </a:p>
          <a:p>
            <a:pPr>
              <a:lnSpc>
                <a:spcPct val="80000"/>
              </a:lnSpc>
            </a:pPr>
            <a:r>
              <a:rPr lang="en-US" sz="2400" b="1" dirty="0" smtClean="0"/>
              <a:t>Glands </a:t>
            </a:r>
            <a:r>
              <a:rPr lang="en-US" sz="2400" b="1" dirty="0"/>
              <a:t>and specialized cells are in the gastric gland region</a:t>
            </a:r>
          </a:p>
          <a:p>
            <a:pPr lvl="1">
              <a:lnSpc>
                <a:spcPct val="80000"/>
              </a:lnSpc>
              <a:buFontTx/>
              <a:buNone/>
            </a:pPr>
            <a:endParaRPr lang="en-US" sz="2000" b="1" dirty="0"/>
          </a:p>
          <a:p>
            <a:pPr>
              <a:lnSpc>
                <a:spcPct val="80000"/>
              </a:lnSpc>
            </a:pPr>
            <a:endParaRPr lang="en-US" sz="2400" b="1" dirty="0"/>
          </a:p>
        </p:txBody>
      </p:sp>
      <p:pic>
        <p:nvPicPr>
          <p:cNvPr id="484358" name="Picture 6"/>
          <p:cNvPicPr>
            <a:picLocks noGrp="1" noChangeAspect="1" noChangeArrowheads="1"/>
          </p:cNvPicPr>
          <p:nvPr>
            <p:ph sz="half" idx="2"/>
          </p:nvPr>
        </p:nvPicPr>
        <p:blipFill>
          <a:blip r:embed="rId2"/>
          <a:srcRect b="3610"/>
          <a:stretch>
            <a:fillRect/>
          </a:stretch>
        </p:blipFill>
        <p:spPr>
          <a:xfrm>
            <a:off x="4648200" y="2290763"/>
            <a:ext cx="4267200" cy="2955925"/>
          </a:xfrm>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457200"/>
            <a:ext cx="8077200" cy="5638800"/>
          </a:xfrm>
        </p:spPr>
        <p:txBody>
          <a:bodyPr>
            <a:normAutofit/>
          </a:bodyPr>
          <a:lstStyle/>
          <a:p>
            <a:pPr algn="just"/>
            <a:r>
              <a:rPr lang="en-US" dirty="0" smtClean="0"/>
              <a:t>The gastric juices produced consist of, </a:t>
            </a:r>
            <a:r>
              <a:rPr lang="en-US" dirty="0" err="1" smtClean="0">
                <a:solidFill>
                  <a:srgbClr val="FF0000"/>
                </a:solidFill>
              </a:rPr>
              <a:t>pepsinogen</a:t>
            </a:r>
            <a:r>
              <a:rPr lang="en-US" dirty="0" smtClean="0">
                <a:solidFill>
                  <a:srgbClr val="FF0000"/>
                </a:solidFill>
              </a:rPr>
              <a:t>,</a:t>
            </a:r>
            <a:r>
              <a:rPr lang="en-US" dirty="0" smtClean="0"/>
              <a:t> made inactive to prevent autolysis and when added to </a:t>
            </a:r>
            <a:r>
              <a:rPr lang="en-US" dirty="0" err="1" smtClean="0"/>
              <a:t>HCl</a:t>
            </a:r>
            <a:r>
              <a:rPr lang="en-US" dirty="0" smtClean="0"/>
              <a:t> become active and is called pepsin used to convert proteins. </a:t>
            </a:r>
          </a:p>
          <a:p>
            <a:pPr algn="just"/>
            <a:r>
              <a:rPr lang="en-US" dirty="0" smtClean="0">
                <a:solidFill>
                  <a:srgbClr val="FF0000"/>
                </a:solidFill>
              </a:rPr>
              <a:t>Hydrochloric acid (</a:t>
            </a:r>
            <a:r>
              <a:rPr lang="en-US" dirty="0" err="1" smtClean="0">
                <a:solidFill>
                  <a:srgbClr val="FF0000"/>
                </a:solidFill>
              </a:rPr>
              <a:t>HCl</a:t>
            </a:r>
            <a:r>
              <a:rPr lang="en-US" dirty="0" smtClean="0">
                <a:solidFill>
                  <a:srgbClr val="FF0000"/>
                </a:solidFill>
              </a:rPr>
              <a:t>) and mucus</a:t>
            </a:r>
            <a:r>
              <a:rPr lang="en-US" dirty="0" smtClean="0"/>
              <a:t> are also part of these gastric juices.</a:t>
            </a:r>
          </a:p>
          <a:p>
            <a:pPr marL="0" indent="0" algn="just">
              <a:buNone/>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2"/>
          <p:cNvSpPr>
            <a:spLocks noGrp="1" noChangeArrowheads="1"/>
          </p:cNvSpPr>
          <p:nvPr>
            <p:ph type="title"/>
          </p:nvPr>
        </p:nvSpPr>
        <p:spPr/>
        <p:txBody>
          <a:bodyPr/>
          <a:lstStyle/>
          <a:p>
            <a:r>
              <a:rPr lang="en-US"/>
              <a:t>Function</a:t>
            </a:r>
          </a:p>
        </p:txBody>
      </p:sp>
      <p:sp>
        <p:nvSpPr>
          <p:cNvPr id="475139" name="Rectangle 3"/>
          <p:cNvSpPr>
            <a:spLocks noGrp="1" noChangeArrowheads="1"/>
          </p:cNvSpPr>
          <p:nvPr>
            <p:ph type="body" idx="1"/>
          </p:nvPr>
        </p:nvSpPr>
        <p:spPr/>
        <p:txBody>
          <a:bodyPr/>
          <a:lstStyle/>
          <a:p>
            <a:pPr algn="just"/>
            <a:r>
              <a:rPr lang="en-US" dirty="0"/>
              <a:t>Digestion</a:t>
            </a:r>
          </a:p>
          <a:p>
            <a:pPr lvl="1" algn="just"/>
            <a:r>
              <a:rPr lang="en-US" dirty="0"/>
              <a:t>Breakdown of ingested food</a:t>
            </a:r>
          </a:p>
          <a:p>
            <a:pPr lvl="1" algn="just"/>
            <a:r>
              <a:rPr lang="en-US" dirty="0"/>
              <a:t>Absorption of nutrients into the blood</a:t>
            </a:r>
          </a:p>
          <a:p>
            <a:pPr algn="just"/>
            <a:r>
              <a:rPr lang="en-US" dirty="0"/>
              <a:t>Once the nutrients are absorbed by the digestive system they are transported by the blood to the tissues for metabolism.</a:t>
            </a:r>
          </a:p>
          <a:p>
            <a:pPr lvl="1" algn="just"/>
            <a:r>
              <a:rPr lang="en-US" dirty="0"/>
              <a:t>Production of cellular energy (ATP)</a:t>
            </a:r>
          </a:p>
          <a:p>
            <a:pPr lvl="1" algn="just"/>
            <a:r>
              <a:rPr lang="en-US" dirty="0"/>
              <a:t>Constructive and </a:t>
            </a:r>
            <a:r>
              <a:rPr lang="en-US" dirty="0" err="1"/>
              <a:t>degradative</a:t>
            </a:r>
            <a:r>
              <a:rPr lang="en-US" dirty="0"/>
              <a:t> cellular activities</a:t>
            </a:r>
          </a:p>
          <a:p>
            <a:pPr algn="just"/>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p:cNvSpPr>
            <a:spLocks noGrp="1" noChangeArrowheads="1"/>
          </p:cNvSpPr>
          <p:nvPr>
            <p:ph type="title"/>
          </p:nvPr>
        </p:nvSpPr>
        <p:spPr>
          <a:xfrm>
            <a:off x="457200" y="76200"/>
            <a:ext cx="8229600" cy="1143000"/>
          </a:xfrm>
        </p:spPr>
        <p:txBody>
          <a:bodyPr/>
          <a:lstStyle/>
          <a:p>
            <a:r>
              <a:rPr lang="en-US" sz="4000" dirty="0"/>
              <a:t>Small Intestine (Alimentary Canal)</a:t>
            </a:r>
          </a:p>
        </p:txBody>
      </p:sp>
      <p:sp>
        <p:nvSpPr>
          <p:cNvPr id="485379" name="Rectangle 3"/>
          <p:cNvSpPr>
            <a:spLocks noGrp="1" noChangeArrowheads="1"/>
          </p:cNvSpPr>
          <p:nvPr>
            <p:ph type="body" idx="1"/>
          </p:nvPr>
        </p:nvSpPr>
        <p:spPr>
          <a:xfrm>
            <a:off x="457200" y="1447800"/>
            <a:ext cx="8229600" cy="5257800"/>
          </a:xfrm>
        </p:spPr>
        <p:txBody>
          <a:bodyPr>
            <a:noAutofit/>
          </a:bodyPr>
          <a:lstStyle/>
          <a:p>
            <a:pPr algn="just">
              <a:lnSpc>
                <a:spcPct val="80000"/>
              </a:lnSpc>
            </a:pPr>
            <a:r>
              <a:rPr lang="en-US" sz="2400" b="1" dirty="0"/>
              <a:t>The body’s major digestive organ </a:t>
            </a:r>
            <a:r>
              <a:rPr lang="en-US" sz="2400" b="1" dirty="0">
                <a:solidFill>
                  <a:srgbClr val="FF0000"/>
                </a:solidFill>
              </a:rPr>
              <a:t>all digestion of food is completed in this organ</a:t>
            </a:r>
          </a:p>
          <a:p>
            <a:pPr algn="just">
              <a:lnSpc>
                <a:spcPct val="80000"/>
              </a:lnSpc>
            </a:pPr>
            <a:r>
              <a:rPr lang="en-US" sz="2400" b="1" dirty="0"/>
              <a:t>Site of </a:t>
            </a:r>
            <a:r>
              <a:rPr lang="en-US" sz="2400" b="1" dirty="0">
                <a:solidFill>
                  <a:srgbClr val="FF0000"/>
                </a:solidFill>
              </a:rPr>
              <a:t>nutrient absorption </a:t>
            </a:r>
            <a:r>
              <a:rPr lang="en-US" sz="2400" b="1" dirty="0"/>
              <a:t>into the blood</a:t>
            </a:r>
          </a:p>
          <a:p>
            <a:pPr algn="just">
              <a:lnSpc>
                <a:spcPct val="80000"/>
              </a:lnSpc>
            </a:pPr>
            <a:r>
              <a:rPr lang="en-US" sz="2400" b="1" dirty="0"/>
              <a:t>Muscular tube extending form the pyloric sphincter to the </a:t>
            </a:r>
            <a:r>
              <a:rPr lang="en-US" sz="2400" b="1" dirty="0" err="1"/>
              <a:t>ileocecal</a:t>
            </a:r>
            <a:r>
              <a:rPr lang="en-US" sz="2400" b="1" dirty="0"/>
              <a:t> valve</a:t>
            </a:r>
          </a:p>
          <a:p>
            <a:pPr algn="just">
              <a:lnSpc>
                <a:spcPct val="80000"/>
              </a:lnSpc>
            </a:pPr>
            <a:r>
              <a:rPr lang="en-US" sz="2400" b="1" dirty="0"/>
              <a:t>Suspended from the posterior abdominal wall by the mesentery</a:t>
            </a:r>
          </a:p>
          <a:p>
            <a:pPr algn="just">
              <a:lnSpc>
                <a:spcPct val="80000"/>
              </a:lnSpc>
            </a:pPr>
            <a:r>
              <a:rPr lang="en-US" sz="2400" b="1" dirty="0"/>
              <a:t>Duodenum (25cm = 10 inches) “12 finger widths long”</a:t>
            </a:r>
          </a:p>
          <a:p>
            <a:pPr lvl="1" algn="just">
              <a:lnSpc>
                <a:spcPct val="80000"/>
              </a:lnSpc>
            </a:pPr>
            <a:r>
              <a:rPr lang="en-US" sz="2000" b="1" dirty="0"/>
              <a:t>Attached to the stomach</a:t>
            </a:r>
          </a:p>
          <a:p>
            <a:pPr lvl="1" algn="just">
              <a:lnSpc>
                <a:spcPct val="80000"/>
              </a:lnSpc>
            </a:pPr>
            <a:r>
              <a:rPr lang="en-US" sz="2000" b="1" dirty="0"/>
              <a:t>Curves around the head of the pancreas</a:t>
            </a:r>
          </a:p>
          <a:p>
            <a:pPr lvl="1" algn="just">
              <a:lnSpc>
                <a:spcPct val="80000"/>
              </a:lnSpc>
            </a:pPr>
            <a:r>
              <a:rPr lang="en-US" sz="2000" b="1" dirty="0"/>
              <a:t>Where bile and pancreatic juices enter the alimentary canal</a:t>
            </a:r>
          </a:p>
          <a:p>
            <a:pPr algn="just">
              <a:lnSpc>
                <a:spcPct val="80000"/>
              </a:lnSpc>
            </a:pPr>
            <a:r>
              <a:rPr lang="en-US" sz="2400" b="1" dirty="0"/>
              <a:t>Jejunum (2.5m = 8 feet) “empty”</a:t>
            </a:r>
          </a:p>
          <a:p>
            <a:pPr lvl="1" algn="just">
              <a:lnSpc>
                <a:spcPct val="80000"/>
              </a:lnSpc>
            </a:pPr>
            <a:r>
              <a:rPr lang="en-US" sz="2000" b="1" dirty="0"/>
              <a:t>Attaches </a:t>
            </a:r>
            <a:r>
              <a:rPr lang="en-US" sz="2000" b="1" dirty="0" err="1"/>
              <a:t>anteriorly</a:t>
            </a:r>
            <a:r>
              <a:rPr lang="en-US" sz="2000" b="1" dirty="0"/>
              <a:t> to the duodenum</a:t>
            </a:r>
          </a:p>
          <a:p>
            <a:pPr algn="just">
              <a:lnSpc>
                <a:spcPct val="80000"/>
              </a:lnSpc>
            </a:pPr>
            <a:r>
              <a:rPr lang="en-US" sz="2400" b="1" dirty="0"/>
              <a:t>Ileum (3.6m = 12 feet) “twisted”</a:t>
            </a:r>
          </a:p>
          <a:p>
            <a:pPr lvl="1" algn="just">
              <a:lnSpc>
                <a:spcPct val="80000"/>
              </a:lnSpc>
            </a:pPr>
            <a:r>
              <a:rPr lang="en-US" sz="2000" b="1" dirty="0"/>
              <a:t>Extends from jejunum to large intestine</a:t>
            </a:r>
          </a:p>
          <a:p>
            <a:pPr algn="just">
              <a:lnSpc>
                <a:spcPct val="80000"/>
              </a:lnSpc>
              <a:buFontTx/>
              <a:buNone/>
            </a:pPr>
            <a:endParaRPr lang="en-US" sz="2400" b="1" dirty="0"/>
          </a:p>
          <a:p>
            <a:pPr algn="just">
              <a:lnSpc>
                <a:spcPct val="80000"/>
              </a:lnSpc>
            </a:pPr>
            <a:endParaRPr lang="en-US" sz="24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ChangeArrowheads="1"/>
          </p:cNvSpPr>
          <p:nvPr>
            <p:ph type="title"/>
          </p:nvPr>
        </p:nvSpPr>
        <p:spPr/>
        <p:txBody>
          <a:bodyPr/>
          <a:lstStyle/>
          <a:p>
            <a:r>
              <a:rPr lang="en-US"/>
              <a:t>Small Intestine Internal Structure</a:t>
            </a:r>
          </a:p>
        </p:txBody>
      </p:sp>
      <p:sp>
        <p:nvSpPr>
          <p:cNvPr id="487432" name="Rectangle 8"/>
          <p:cNvSpPr>
            <a:spLocks noGrp="1" noChangeArrowheads="1"/>
          </p:cNvSpPr>
          <p:nvPr>
            <p:ph type="body" sz="half" idx="1"/>
          </p:nvPr>
        </p:nvSpPr>
        <p:spPr>
          <a:xfrm>
            <a:off x="152400" y="1143000"/>
            <a:ext cx="4343400" cy="5486400"/>
          </a:xfrm>
        </p:spPr>
        <p:txBody>
          <a:bodyPr>
            <a:noAutofit/>
          </a:bodyPr>
          <a:lstStyle/>
          <a:p>
            <a:pPr>
              <a:lnSpc>
                <a:spcPct val="90000"/>
              </a:lnSpc>
            </a:pPr>
            <a:r>
              <a:rPr lang="en-US" sz="2400" dirty="0" err="1"/>
              <a:t>Villi</a:t>
            </a:r>
            <a:r>
              <a:rPr lang="en-US" sz="2400" dirty="0"/>
              <a:t> are small fingerlike structures formed by the mucosa</a:t>
            </a:r>
          </a:p>
          <a:p>
            <a:pPr>
              <a:lnSpc>
                <a:spcPct val="90000"/>
              </a:lnSpc>
            </a:pPr>
            <a:r>
              <a:rPr lang="en-US" sz="2400" dirty="0"/>
              <a:t>Give the small intestine more surface area for </a:t>
            </a:r>
            <a:r>
              <a:rPr lang="en-US" sz="2400" dirty="0" smtClean="0"/>
              <a:t>absorption</a:t>
            </a:r>
          </a:p>
          <a:p>
            <a:r>
              <a:rPr lang="en-US" sz="2400" dirty="0" smtClean="0"/>
              <a:t>Duodenum :1st section of small intestines</a:t>
            </a:r>
          </a:p>
          <a:p>
            <a:pPr lvl="1"/>
            <a:r>
              <a:rPr lang="en-US" sz="2000" dirty="0" smtClean="0"/>
              <a:t>acid food from stomach </a:t>
            </a:r>
          </a:p>
          <a:p>
            <a:pPr lvl="1"/>
            <a:r>
              <a:rPr lang="en-US" sz="2000" dirty="0" smtClean="0"/>
              <a:t>mixes with digestive juices from:</a:t>
            </a:r>
          </a:p>
          <a:p>
            <a:pPr marL="288925" indent="-288925">
              <a:lnSpc>
                <a:spcPct val="110000"/>
              </a:lnSpc>
              <a:buClr>
                <a:schemeClr val="hlink"/>
              </a:buClr>
              <a:buFont typeface="Wingdings" pitchFamily="2" charset="2"/>
              <a:buChar char="§"/>
            </a:pPr>
            <a:r>
              <a:rPr lang="en-US" sz="2000" b="1" u="sng" dirty="0" smtClean="0">
                <a:solidFill>
                  <a:srgbClr val="CC0000"/>
                </a:solidFill>
              </a:rPr>
              <a:t>pancreas </a:t>
            </a:r>
          </a:p>
          <a:p>
            <a:pPr marL="288925" indent="-288925">
              <a:lnSpc>
                <a:spcPct val="110000"/>
              </a:lnSpc>
              <a:buClr>
                <a:schemeClr val="hlink"/>
              </a:buClr>
              <a:buFont typeface="Wingdings" pitchFamily="2" charset="2"/>
              <a:buChar char="§"/>
            </a:pPr>
            <a:r>
              <a:rPr lang="en-US" sz="2000" b="1" u="sng" dirty="0" smtClean="0">
                <a:solidFill>
                  <a:srgbClr val="CC0000"/>
                </a:solidFill>
              </a:rPr>
              <a:t>liver</a:t>
            </a:r>
          </a:p>
          <a:p>
            <a:pPr marL="288925" indent="-288925">
              <a:lnSpc>
                <a:spcPct val="110000"/>
              </a:lnSpc>
              <a:buClr>
                <a:schemeClr val="hlink"/>
              </a:buClr>
              <a:buFont typeface="Wingdings" pitchFamily="2" charset="2"/>
              <a:buChar char="§"/>
            </a:pPr>
            <a:r>
              <a:rPr lang="en-US" sz="2000" b="1" u="sng" dirty="0" smtClean="0">
                <a:solidFill>
                  <a:srgbClr val="CC0000"/>
                </a:solidFill>
              </a:rPr>
              <a:t>gall bladder</a:t>
            </a:r>
            <a:endParaRPr lang="en-US" sz="2600" b="1" dirty="0" smtClean="0">
              <a:solidFill>
                <a:srgbClr val="0F116A"/>
              </a:solidFill>
            </a:endParaRPr>
          </a:p>
          <a:p>
            <a:pPr lvl="1"/>
            <a:endParaRPr lang="en-US" dirty="0" smtClean="0"/>
          </a:p>
          <a:p>
            <a:pPr>
              <a:lnSpc>
                <a:spcPct val="90000"/>
              </a:lnSpc>
            </a:pPr>
            <a:endParaRPr lang="en-US" sz="2400" dirty="0"/>
          </a:p>
          <a:p>
            <a:pPr>
              <a:lnSpc>
                <a:spcPct val="90000"/>
              </a:lnSpc>
            </a:pPr>
            <a:endParaRPr lang="en-US" sz="2400" dirty="0"/>
          </a:p>
          <a:p>
            <a:pPr>
              <a:lnSpc>
                <a:spcPct val="90000"/>
              </a:lnSpc>
            </a:pPr>
            <a:endParaRPr lang="en-US" sz="2400" dirty="0"/>
          </a:p>
          <a:p>
            <a:pPr>
              <a:lnSpc>
                <a:spcPct val="90000"/>
              </a:lnSpc>
            </a:pPr>
            <a:endParaRPr lang="en-US" sz="2400" dirty="0"/>
          </a:p>
        </p:txBody>
      </p:sp>
      <p:pic>
        <p:nvPicPr>
          <p:cNvPr id="487433" name="Picture 9"/>
          <p:cNvPicPr>
            <a:picLocks noGrp="1" noChangeAspect="1" noChangeArrowheads="1"/>
          </p:cNvPicPr>
          <p:nvPr>
            <p:ph sz="half" idx="2"/>
          </p:nvPr>
        </p:nvPicPr>
        <p:blipFill>
          <a:blip r:embed="rId2"/>
          <a:srcRect b="4414"/>
          <a:stretch>
            <a:fillRect/>
          </a:stretch>
        </p:blipFill>
        <p:spPr>
          <a:xfrm>
            <a:off x="4876800" y="1066800"/>
            <a:ext cx="4038600" cy="4064000"/>
          </a:xfrm>
        </p:spPr>
      </p:pic>
      <p:pic>
        <p:nvPicPr>
          <p:cNvPr id="5" name="Picture 2" descr="Ileum-for%20villi-40x-1"/>
          <p:cNvPicPr>
            <a:picLocks noChangeAspect="1" noChangeArrowheads="1"/>
          </p:cNvPicPr>
          <p:nvPr/>
        </p:nvPicPr>
        <p:blipFill>
          <a:blip r:embed="rId3"/>
          <a:srcRect/>
          <a:stretch>
            <a:fillRect/>
          </a:stretch>
        </p:blipFill>
        <p:spPr bwMode="auto">
          <a:xfrm>
            <a:off x="5029200" y="3771900"/>
            <a:ext cx="4114800" cy="3086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2" name="Rectangle 4"/>
          <p:cNvSpPr>
            <a:spLocks noGrp="1" noChangeArrowheads="1"/>
          </p:cNvSpPr>
          <p:nvPr>
            <p:ph type="title"/>
          </p:nvPr>
        </p:nvSpPr>
        <p:spPr/>
        <p:txBody>
          <a:bodyPr/>
          <a:lstStyle/>
          <a:p>
            <a:r>
              <a:rPr lang="en-US" sz="4000"/>
              <a:t>Villi Internal Structure and Function</a:t>
            </a:r>
          </a:p>
        </p:txBody>
      </p:sp>
      <p:sp>
        <p:nvSpPr>
          <p:cNvPr id="488453" name="Rectangle 5"/>
          <p:cNvSpPr>
            <a:spLocks noGrp="1" noChangeArrowheads="1"/>
          </p:cNvSpPr>
          <p:nvPr>
            <p:ph type="body" sz="half" idx="1"/>
          </p:nvPr>
        </p:nvSpPr>
        <p:spPr>
          <a:xfrm>
            <a:off x="228600" y="1371600"/>
            <a:ext cx="4648200" cy="5105400"/>
          </a:xfrm>
        </p:spPr>
        <p:txBody>
          <a:bodyPr>
            <a:noAutofit/>
          </a:bodyPr>
          <a:lstStyle/>
          <a:p>
            <a:pPr>
              <a:lnSpc>
                <a:spcPct val="90000"/>
              </a:lnSpc>
            </a:pPr>
            <a:r>
              <a:rPr lang="en-US" sz="2400" u="sng" dirty="0"/>
              <a:t>Absorptive cells</a:t>
            </a:r>
            <a:r>
              <a:rPr lang="en-US" sz="2400" dirty="0"/>
              <a:t> are found on the surface epithelium which are simple columnar </a:t>
            </a:r>
            <a:r>
              <a:rPr lang="en-US" sz="2400" dirty="0" err="1"/>
              <a:t>microvilliated</a:t>
            </a:r>
            <a:r>
              <a:rPr lang="en-US" sz="2400" dirty="0"/>
              <a:t> epithelium</a:t>
            </a:r>
          </a:p>
          <a:p>
            <a:pPr>
              <a:lnSpc>
                <a:spcPct val="90000"/>
              </a:lnSpc>
            </a:pPr>
            <a:r>
              <a:rPr lang="en-US" sz="2400" u="sng" dirty="0"/>
              <a:t>Blood capillaries</a:t>
            </a:r>
            <a:r>
              <a:rPr lang="en-US" sz="2400" dirty="0"/>
              <a:t> are below the surface epithelium and this is where </a:t>
            </a:r>
            <a:r>
              <a:rPr lang="en-US" sz="2400" dirty="0" err="1"/>
              <a:t>monosaccharides</a:t>
            </a:r>
            <a:r>
              <a:rPr lang="en-US" sz="2400" dirty="0"/>
              <a:t>, amino acids, and nucleic acids enter into the blood stream and are taken to the liver for processing</a:t>
            </a:r>
          </a:p>
          <a:p>
            <a:pPr>
              <a:lnSpc>
                <a:spcPct val="90000"/>
              </a:lnSpc>
            </a:pPr>
            <a:r>
              <a:rPr lang="en-US" sz="2400" u="sng" dirty="0"/>
              <a:t>Lacteals</a:t>
            </a:r>
            <a:r>
              <a:rPr lang="en-US" sz="2400" dirty="0"/>
              <a:t> (specialized lymphatic capillaries) where lipids are absorbed and eventually re-enter the blood stream to be taken to the liver for processing.</a:t>
            </a:r>
          </a:p>
          <a:p>
            <a:pPr>
              <a:lnSpc>
                <a:spcPct val="90000"/>
              </a:lnSpc>
              <a:buFontTx/>
              <a:buNone/>
            </a:pPr>
            <a:endParaRPr lang="en-US" sz="2400" dirty="0"/>
          </a:p>
        </p:txBody>
      </p:sp>
      <p:pic>
        <p:nvPicPr>
          <p:cNvPr id="488455" name="Picture 7"/>
          <p:cNvPicPr>
            <a:picLocks noGrp="1" noChangeAspect="1" noChangeArrowheads="1"/>
          </p:cNvPicPr>
          <p:nvPr>
            <p:ph sz="quarter" idx="2"/>
          </p:nvPr>
        </p:nvPicPr>
        <p:blipFill>
          <a:blip r:embed="rId2"/>
          <a:srcRect b="3757"/>
          <a:stretch>
            <a:fillRect/>
          </a:stretch>
        </p:blipFill>
        <p:spPr>
          <a:xfrm>
            <a:off x="5105400" y="2743200"/>
            <a:ext cx="3013075" cy="3619500"/>
          </a:xfrm>
        </p:spPr>
      </p:pic>
      <p:pic>
        <p:nvPicPr>
          <p:cNvPr id="488456" name="Picture 8"/>
          <p:cNvPicPr>
            <a:picLocks noGrp="1" noChangeAspect="1" noChangeArrowheads="1"/>
          </p:cNvPicPr>
          <p:nvPr>
            <p:ph sz="quarter" idx="3"/>
          </p:nvPr>
        </p:nvPicPr>
        <p:blipFill>
          <a:blip r:embed="rId3"/>
          <a:srcRect r="28905" b="5905"/>
          <a:stretch>
            <a:fillRect/>
          </a:stretch>
        </p:blipFill>
        <p:spPr>
          <a:xfrm>
            <a:off x="6324600" y="1295400"/>
            <a:ext cx="1208088" cy="1219200"/>
          </a:xfrm>
          <a:noFill/>
          <a:ln/>
        </p:spPr>
      </p:pic>
      <p:sp>
        <p:nvSpPr>
          <p:cNvPr id="488458" name="Oval 10"/>
          <p:cNvSpPr>
            <a:spLocks noChangeArrowheads="1"/>
          </p:cNvSpPr>
          <p:nvPr/>
        </p:nvSpPr>
        <p:spPr bwMode="auto">
          <a:xfrm>
            <a:off x="7315200" y="3276600"/>
            <a:ext cx="152400" cy="152400"/>
          </a:xfrm>
          <a:prstGeom prst="ellipse">
            <a:avLst/>
          </a:prstGeom>
          <a:noFill/>
          <a:ln w="9525">
            <a:solidFill>
              <a:schemeClr val="tx1"/>
            </a:solidFill>
            <a:round/>
            <a:headEnd/>
            <a:tailEnd/>
          </a:ln>
          <a:effectLst/>
        </p:spPr>
        <p:txBody>
          <a:bodyPr wrap="none" anchor="ctr"/>
          <a:lstStyle/>
          <a:p>
            <a:endParaRPr lang="en-US"/>
          </a:p>
        </p:txBody>
      </p:sp>
      <p:sp>
        <p:nvSpPr>
          <p:cNvPr id="488459" name="Line 11"/>
          <p:cNvSpPr>
            <a:spLocks noChangeShapeType="1"/>
          </p:cNvSpPr>
          <p:nvPr/>
        </p:nvSpPr>
        <p:spPr bwMode="auto">
          <a:xfrm flipH="1" flipV="1">
            <a:off x="7162800" y="2590800"/>
            <a:ext cx="228600" cy="685800"/>
          </a:xfrm>
          <a:prstGeom prst="line">
            <a:avLst/>
          </a:prstGeom>
          <a:noFill/>
          <a:ln w="9525">
            <a:solidFill>
              <a:schemeClr val="tx1"/>
            </a:solidFill>
            <a:round/>
            <a:headEnd/>
            <a:tailEnd type="triangle" w="med" len="me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0"/>
            <a:ext cx="7772400" cy="1219200"/>
          </a:xfrm>
        </p:spPr>
        <p:txBody>
          <a:bodyPr/>
          <a:lstStyle/>
          <a:p>
            <a:pPr eaLnBrk="1" hangingPunct="1"/>
            <a:r>
              <a:rPr lang="en-US" sz="6000" smtClean="0"/>
              <a:t>Small Intestine</a:t>
            </a:r>
          </a:p>
        </p:txBody>
      </p:sp>
      <p:sp>
        <p:nvSpPr>
          <p:cNvPr id="9219" name="Rectangle 3"/>
          <p:cNvSpPr>
            <a:spLocks noGrp="1" noChangeArrowheads="1"/>
          </p:cNvSpPr>
          <p:nvPr>
            <p:ph type="body" idx="1"/>
          </p:nvPr>
        </p:nvSpPr>
        <p:spPr>
          <a:xfrm>
            <a:off x="685800" y="1066800"/>
            <a:ext cx="4495800" cy="5791200"/>
          </a:xfrm>
        </p:spPr>
        <p:txBody>
          <a:bodyPr/>
          <a:lstStyle/>
          <a:p>
            <a:pPr eaLnBrk="1" hangingPunct="1">
              <a:lnSpc>
                <a:spcPct val="90000"/>
              </a:lnSpc>
            </a:pPr>
            <a:r>
              <a:rPr lang="en-US" sz="2800" dirty="0" smtClean="0"/>
              <a:t>Most </a:t>
            </a:r>
            <a:r>
              <a:rPr lang="en-US" sz="2800" b="1" dirty="0" smtClean="0"/>
              <a:t>chemical</a:t>
            </a:r>
            <a:r>
              <a:rPr lang="en-US" sz="2800" dirty="0" smtClean="0"/>
              <a:t> </a:t>
            </a:r>
            <a:r>
              <a:rPr lang="en-US" sz="2800" b="1" dirty="0" smtClean="0"/>
              <a:t>digestion</a:t>
            </a:r>
            <a:r>
              <a:rPr lang="en-US" sz="2800" dirty="0" smtClean="0"/>
              <a:t> takes place here.</a:t>
            </a:r>
          </a:p>
          <a:p>
            <a:pPr eaLnBrk="1" hangingPunct="1">
              <a:lnSpc>
                <a:spcPct val="90000"/>
              </a:lnSpc>
            </a:pPr>
            <a:r>
              <a:rPr lang="en-US" sz="2800" dirty="0" smtClean="0"/>
              <a:t>Simple </a:t>
            </a:r>
            <a:r>
              <a:rPr lang="en-US" sz="2800" b="1" dirty="0" smtClean="0"/>
              <a:t>sugars</a:t>
            </a:r>
            <a:r>
              <a:rPr lang="en-US" sz="2800" dirty="0" smtClean="0"/>
              <a:t> and </a:t>
            </a:r>
            <a:r>
              <a:rPr lang="en-US" sz="2800" b="1" dirty="0" smtClean="0"/>
              <a:t>proteins</a:t>
            </a:r>
            <a:r>
              <a:rPr lang="en-US" sz="2800" dirty="0" smtClean="0"/>
              <a:t> are absorbed into the inner lining.</a:t>
            </a:r>
          </a:p>
          <a:p>
            <a:pPr eaLnBrk="1" hangingPunct="1">
              <a:lnSpc>
                <a:spcPct val="90000"/>
              </a:lnSpc>
            </a:pPr>
            <a:r>
              <a:rPr lang="en-US" sz="2800" b="1" dirty="0" smtClean="0"/>
              <a:t>Fatty acids</a:t>
            </a:r>
            <a:r>
              <a:rPr lang="en-US" sz="2800" dirty="0" smtClean="0"/>
              <a:t> and </a:t>
            </a:r>
            <a:r>
              <a:rPr lang="en-US" sz="2800" b="1" dirty="0" smtClean="0"/>
              <a:t>glycerol</a:t>
            </a:r>
            <a:r>
              <a:rPr lang="en-US" sz="2800" dirty="0" smtClean="0"/>
              <a:t> go to lymphatic system.</a:t>
            </a:r>
          </a:p>
        </p:txBody>
      </p:sp>
      <p:pic>
        <p:nvPicPr>
          <p:cNvPr id="28676" name="Picture 4" descr="images-16"/>
          <p:cNvPicPr>
            <a:picLocks noChangeAspect="1" noChangeArrowheads="1"/>
          </p:cNvPicPr>
          <p:nvPr/>
        </p:nvPicPr>
        <p:blipFill>
          <a:blip r:embed="rId3"/>
          <a:srcRect/>
          <a:stretch>
            <a:fillRect/>
          </a:stretch>
        </p:blipFill>
        <p:spPr bwMode="auto">
          <a:xfrm>
            <a:off x="5105400" y="1219200"/>
            <a:ext cx="3429000" cy="2697163"/>
          </a:xfrm>
          <a:prstGeom prst="rect">
            <a:avLst/>
          </a:prstGeom>
          <a:noFill/>
          <a:ln w="9525">
            <a:noFill/>
            <a:miter lim="800000"/>
            <a:headEnd/>
            <a:tailEnd/>
          </a:ln>
        </p:spPr>
      </p:pic>
      <p:pic>
        <p:nvPicPr>
          <p:cNvPr id="28677" name="Picture 5" descr="images-17"/>
          <p:cNvPicPr>
            <a:picLocks noChangeAspect="1" noChangeArrowheads="1"/>
          </p:cNvPicPr>
          <p:nvPr/>
        </p:nvPicPr>
        <p:blipFill>
          <a:blip r:embed="rId4"/>
          <a:srcRect/>
          <a:stretch>
            <a:fillRect/>
          </a:stretch>
        </p:blipFill>
        <p:spPr bwMode="auto">
          <a:xfrm>
            <a:off x="5943600" y="4267200"/>
            <a:ext cx="1941513" cy="2209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dissolv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dissolv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dissolve">
                                      <p:cBhvr>
                                        <p:cTn id="17" dur="500"/>
                                        <p:tgtEl>
                                          <p:spTgt spid="9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Small intestine</a:t>
            </a:r>
          </a:p>
        </p:txBody>
      </p:sp>
      <p:pic>
        <p:nvPicPr>
          <p:cNvPr id="29699" name="Picture 3"/>
          <p:cNvPicPr>
            <a:picLocks noChangeAspect="1" noChangeArrowheads="1"/>
          </p:cNvPicPr>
          <p:nvPr/>
        </p:nvPicPr>
        <p:blipFill>
          <a:blip r:embed="rId4"/>
          <a:srcRect/>
          <a:stretch>
            <a:fillRect/>
          </a:stretch>
        </p:blipFill>
        <p:spPr bwMode="auto">
          <a:xfrm>
            <a:off x="5638800" y="3352800"/>
            <a:ext cx="3505200" cy="2282825"/>
          </a:xfrm>
          <a:prstGeom prst="rect">
            <a:avLst/>
          </a:prstGeom>
          <a:noFill/>
          <a:ln w="9525">
            <a:noFill/>
            <a:miter lim="800000"/>
            <a:headEnd/>
            <a:tailEnd/>
          </a:ln>
        </p:spPr>
      </p:pic>
      <p:sp>
        <p:nvSpPr>
          <p:cNvPr id="93188" name="Rectangle 4"/>
          <p:cNvSpPr>
            <a:spLocks noGrp="1" noChangeArrowheads="1"/>
          </p:cNvSpPr>
          <p:nvPr>
            <p:ph type="body" idx="1"/>
          </p:nvPr>
        </p:nvSpPr>
        <p:spPr>
          <a:xfrm>
            <a:off x="838200" y="1371600"/>
            <a:ext cx="7772400" cy="5267325"/>
          </a:xfrm>
        </p:spPr>
        <p:txBody>
          <a:bodyPr/>
          <a:lstStyle/>
          <a:p>
            <a:pPr eaLnBrk="1" hangingPunct="1">
              <a:lnSpc>
                <a:spcPct val="90000"/>
              </a:lnSpc>
            </a:pPr>
            <a:r>
              <a:rPr lang="en-US" smtClean="0"/>
              <a:t>Function</a:t>
            </a:r>
          </a:p>
          <a:p>
            <a:pPr lvl="1" eaLnBrk="1" hangingPunct="1">
              <a:lnSpc>
                <a:spcPct val="90000"/>
              </a:lnSpc>
            </a:pPr>
            <a:r>
              <a:rPr lang="en-US" u="sng" smtClean="0">
                <a:solidFill>
                  <a:srgbClr val="CC0000"/>
                </a:solidFill>
              </a:rPr>
              <a:t>chemical digestion</a:t>
            </a:r>
            <a:endParaRPr lang="en-US" smtClean="0"/>
          </a:p>
          <a:p>
            <a:pPr lvl="2" eaLnBrk="1" hangingPunct="1">
              <a:lnSpc>
                <a:spcPct val="90000"/>
              </a:lnSpc>
            </a:pPr>
            <a:r>
              <a:rPr lang="en-US" smtClean="0"/>
              <a:t>major organ of </a:t>
            </a:r>
            <a:r>
              <a:rPr lang="en-US" u="sng" smtClean="0">
                <a:solidFill>
                  <a:srgbClr val="CC0000"/>
                </a:solidFill>
              </a:rPr>
              <a:t>digestion</a:t>
            </a:r>
            <a:r>
              <a:rPr lang="en-US" smtClean="0"/>
              <a:t> &amp; </a:t>
            </a:r>
            <a:r>
              <a:rPr lang="en-US" u="sng" smtClean="0">
                <a:solidFill>
                  <a:srgbClr val="CC0000"/>
                </a:solidFill>
              </a:rPr>
              <a:t>absorption</a:t>
            </a:r>
            <a:endParaRPr lang="en-US" smtClean="0"/>
          </a:p>
          <a:p>
            <a:pPr lvl="1" eaLnBrk="1" hangingPunct="1">
              <a:lnSpc>
                <a:spcPct val="90000"/>
              </a:lnSpc>
            </a:pPr>
            <a:r>
              <a:rPr lang="en-US" u="sng" smtClean="0">
                <a:solidFill>
                  <a:srgbClr val="CC0000"/>
                </a:solidFill>
              </a:rPr>
              <a:t>absorption through lining</a:t>
            </a:r>
            <a:endParaRPr lang="en-US" smtClean="0"/>
          </a:p>
          <a:p>
            <a:pPr lvl="2" eaLnBrk="1" hangingPunct="1">
              <a:lnSpc>
                <a:spcPct val="90000"/>
              </a:lnSpc>
            </a:pPr>
            <a:r>
              <a:rPr lang="en-US" smtClean="0"/>
              <a:t>over 6 meters! </a:t>
            </a:r>
          </a:p>
          <a:p>
            <a:pPr lvl="2" eaLnBrk="1" hangingPunct="1">
              <a:lnSpc>
                <a:spcPct val="90000"/>
              </a:lnSpc>
            </a:pPr>
            <a:r>
              <a:rPr lang="en-US" smtClean="0"/>
              <a:t>small intestine has huge surface area = 300m</a:t>
            </a:r>
            <a:r>
              <a:rPr lang="en-US" baseline="30000" smtClean="0"/>
              <a:t>2 </a:t>
            </a:r>
            <a:r>
              <a:rPr lang="en-US" sz="2000" smtClean="0"/>
              <a:t>(~size of tennis</a:t>
            </a:r>
            <a:r>
              <a:rPr lang="en-US" sz="2000" smtClean="0">
                <a:solidFill>
                  <a:srgbClr val="000000"/>
                </a:solidFill>
              </a:rPr>
              <a:t> </a:t>
            </a:r>
            <a:r>
              <a:rPr lang="en-US" sz="2000" smtClean="0"/>
              <a:t>court)</a:t>
            </a:r>
            <a:r>
              <a:rPr lang="en-US" smtClean="0"/>
              <a:t> </a:t>
            </a:r>
          </a:p>
          <a:p>
            <a:pPr eaLnBrk="1" hangingPunct="1">
              <a:lnSpc>
                <a:spcPct val="90000"/>
              </a:lnSpc>
            </a:pPr>
            <a:r>
              <a:rPr lang="en-US" smtClean="0"/>
              <a:t>Structure</a:t>
            </a:r>
          </a:p>
          <a:p>
            <a:pPr lvl="1" eaLnBrk="1" hangingPunct="1">
              <a:lnSpc>
                <a:spcPct val="90000"/>
              </a:lnSpc>
            </a:pPr>
            <a:r>
              <a:rPr lang="en-US" smtClean="0"/>
              <a:t>3 sections</a:t>
            </a:r>
          </a:p>
          <a:p>
            <a:pPr lvl="2" eaLnBrk="1" hangingPunct="1">
              <a:lnSpc>
                <a:spcPct val="90000"/>
              </a:lnSpc>
            </a:pPr>
            <a:r>
              <a:rPr lang="en-US" u="sng" smtClean="0"/>
              <a:t>duodenum</a:t>
            </a:r>
            <a:r>
              <a:rPr lang="en-US" smtClean="0"/>
              <a:t> = most digestion</a:t>
            </a:r>
          </a:p>
          <a:p>
            <a:pPr lvl="2" eaLnBrk="1" hangingPunct="1">
              <a:lnSpc>
                <a:spcPct val="90000"/>
              </a:lnSpc>
            </a:pPr>
            <a:r>
              <a:rPr lang="en-US" u="sng" smtClean="0"/>
              <a:t>jejunum</a:t>
            </a:r>
            <a:r>
              <a:rPr lang="en-US" smtClean="0"/>
              <a:t> = absorption of nutrients &amp; water</a:t>
            </a:r>
          </a:p>
          <a:p>
            <a:pPr lvl="2" eaLnBrk="1" hangingPunct="1">
              <a:lnSpc>
                <a:spcPct val="90000"/>
              </a:lnSpc>
            </a:pPr>
            <a:r>
              <a:rPr lang="en-US" u="sng" smtClean="0"/>
              <a:t>ileum</a:t>
            </a:r>
            <a:r>
              <a:rPr lang="en-US" smtClean="0"/>
              <a:t> = absorption of nutrients &amp; water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3188">
                                            <p:txEl>
                                              <p:pRg st="1" end="1"/>
                                            </p:txEl>
                                          </p:spTgt>
                                        </p:tgtEl>
                                        <p:attrNameLst>
                                          <p:attrName>style.visibility</p:attrName>
                                        </p:attrNameLst>
                                      </p:cBhvr>
                                      <p:to>
                                        <p:strVal val="visible"/>
                                      </p:to>
                                    </p:set>
                                    <p:anim calcmode="lin" valueType="num">
                                      <p:cBhvr additive="base">
                                        <p:cTn id="7" dur="500" fill="hold"/>
                                        <p:tgtEl>
                                          <p:spTgt spid="93188">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3188">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3188">
                                            <p:txEl>
                                              <p:pRg st="2" end="2"/>
                                            </p:txEl>
                                          </p:spTgt>
                                        </p:tgtEl>
                                        <p:attrNameLst>
                                          <p:attrName>style.visibility</p:attrName>
                                        </p:attrNameLst>
                                      </p:cBhvr>
                                      <p:to>
                                        <p:strVal val="visible"/>
                                      </p:to>
                                    </p:set>
                                    <p:anim calcmode="lin" valueType="num">
                                      <p:cBhvr additive="base">
                                        <p:cTn id="13" dur="500" fill="hold"/>
                                        <p:tgtEl>
                                          <p:spTgt spid="93188">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3188">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3188">
                                            <p:txEl>
                                              <p:pRg st="3" end="3"/>
                                            </p:txEl>
                                          </p:spTgt>
                                        </p:tgtEl>
                                        <p:attrNameLst>
                                          <p:attrName>style.visibility</p:attrName>
                                        </p:attrNameLst>
                                      </p:cBhvr>
                                      <p:to>
                                        <p:strVal val="visible"/>
                                      </p:to>
                                    </p:set>
                                    <p:anim calcmode="lin" valueType="num">
                                      <p:cBhvr additive="base">
                                        <p:cTn id="19" dur="500" fill="hold"/>
                                        <p:tgtEl>
                                          <p:spTgt spid="93188">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3188">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par>
                          <p:cTn id="21" fill="hold">
                            <p:stCondLst>
                              <p:cond delay="500"/>
                            </p:stCondLst>
                            <p:childTnLst>
                              <p:par>
                                <p:cTn id="22" presetID="2" presetClass="entr" presetSubtype="8" fill="hold" grpId="0" nodeType="afterEffect">
                                  <p:stCondLst>
                                    <p:cond delay="0"/>
                                  </p:stCondLst>
                                  <p:childTnLst>
                                    <p:set>
                                      <p:cBhvr>
                                        <p:cTn id="23" dur="1" fill="hold">
                                          <p:stCondLst>
                                            <p:cond delay="0"/>
                                          </p:stCondLst>
                                        </p:cTn>
                                        <p:tgtEl>
                                          <p:spTgt spid="93188">
                                            <p:txEl>
                                              <p:pRg st="4" end="4"/>
                                            </p:txEl>
                                          </p:spTgt>
                                        </p:tgtEl>
                                        <p:attrNameLst>
                                          <p:attrName>style.visibility</p:attrName>
                                        </p:attrNameLst>
                                      </p:cBhvr>
                                      <p:to>
                                        <p:strVal val="visible"/>
                                      </p:to>
                                    </p:set>
                                    <p:anim calcmode="lin" valueType="num">
                                      <p:cBhvr additive="base">
                                        <p:cTn id="24" dur="500" fill="hold"/>
                                        <p:tgtEl>
                                          <p:spTgt spid="93188">
                                            <p:txEl>
                                              <p:pRg st="4" end="4"/>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93188">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Whoosh"/>
                                        </p:tgtEl>
                                      </p:cMediaNode>
                                    </p:audio>
                                  </p:subTnLst>
                                </p:cTn>
                              </p:par>
                            </p:childTnLst>
                          </p:cTn>
                        </p:par>
                        <p:par>
                          <p:cTn id="26" fill="hold">
                            <p:stCondLst>
                              <p:cond delay="1000"/>
                            </p:stCondLst>
                            <p:childTnLst>
                              <p:par>
                                <p:cTn id="27" presetID="2" presetClass="entr" presetSubtype="8" fill="hold" grpId="0" nodeType="afterEffect">
                                  <p:stCondLst>
                                    <p:cond delay="0"/>
                                  </p:stCondLst>
                                  <p:childTnLst>
                                    <p:set>
                                      <p:cBhvr>
                                        <p:cTn id="28" dur="1" fill="hold">
                                          <p:stCondLst>
                                            <p:cond delay="0"/>
                                          </p:stCondLst>
                                        </p:cTn>
                                        <p:tgtEl>
                                          <p:spTgt spid="93188">
                                            <p:txEl>
                                              <p:pRg st="5" end="5"/>
                                            </p:txEl>
                                          </p:spTgt>
                                        </p:tgtEl>
                                        <p:attrNameLst>
                                          <p:attrName>style.visibility</p:attrName>
                                        </p:attrNameLst>
                                      </p:cBhvr>
                                      <p:to>
                                        <p:strVal val="visible"/>
                                      </p:to>
                                    </p:set>
                                    <p:anim calcmode="lin" valueType="num">
                                      <p:cBhvr additive="base">
                                        <p:cTn id="29" dur="500" fill="hold"/>
                                        <p:tgtEl>
                                          <p:spTgt spid="93188">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93188">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Whoosh"/>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93188">
                                            <p:txEl>
                                              <p:pRg st="7" end="7"/>
                                            </p:txEl>
                                          </p:spTgt>
                                        </p:tgtEl>
                                        <p:attrNameLst>
                                          <p:attrName>style.visibility</p:attrName>
                                        </p:attrNameLst>
                                      </p:cBhvr>
                                      <p:to>
                                        <p:strVal val="visible"/>
                                      </p:to>
                                    </p:set>
                                    <p:anim calcmode="lin" valueType="num">
                                      <p:cBhvr additive="base">
                                        <p:cTn id="35" dur="500" fill="hold"/>
                                        <p:tgtEl>
                                          <p:spTgt spid="93188">
                                            <p:txEl>
                                              <p:pRg st="7" end="7"/>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93188">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Whoosh"/>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93188">
                                            <p:txEl>
                                              <p:pRg st="8" end="8"/>
                                            </p:txEl>
                                          </p:spTgt>
                                        </p:tgtEl>
                                        <p:attrNameLst>
                                          <p:attrName>style.visibility</p:attrName>
                                        </p:attrNameLst>
                                      </p:cBhvr>
                                      <p:to>
                                        <p:strVal val="visible"/>
                                      </p:to>
                                    </p:set>
                                    <p:anim calcmode="lin" valueType="num">
                                      <p:cBhvr additive="base">
                                        <p:cTn id="41" dur="500" fill="hold"/>
                                        <p:tgtEl>
                                          <p:spTgt spid="93188">
                                            <p:txEl>
                                              <p:pRg st="8" end="8"/>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93188">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3" name="Whoosh"/>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93188">
                                            <p:txEl>
                                              <p:pRg st="9" end="9"/>
                                            </p:txEl>
                                          </p:spTgt>
                                        </p:tgtEl>
                                        <p:attrNameLst>
                                          <p:attrName>style.visibility</p:attrName>
                                        </p:attrNameLst>
                                      </p:cBhvr>
                                      <p:to>
                                        <p:strVal val="visible"/>
                                      </p:to>
                                    </p:set>
                                    <p:anim calcmode="lin" valueType="num">
                                      <p:cBhvr additive="base">
                                        <p:cTn id="47" dur="500" fill="hold"/>
                                        <p:tgtEl>
                                          <p:spTgt spid="93188">
                                            <p:txEl>
                                              <p:pRg st="9" end="9"/>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93188">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3" name="Whoosh"/>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93188">
                                            <p:txEl>
                                              <p:pRg st="10" end="10"/>
                                            </p:txEl>
                                          </p:spTgt>
                                        </p:tgtEl>
                                        <p:attrNameLst>
                                          <p:attrName>style.visibility</p:attrName>
                                        </p:attrNameLst>
                                      </p:cBhvr>
                                      <p:to>
                                        <p:strVal val="visible"/>
                                      </p:to>
                                    </p:set>
                                    <p:anim calcmode="lin" valueType="num">
                                      <p:cBhvr additive="base">
                                        <p:cTn id="53" dur="500" fill="hold"/>
                                        <p:tgtEl>
                                          <p:spTgt spid="93188">
                                            <p:txEl>
                                              <p:pRg st="10" end="10"/>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93188">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8"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Grp="1" noChangeArrowheads="1"/>
          </p:cNvSpPr>
          <p:nvPr>
            <p:ph type="title"/>
          </p:nvPr>
        </p:nvSpPr>
        <p:spPr/>
        <p:txBody>
          <a:bodyPr/>
          <a:lstStyle/>
          <a:p>
            <a:r>
              <a:rPr lang="en-US"/>
              <a:t>Pancreas (Accessory Organ)</a:t>
            </a:r>
          </a:p>
        </p:txBody>
      </p:sp>
      <p:sp>
        <p:nvSpPr>
          <p:cNvPr id="489475" name="Rectangle 3"/>
          <p:cNvSpPr>
            <a:spLocks noGrp="1" noChangeArrowheads="1"/>
          </p:cNvSpPr>
          <p:nvPr>
            <p:ph type="body" idx="1"/>
          </p:nvPr>
        </p:nvSpPr>
        <p:spPr/>
        <p:txBody>
          <a:bodyPr/>
          <a:lstStyle/>
          <a:p>
            <a:pPr algn="just">
              <a:lnSpc>
                <a:spcPct val="90000"/>
              </a:lnSpc>
            </a:pPr>
            <a:r>
              <a:rPr lang="en-US" b="1" dirty="0"/>
              <a:t>Produces a wide spectrum of digestive enzymes that break down all categories of food</a:t>
            </a:r>
          </a:p>
          <a:p>
            <a:pPr algn="just">
              <a:lnSpc>
                <a:spcPct val="90000"/>
              </a:lnSpc>
            </a:pPr>
            <a:r>
              <a:rPr lang="en-US" b="1" dirty="0"/>
              <a:t>Enzymes are secreted into the duodenum</a:t>
            </a:r>
          </a:p>
          <a:p>
            <a:pPr algn="just">
              <a:lnSpc>
                <a:spcPct val="90000"/>
              </a:lnSpc>
            </a:pPr>
            <a:r>
              <a:rPr lang="en-US" b="1" dirty="0"/>
              <a:t>Alkaline fluid introduced with enzymes neutralizes acidic </a:t>
            </a:r>
            <a:r>
              <a:rPr lang="en-US" b="1" dirty="0" err="1"/>
              <a:t>chyme</a:t>
            </a:r>
            <a:endParaRPr lang="en-US" b="1" dirty="0"/>
          </a:p>
          <a:p>
            <a:pPr algn="just">
              <a:lnSpc>
                <a:spcPct val="90000"/>
              </a:lnSpc>
            </a:pPr>
            <a:r>
              <a:rPr lang="en-US" b="1" dirty="0"/>
              <a:t>Endocrine products of pancreas</a:t>
            </a:r>
          </a:p>
          <a:p>
            <a:pPr lvl="1" algn="just">
              <a:lnSpc>
                <a:spcPct val="90000"/>
              </a:lnSpc>
            </a:pPr>
            <a:r>
              <a:rPr lang="en-US" b="1" dirty="0"/>
              <a:t>Insulin</a:t>
            </a:r>
          </a:p>
          <a:p>
            <a:pPr lvl="1" algn="just">
              <a:lnSpc>
                <a:spcPct val="90000"/>
              </a:lnSpc>
            </a:pPr>
            <a:r>
              <a:rPr lang="en-US" b="1" dirty="0"/>
              <a:t>Glucagon</a:t>
            </a:r>
          </a:p>
          <a:p>
            <a:pPr algn="just">
              <a:lnSpc>
                <a:spcPct val="90000"/>
              </a:lnSpc>
            </a:pPr>
            <a:endParaRPr lang="en-US"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Pancreas</a:t>
            </a:r>
            <a:br>
              <a:rPr lang="en-US" b="1" dirty="0" smtClean="0"/>
            </a:br>
            <a:endParaRPr lang="en-US" dirty="0"/>
          </a:p>
        </p:txBody>
      </p:sp>
      <p:sp>
        <p:nvSpPr>
          <p:cNvPr id="3" name="Content Placeholder 2"/>
          <p:cNvSpPr>
            <a:spLocks noGrp="1"/>
          </p:cNvSpPr>
          <p:nvPr>
            <p:ph idx="1"/>
          </p:nvPr>
        </p:nvSpPr>
        <p:spPr/>
        <p:txBody>
          <a:bodyPr>
            <a:normAutofit fontScale="85000" lnSpcReduction="20000"/>
          </a:bodyPr>
          <a:lstStyle/>
          <a:p>
            <a:pPr algn="just"/>
            <a:r>
              <a:rPr lang="en-US" dirty="0" smtClean="0"/>
              <a:t>Produces pancreatic juices which contain pancreatic amylase, pancreatic lipase and </a:t>
            </a:r>
            <a:r>
              <a:rPr lang="en-US" dirty="0" err="1" smtClean="0"/>
              <a:t>trypsinogen</a:t>
            </a:r>
            <a:r>
              <a:rPr lang="en-US" dirty="0" smtClean="0"/>
              <a:t> (or </a:t>
            </a:r>
            <a:r>
              <a:rPr lang="en-US" dirty="0" err="1" smtClean="0"/>
              <a:t>trypsin</a:t>
            </a:r>
            <a:r>
              <a:rPr lang="en-US" dirty="0" smtClean="0"/>
              <a:t> in its active form).</a:t>
            </a:r>
          </a:p>
          <a:p>
            <a:pPr algn="just"/>
            <a:r>
              <a:rPr lang="en-US" dirty="0" smtClean="0"/>
              <a:t>Pancreatic amylase converts the remaining </a:t>
            </a:r>
            <a:r>
              <a:rPr lang="en-US" dirty="0" err="1" smtClean="0"/>
              <a:t>amylose</a:t>
            </a:r>
            <a:r>
              <a:rPr lang="en-US" dirty="0" smtClean="0"/>
              <a:t> (starch) into maltose.</a:t>
            </a:r>
          </a:p>
          <a:p>
            <a:pPr algn="just"/>
            <a:r>
              <a:rPr lang="en-US" dirty="0" smtClean="0"/>
              <a:t>Pancreatic lipase converts lipids into fatty acids and glycerol</a:t>
            </a:r>
          </a:p>
          <a:p>
            <a:pPr algn="just"/>
            <a:r>
              <a:rPr lang="en-US" dirty="0" err="1" smtClean="0"/>
              <a:t>Trypsinogen</a:t>
            </a:r>
            <a:r>
              <a:rPr lang="en-US" dirty="0" smtClean="0"/>
              <a:t>, is </a:t>
            </a:r>
            <a:r>
              <a:rPr lang="en-US" dirty="0" err="1" smtClean="0"/>
              <a:t>activeated</a:t>
            </a:r>
            <a:r>
              <a:rPr lang="en-US" dirty="0" smtClean="0"/>
              <a:t> and is called trypsin. </a:t>
            </a:r>
          </a:p>
          <a:p>
            <a:pPr algn="just"/>
            <a:r>
              <a:rPr lang="en-US" dirty="0" err="1" smtClean="0"/>
              <a:t>Trypsin</a:t>
            </a:r>
            <a:r>
              <a:rPr lang="en-US" dirty="0" smtClean="0"/>
              <a:t> then continues to break down proteins in digestion.</a:t>
            </a:r>
          </a:p>
          <a:p>
            <a:r>
              <a:rPr lang="en-US" dirty="0" smtClean="0"/>
              <a:t>Buffers neutralizes acid from stomach</a:t>
            </a:r>
          </a:p>
          <a:p>
            <a:pPr algn="just"/>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title"/>
          </p:nvPr>
        </p:nvSpPr>
        <p:spPr/>
        <p:txBody>
          <a:bodyPr>
            <a:normAutofit fontScale="90000"/>
          </a:bodyPr>
          <a:lstStyle/>
          <a:p>
            <a:r>
              <a:rPr lang="en-US" sz="4000"/>
              <a:t>Liver and Gall Bladder (Accessory Organs)</a:t>
            </a:r>
          </a:p>
        </p:txBody>
      </p:sp>
      <p:sp>
        <p:nvSpPr>
          <p:cNvPr id="490500" name="Rectangle 4"/>
          <p:cNvSpPr>
            <a:spLocks noGrp="1" noChangeArrowheads="1"/>
          </p:cNvSpPr>
          <p:nvPr>
            <p:ph type="body" sz="half" idx="1"/>
          </p:nvPr>
        </p:nvSpPr>
        <p:spPr>
          <a:xfrm>
            <a:off x="0" y="1371600"/>
            <a:ext cx="5334000" cy="5486400"/>
          </a:xfrm>
        </p:spPr>
        <p:txBody>
          <a:bodyPr/>
          <a:lstStyle/>
          <a:p>
            <a:pPr>
              <a:lnSpc>
                <a:spcPct val="80000"/>
              </a:lnSpc>
            </a:pPr>
            <a:r>
              <a:rPr lang="en-US" sz="1600" b="1" dirty="0"/>
              <a:t>Largest gland in the body</a:t>
            </a:r>
          </a:p>
          <a:p>
            <a:pPr>
              <a:lnSpc>
                <a:spcPct val="80000"/>
              </a:lnSpc>
            </a:pPr>
            <a:r>
              <a:rPr lang="en-US" sz="1600" b="1" dirty="0"/>
              <a:t>Located on the right side of the body under the diaphragm</a:t>
            </a:r>
          </a:p>
          <a:p>
            <a:pPr>
              <a:lnSpc>
                <a:spcPct val="80000"/>
              </a:lnSpc>
            </a:pPr>
            <a:r>
              <a:rPr lang="en-US" sz="1600" b="1" dirty="0"/>
              <a:t>Consists of four lobes suspended from the diaphragm and abdominal wall by the </a:t>
            </a:r>
            <a:r>
              <a:rPr lang="en-US" sz="1600" b="1" dirty="0" err="1"/>
              <a:t>falciform</a:t>
            </a:r>
            <a:r>
              <a:rPr lang="en-US" sz="1600" b="1" dirty="0"/>
              <a:t> ligament</a:t>
            </a:r>
          </a:p>
          <a:p>
            <a:pPr>
              <a:lnSpc>
                <a:spcPct val="80000"/>
              </a:lnSpc>
            </a:pPr>
            <a:r>
              <a:rPr lang="en-US" sz="1600" b="1" dirty="0"/>
              <a:t>Connected to the gall bladder via the common hepatic duct</a:t>
            </a:r>
          </a:p>
          <a:p>
            <a:pPr>
              <a:lnSpc>
                <a:spcPct val="80000"/>
              </a:lnSpc>
            </a:pPr>
            <a:r>
              <a:rPr lang="en-US" sz="1600" b="1" dirty="0"/>
              <a:t>Produced by cells in the liver</a:t>
            </a:r>
          </a:p>
          <a:p>
            <a:pPr>
              <a:lnSpc>
                <a:spcPct val="80000"/>
              </a:lnSpc>
            </a:pPr>
            <a:r>
              <a:rPr lang="en-US" sz="1600" b="1" dirty="0">
                <a:solidFill>
                  <a:srgbClr val="FF0000"/>
                </a:solidFill>
              </a:rPr>
              <a:t>Composition</a:t>
            </a:r>
          </a:p>
          <a:p>
            <a:pPr lvl="1">
              <a:lnSpc>
                <a:spcPct val="80000"/>
              </a:lnSpc>
            </a:pPr>
            <a:r>
              <a:rPr lang="en-US" sz="1400" b="1" dirty="0">
                <a:solidFill>
                  <a:srgbClr val="FF0000"/>
                </a:solidFill>
              </a:rPr>
              <a:t>Bile salts</a:t>
            </a:r>
          </a:p>
          <a:p>
            <a:pPr lvl="1">
              <a:lnSpc>
                <a:spcPct val="80000"/>
              </a:lnSpc>
            </a:pPr>
            <a:r>
              <a:rPr lang="en-US" sz="1400" b="1" dirty="0">
                <a:solidFill>
                  <a:srgbClr val="FF0000"/>
                </a:solidFill>
              </a:rPr>
              <a:t>Bile pigment (mostly </a:t>
            </a:r>
            <a:r>
              <a:rPr lang="en-US" sz="1400" b="1" dirty="0" err="1">
                <a:solidFill>
                  <a:srgbClr val="FF0000"/>
                </a:solidFill>
              </a:rPr>
              <a:t>bilirubin</a:t>
            </a:r>
            <a:r>
              <a:rPr lang="en-US" sz="1400" b="1" dirty="0">
                <a:solidFill>
                  <a:srgbClr val="FF0000"/>
                </a:solidFill>
              </a:rPr>
              <a:t> from the breakdown of hemoglobin)</a:t>
            </a:r>
          </a:p>
          <a:p>
            <a:pPr lvl="1">
              <a:lnSpc>
                <a:spcPct val="80000"/>
              </a:lnSpc>
            </a:pPr>
            <a:r>
              <a:rPr lang="en-US" sz="1400" b="1" dirty="0">
                <a:solidFill>
                  <a:srgbClr val="FF0000"/>
                </a:solidFill>
              </a:rPr>
              <a:t>Cholesterol</a:t>
            </a:r>
          </a:p>
          <a:p>
            <a:pPr lvl="1">
              <a:lnSpc>
                <a:spcPct val="80000"/>
              </a:lnSpc>
            </a:pPr>
            <a:r>
              <a:rPr lang="en-US" sz="1400" b="1" dirty="0">
                <a:solidFill>
                  <a:srgbClr val="FF0000"/>
                </a:solidFill>
              </a:rPr>
              <a:t>Phospholipids</a:t>
            </a:r>
          </a:p>
          <a:p>
            <a:pPr lvl="1">
              <a:lnSpc>
                <a:spcPct val="80000"/>
              </a:lnSpc>
            </a:pPr>
            <a:r>
              <a:rPr lang="en-US" sz="1400" b="1" dirty="0" smtClean="0">
                <a:solidFill>
                  <a:srgbClr val="FF0000"/>
                </a:solidFill>
              </a:rPr>
              <a:t>Electrolytes</a:t>
            </a:r>
          </a:p>
          <a:p>
            <a:pPr lvl="1">
              <a:lnSpc>
                <a:spcPct val="80000"/>
              </a:lnSpc>
              <a:buNone/>
            </a:pPr>
            <a:r>
              <a:rPr lang="en-US" sz="1400" b="1" dirty="0" smtClean="0">
                <a:solidFill>
                  <a:srgbClr val="FF0000"/>
                </a:solidFill>
              </a:rPr>
              <a:t>Gall </a:t>
            </a:r>
            <a:r>
              <a:rPr lang="en-US" sz="1400" b="1" dirty="0" err="1" smtClean="0">
                <a:solidFill>
                  <a:srgbClr val="FF0000"/>
                </a:solidFill>
              </a:rPr>
              <a:t>blader</a:t>
            </a:r>
            <a:r>
              <a:rPr lang="en-US" sz="1400" b="1" dirty="0" smtClean="0">
                <a:solidFill>
                  <a:srgbClr val="FF0000"/>
                </a:solidFill>
              </a:rPr>
              <a:t>:</a:t>
            </a:r>
            <a:endParaRPr lang="en-US" sz="1400" b="1" dirty="0">
              <a:solidFill>
                <a:srgbClr val="FF0000"/>
              </a:solidFill>
            </a:endParaRPr>
          </a:p>
          <a:p>
            <a:pPr>
              <a:lnSpc>
                <a:spcPct val="80000"/>
              </a:lnSpc>
            </a:pPr>
            <a:r>
              <a:rPr lang="en-US" sz="1600" b="1" dirty="0"/>
              <a:t>Sac found in hollow </a:t>
            </a:r>
            <a:r>
              <a:rPr lang="en-US" sz="1600" b="1" dirty="0" err="1"/>
              <a:t>fossa</a:t>
            </a:r>
            <a:r>
              <a:rPr lang="en-US" sz="1600" b="1" dirty="0"/>
              <a:t> of liver</a:t>
            </a:r>
          </a:p>
          <a:p>
            <a:pPr>
              <a:lnSpc>
                <a:spcPct val="80000"/>
              </a:lnSpc>
            </a:pPr>
            <a:r>
              <a:rPr lang="en-US" sz="1600" b="1" dirty="0"/>
              <a:t>Stores bile from the liver by way of the cystic duct</a:t>
            </a:r>
          </a:p>
          <a:p>
            <a:pPr>
              <a:lnSpc>
                <a:spcPct val="80000"/>
              </a:lnSpc>
            </a:pPr>
            <a:r>
              <a:rPr lang="en-US" sz="1600" b="1" dirty="0"/>
              <a:t>Bile is introduced into the duodenum in the presence of fatty food</a:t>
            </a:r>
          </a:p>
          <a:p>
            <a:pPr>
              <a:lnSpc>
                <a:spcPct val="80000"/>
              </a:lnSpc>
            </a:pPr>
            <a:r>
              <a:rPr lang="en-US" sz="1600" b="1" dirty="0"/>
              <a:t>Gallstones can cause blockages</a:t>
            </a:r>
          </a:p>
          <a:p>
            <a:pPr>
              <a:lnSpc>
                <a:spcPct val="80000"/>
              </a:lnSpc>
            </a:pPr>
            <a:endParaRPr lang="en-US" sz="1600" b="1" dirty="0"/>
          </a:p>
        </p:txBody>
      </p:sp>
      <p:pic>
        <p:nvPicPr>
          <p:cNvPr id="490502" name="Picture 6"/>
          <p:cNvPicPr>
            <a:picLocks noGrp="1" noChangeAspect="1" noChangeArrowheads="1"/>
          </p:cNvPicPr>
          <p:nvPr>
            <p:ph sz="half" idx="2"/>
          </p:nvPr>
        </p:nvPicPr>
        <p:blipFill>
          <a:blip r:embed="rId2"/>
          <a:srcRect b="4854"/>
          <a:stretch>
            <a:fillRect/>
          </a:stretch>
        </p:blipFill>
        <p:spPr>
          <a:xfrm>
            <a:off x="5486400" y="2376488"/>
            <a:ext cx="3429000" cy="3719512"/>
          </a:xfrm>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Liver</a:t>
            </a:r>
            <a:br>
              <a:rPr lang="en-US" b="1" dirty="0" smtClean="0"/>
            </a:b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Produces bile (stored in gall bladder, transported by the bile duct).</a:t>
            </a:r>
          </a:p>
          <a:p>
            <a:pPr algn="just"/>
            <a:r>
              <a:rPr lang="en-US" dirty="0" smtClean="0"/>
              <a:t>Bile made from </a:t>
            </a:r>
            <a:r>
              <a:rPr lang="en-US" b="1" dirty="0" smtClean="0"/>
              <a:t>bile salts and mineral salts.</a:t>
            </a:r>
          </a:p>
          <a:p>
            <a:pPr algn="just"/>
            <a:r>
              <a:rPr lang="en-US" dirty="0" smtClean="0"/>
              <a:t>Bile salts help with the digestion of fats by breaking them down from large globules to smaller globules, lowering surface tension and making a larger surface area.</a:t>
            </a:r>
          </a:p>
          <a:p>
            <a:pPr algn="just"/>
            <a:r>
              <a:rPr lang="en-US" dirty="0" smtClean="0"/>
              <a:t>Mineral salts neutralize the stomach acid (</a:t>
            </a:r>
            <a:r>
              <a:rPr lang="en-US" dirty="0" err="1" smtClean="0"/>
              <a:t>HCl</a:t>
            </a:r>
            <a:r>
              <a:rPr lang="en-US" dirty="0" smtClean="0"/>
              <a:t>) to around 7/8 pH in the small intestine.</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026" descr="41-13-HumanDigestiveSys-NL"/>
          <p:cNvPicPr>
            <a:picLocks noChangeAspect="1" noChangeArrowheads="1"/>
          </p:cNvPicPr>
          <p:nvPr/>
        </p:nvPicPr>
        <p:blipFill>
          <a:blip r:embed="rId4"/>
          <a:srcRect b="3600"/>
          <a:stretch>
            <a:fillRect/>
          </a:stretch>
        </p:blipFill>
        <p:spPr bwMode="auto">
          <a:xfrm>
            <a:off x="304800" y="481013"/>
            <a:ext cx="8521700" cy="6376987"/>
          </a:xfrm>
          <a:prstGeom prst="rect">
            <a:avLst/>
          </a:prstGeom>
          <a:noFill/>
          <a:ln w="9525">
            <a:noFill/>
            <a:miter lim="800000"/>
            <a:headEnd/>
            <a:tailEnd/>
          </a:ln>
        </p:spPr>
      </p:pic>
      <p:sp>
        <p:nvSpPr>
          <p:cNvPr id="27651" name="Line 1027"/>
          <p:cNvSpPr>
            <a:spLocks noChangeShapeType="1"/>
          </p:cNvSpPr>
          <p:nvPr/>
        </p:nvSpPr>
        <p:spPr bwMode="auto">
          <a:xfrm flipH="1" flipV="1">
            <a:off x="2362200" y="1447800"/>
            <a:ext cx="1447800" cy="533400"/>
          </a:xfrm>
          <a:prstGeom prst="line">
            <a:avLst/>
          </a:prstGeom>
          <a:noFill/>
          <a:ln w="57150">
            <a:solidFill>
              <a:schemeClr val="hlink"/>
            </a:solidFill>
            <a:round/>
            <a:headEnd/>
            <a:tailEnd/>
          </a:ln>
        </p:spPr>
        <p:txBody>
          <a:bodyPr wrap="none" anchor="ctr"/>
          <a:lstStyle/>
          <a:p>
            <a:endParaRPr lang="en-US"/>
          </a:p>
        </p:txBody>
      </p:sp>
      <p:sp>
        <p:nvSpPr>
          <p:cNvPr id="27652" name="Line 1028"/>
          <p:cNvSpPr>
            <a:spLocks noChangeShapeType="1"/>
          </p:cNvSpPr>
          <p:nvPr/>
        </p:nvSpPr>
        <p:spPr bwMode="auto">
          <a:xfrm flipH="1">
            <a:off x="4953000" y="1793875"/>
            <a:ext cx="1887538" cy="2625725"/>
          </a:xfrm>
          <a:prstGeom prst="line">
            <a:avLst/>
          </a:prstGeom>
          <a:noFill/>
          <a:ln w="57150">
            <a:solidFill>
              <a:schemeClr val="hlink"/>
            </a:solidFill>
            <a:round/>
            <a:headEnd/>
            <a:tailEnd/>
          </a:ln>
        </p:spPr>
        <p:txBody>
          <a:bodyPr wrap="none" anchor="ctr"/>
          <a:lstStyle/>
          <a:p>
            <a:endParaRPr lang="en-US"/>
          </a:p>
        </p:txBody>
      </p:sp>
      <p:sp>
        <p:nvSpPr>
          <p:cNvPr id="27653" name="Line 1029"/>
          <p:cNvSpPr>
            <a:spLocks noChangeShapeType="1"/>
          </p:cNvSpPr>
          <p:nvPr/>
        </p:nvSpPr>
        <p:spPr bwMode="auto">
          <a:xfrm flipH="1" flipV="1">
            <a:off x="2847975" y="4238625"/>
            <a:ext cx="1503363" cy="714375"/>
          </a:xfrm>
          <a:prstGeom prst="line">
            <a:avLst/>
          </a:prstGeom>
          <a:noFill/>
          <a:ln w="57150">
            <a:solidFill>
              <a:schemeClr val="hlink"/>
            </a:solidFill>
            <a:round/>
            <a:headEnd/>
            <a:tailEnd/>
          </a:ln>
        </p:spPr>
        <p:txBody>
          <a:bodyPr wrap="none" anchor="ctr"/>
          <a:lstStyle/>
          <a:p>
            <a:endParaRPr lang="en-US"/>
          </a:p>
        </p:txBody>
      </p:sp>
      <p:sp>
        <p:nvSpPr>
          <p:cNvPr id="27654" name="Text Box 1030"/>
          <p:cNvSpPr txBox="1">
            <a:spLocks noChangeArrowheads="1"/>
          </p:cNvSpPr>
          <p:nvPr/>
        </p:nvSpPr>
        <p:spPr bwMode="auto">
          <a:xfrm>
            <a:off x="0" y="3749675"/>
            <a:ext cx="3349625" cy="900113"/>
          </a:xfrm>
          <a:prstGeom prst="rect">
            <a:avLst/>
          </a:prstGeom>
          <a:solidFill>
            <a:schemeClr val="bg2"/>
          </a:solidFill>
          <a:ln w="38100">
            <a:noFill/>
            <a:miter lim="800000"/>
            <a:headEnd/>
            <a:tailEnd/>
          </a:ln>
        </p:spPr>
        <p:txBody>
          <a:bodyPr tIns="91440">
            <a:spAutoFit/>
          </a:bodyPr>
          <a:lstStyle/>
          <a:p>
            <a:pPr marL="111125" indent="-111125">
              <a:lnSpc>
                <a:spcPct val="50000"/>
              </a:lnSpc>
              <a:spcBef>
                <a:spcPct val="50000"/>
              </a:spcBef>
            </a:pPr>
            <a:r>
              <a:rPr lang="en-US" sz="2000" b="1" u="sng">
                <a:solidFill>
                  <a:srgbClr val="CC0000"/>
                </a:solidFill>
              </a:rPr>
              <a:t>pancreas</a:t>
            </a:r>
            <a:endParaRPr lang="en-US" sz="2000" b="1" u="sng">
              <a:solidFill>
                <a:srgbClr val="0F116A"/>
              </a:solidFill>
            </a:endParaRPr>
          </a:p>
          <a:p>
            <a:pPr marL="111125" indent="-111125">
              <a:lnSpc>
                <a:spcPct val="50000"/>
              </a:lnSpc>
              <a:spcBef>
                <a:spcPct val="50000"/>
              </a:spcBef>
            </a:pPr>
            <a:r>
              <a:rPr lang="en-US" sz="2000" b="1">
                <a:solidFill>
                  <a:srgbClr val="0F116A"/>
                </a:solidFill>
                <a:sym typeface="Wingdings" pitchFamily="2" charset="2"/>
              </a:rPr>
              <a:t></a:t>
            </a:r>
            <a:r>
              <a:rPr lang="en-US" sz="2000" b="1">
                <a:solidFill>
                  <a:srgbClr val="0F116A"/>
                </a:solidFill>
              </a:rPr>
              <a:t>produces enzymes to </a:t>
            </a:r>
          </a:p>
          <a:p>
            <a:pPr marL="111125" indent="-111125">
              <a:lnSpc>
                <a:spcPct val="50000"/>
              </a:lnSpc>
              <a:spcBef>
                <a:spcPct val="50000"/>
              </a:spcBef>
            </a:pPr>
            <a:r>
              <a:rPr lang="en-US" sz="2000" b="1">
                <a:solidFill>
                  <a:srgbClr val="0F116A"/>
                </a:solidFill>
              </a:rPr>
              <a:t>	digest proteins &amp; starch</a:t>
            </a:r>
          </a:p>
        </p:txBody>
      </p:sp>
      <p:sp>
        <p:nvSpPr>
          <p:cNvPr id="27655" name="Text Box 1031"/>
          <p:cNvSpPr txBox="1">
            <a:spLocks noChangeArrowheads="1"/>
          </p:cNvSpPr>
          <p:nvPr/>
        </p:nvSpPr>
        <p:spPr bwMode="auto">
          <a:xfrm>
            <a:off x="6553200" y="400050"/>
            <a:ext cx="2468563" cy="1509713"/>
          </a:xfrm>
          <a:prstGeom prst="rect">
            <a:avLst/>
          </a:prstGeom>
          <a:solidFill>
            <a:schemeClr val="bg2"/>
          </a:solidFill>
          <a:ln w="38100">
            <a:noFill/>
            <a:miter lim="800000"/>
            <a:headEnd/>
            <a:tailEnd/>
          </a:ln>
        </p:spPr>
        <p:txBody>
          <a:bodyPr tIns="91440">
            <a:spAutoFit/>
          </a:bodyPr>
          <a:lstStyle/>
          <a:p>
            <a:pPr>
              <a:lnSpc>
                <a:spcPct val="50000"/>
              </a:lnSpc>
              <a:spcBef>
                <a:spcPct val="50000"/>
              </a:spcBef>
              <a:tabLst>
                <a:tab pos="225425" algn="l"/>
              </a:tabLst>
            </a:pPr>
            <a:r>
              <a:rPr lang="en-US" sz="2000" b="1" u="sng">
                <a:solidFill>
                  <a:srgbClr val="CC0000"/>
                </a:solidFill>
              </a:rPr>
              <a:t>stomach</a:t>
            </a:r>
            <a:endParaRPr lang="en-US" sz="2000" b="1" u="sng">
              <a:solidFill>
                <a:srgbClr val="0F116A"/>
              </a:solidFill>
            </a:endParaRPr>
          </a:p>
          <a:p>
            <a:pPr>
              <a:lnSpc>
                <a:spcPct val="50000"/>
              </a:lnSpc>
              <a:spcBef>
                <a:spcPct val="50000"/>
              </a:spcBef>
              <a:tabLst>
                <a:tab pos="225425" algn="l"/>
              </a:tabLst>
            </a:pPr>
            <a:r>
              <a:rPr lang="en-US" sz="2000" b="1">
                <a:solidFill>
                  <a:srgbClr val="0F116A"/>
                </a:solidFill>
                <a:sym typeface="Wingdings" pitchFamily="2" charset="2"/>
              </a:rPr>
              <a:t></a:t>
            </a:r>
            <a:r>
              <a:rPr lang="en-US" sz="2000" b="1">
                <a:solidFill>
                  <a:srgbClr val="0F116A"/>
                </a:solidFill>
              </a:rPr>
              <a:t>kills germs </a:t>
            </a:r>
          </a:p>
          <a:p>
            <a:pPr>
              <a:lnSpc>
                <a:spcPct val="50000"/>
              </a:lnSpc>
              <a:spcBef>
                <a:spcPct val="50000"/>
              </a:spcBef>
              <a:tabLst>
                <a:tab pos="225425" algn="l"/>
              </a:tabLst>
            </a:pPr>
            <a:r>
              <a:rPr lang="en-US" sz="2000" b="1">
                <a:solidFill>
                  <a:srgbClr val="0F116A"/>
                </a:solidFill>
                <a:sym typeface="Wingdings" pitchFamily="2" charset="2"/>
              </a:rPr>
              <a:t></a:t>
            </a:r>
            <a:r>
              <a:rPr lang="en-US" sz="2000" b="1">
                <a:solidFill>
                  <a:srgbClr val="0F116A"/>
                </a:solidFill>
              </a:rPr>
              <a:t>break up food</a:t>
            </a:r>
          </a:p>
          <a:p>
            <a:pPr>
              <a:lnSpc>
                <a:spcPct val="50000"/>
              </a:lnSpc>
              <a:spcBef>
                <a:spcPct val="50000"/>
              </a:spcBef>
              <a:tabLst>
                <a:tab pos="225425" algn="l"/>
              </a:tabLst>
            </a:pPr>
            <a:r>
              <a:rPr lang="en-US" sz="2000" b="1">
                <a:solidFill>
                  <a:srgbClr val="0F116A"/>
                </a:solidFill>
                <a:sym typeface="Wingdings" pitchFamily="2" charset="2"/>
              </a:rPr>
              <a:t></a:t>
            </a:r>
            <a:r>
              <a:rPr lang="en-US" sz="2000" b="1">
                <a:solidFill>
                  <a:srgbClr val="0F116A"/>
                </a:solidFill>
              </a:rPr>
              <a:t>digest proteins</a:t>
            </a:r>
          </a:p>
          <a:p>
            <a:pPr>
              <a:lnSpc>
                <a:spcPct val="50000"/>
              </a:lnSpc>
              <a:spcBef>
                <a:spcPct val="50000"/>
              </a:spcBef>
              <a:tabLst>
                <a:tab pos="225425" algn="l"/>
              </a:tabLst>
            </a:pPr>
            <a:r>
              <a:rPr lang="en-US" sz="2000" b="1">
                <a:solidFill>
                  <a:srgbClr val="0F116A"/>
                </a:solidFill>
                <a:sym typeface="Wingdings" pitchFamily="2" charset="2"/>
              </a:rPr>
              <a:t></a:t>
            </a:r>
            <a:r>
              <a:rPr lang="en-US" sz="2000" b="1">
                <a:solidFill>
                  <a:srgbClr val="0F116A"/>
                </a:solidFill>
              </a:rPr>
              <a:t>store food</a:t>
            </a:r>
          </a:p>
        </p:txBody>
      </p:sp>
      <p:sp>
        <p:nvSpPr>
          <p:cNvPr id="27656" name="Text Box 1032"/>
          <p:cNvSpPr txBox="1">
            <a:spLocks noChangeArrowheads="1"/>
          </p:cNvSpPr>
          <p:nvPr/>
        </p:nvSpPr>
        <p:spPr bwMode="auto">
          <a:xfrm>
            <a:off x="1295400" y="292100"/>
            <a:ext cx="2352675" cy="1509713"/>
          </a:xfrm>
          <a:prstGeom prst="rect">
            <a:avLst/>
          </a:prstGeom>
          <a:solidFill>
            <a:schemeClr val="bg2"/>
          </a:solidFill>
          <a:ln w="9525">
            <a:noFill/>
            <a:miter lim="800000"/>
            <a:headEnd/>
            <a:tailEnd/>
          </a:ln>
        </p:spPr>
        <p:txBody>
          <a:bodyPr tIns="91440">
            <a:spAutoFit/>
          </a:bodyPr>
          <a:lstStyle/>
          <a:p>
            <a:pPr>
              <a:lnSpc>
                <a:spcPct val="50000"/>
              </a:lnSpc>
              <a:spcBef>
                <a:spcPct val="50000"/>
              </a:spcBef>
              <a:tabLst>
                <a:tab pos="225425" algn="l"/>
              </a:tabLst>
            </a:pPr>
            <a:r>
              <a:rPr lang="en-US" sz="2000" b="1" u="sng">
                <a:solidFill>
                  <a:srgbClr val="CC0000"/>
                </a:solidFill>
              </a:rPr>
              <a:t>mouth</a:t>
            </a:r>
            <a:endParaRPr lang="en-US" sz="2000" b="1" u="sng">
              <a:solidFill>
                <a:srgbClr val="0F116A"/>
              </a:solidFill>
            </a:endParaRPr>
          </a:p>
          <a:p>
            <a:pPr>
              <a:lnSpc>
                <a:spcPct val="50000"/>
              </a:lnSpc>
              <a:spcBef>
                <a:spcPct val="50000"/>
              </a:spcBef>
              <a:tabLst>
                <a:tab pos="225425" algn="l"/>
              </a:tabLst>
            </a:pPr>
            <a:r>
              <a:rPr lang="en-US" sz="2000" b="1">
                <a:solidFill>
                  <a:srgbClr val="0F116A"/>
                </a:solidFill>
                <a:sym typeface="Wingdings" pitchFamily="2" charset="2"/>
              </a:rPr>
              <a:t></a:t>
            </a:r>
            <a:r>
              <a:rPr lang="en-US" sz="2000" b="1">
                <a:solidFill>
                  <a:srgbClr val="0F116A"/>
                </a:solidFill>
              </a:rPr>
              <a:t>break up food</a:t>
            </a:r>
          </a:p>
          <a:p>
            <a:pPr>
              <a:lnSpc>
                <a:spcPct val="50000"/>
              </a:lnSpc>
              <a:spcBef>
                <a:spcPct val="50000"/>
              </a:spcBef>
              <a:tabLst>
                <a:tab pos="225425" algn="l"/>
              </a:tabLst>
            </a:pPr>
            <a:r>
              <a:rPr lang="en-US" sz="2000" b="1">
                <a:solidFill>
                  <a:srgbClr val="0F116A"/>
                </a:solidFill>
                <a:sym typeface="Wingdings" pitchFamily="2" charset="2"/>
              </a:rPr>
              <a:t></a:t>
            </a:r>
            <a:r>
              <a:rPr lang="en-US" sz="2000" b="1">
                <a:solidFill>
                  <a:srgbClr val="0F116A"/>
                </a:solidFill>
              </a:rPr>
              <a:t>digest starch</a:t>
            </a:r>
          </a:p>
          <a:p>
            <a:pPr>
              <a:lnSpc>
                <a:spcPct val="50000"/>
              </a:lnSpc>
              <a:spcBef>
                <a:spcPct val="50000"/>
              </a:spcBef>
              <a:tabLst>
                <a:tab pos="225425" algn="l"/>
              </a:tabLst>
            </a:pPr>
            <a:r>
              <a:rPr lang="en-US" sz="2000" b="1">
                <a:solidFill>
                  <a:srgbClr val="0F116A"/>
                </a:solidFill>
                <a:sym typeface="Wingdings" pitchFamily="2" charset="2"/>
              </a:rPr>
              <a:t></a:t>
            </a:r>
            <a:r>
              <a:rPr lang="en-US" sz="2000" b="1">
                <a:solidFill>
                  <a:srgbClr val="0F116A"/>
                </a:solidFill>
              </a:rPr>
              <a:t>kill germs</a:t>
            </a:r>
          </a:p>
          <a:p>
            <a:pPr>
              <a:lnSpc>
                <a:spcPct val="50000"/>
              </a:lnSpc>
              <a:spcBef>
                <a:spcPct val="50000"/>
              </a:spcBef>
              <a:tabLst>
                <a:tab pos="225425" algn="l"/>
              </a:tabLst>
            </a:pPr>
            <a:r>
              <a:rPr lang="en-US" sz="2000" b="1">
                <a:solidFill>
                  <a:srgbClr val="0F116A"/>
                </a:solidFill>
                <a:sym typeface="Wingdings" pitchFamily="2" charset="2"/>
              </a:rPr>
              <a:t></a:t>
            </a:r>
            <a:r>
              <a:rPr lang="en-US" sz="2000" b="1">
                <a:solidFill>
                  <a:srgbClr val="0F116A"/>
                </a:solidFill>
              </a:rPr>
              <a:t>moisten food</a:t>
            </a:r>
          </a:p>
        </p:txBody>
      </p:sp>
      <p:grpSp>
        <p:nvGrpSpPr>
          <p:cNvPr id="2" name="Group 1033"/>
          <p:cNvGrpSpPr>
            <a:grpSpLocks/>
          </p:cNvGrpSpPr>
          <p:nvPr/>
        </p:nvGrpSpPr>
        <p:grpSpPr bwMode="auto">
          <a:xfrm>
            <a:off x="42863" y="2127250"/>
            <a:ext cx="3927475" cy="1987550"/>
            <a:chOff x="27" y="1340"/>
            <a:chExt cx="2474" cy="1252"/>
          </a:xfrm>
        </p:grpSpPr>
        <p:sp>
          <p:nvSpPr>
            <p:cNvPr id="27658" name="Line 1034"/>
            <p:cNvSpPr>
              <a:spLocks noChangeShapeType="1"/>
            </p:cNvSpPr>
            <p:nvPr/>
          </p:nvSpPr>
          <p:spPr bwMode="auto">
            <a:xfrm flipH="1" flipV="1">
              <a:off x="1814" y="1724"/>
              <a:ext cx="687" cy="868"/>
            </a:xfrm>
            <a:prstGeom prst="line">
              <a:avLst/>
            </a:prstGeom>
            <a:noFill/>
            <a:ln w="57150">
              <a:solidFill>
                <a:schemeClr val="hlink"/>
              </a:solidFill>
              <a:round/>
              <a:headEnd/>
              <a:tailEnd/>
            </a:ln>
          </p:spPr>
          <p:txBody>
            <a:bodyPr wrap="none" anchor="ctr"/>
            <a:lstStyle/>
            <a:p>
              <a:endParaRPr lang="en-US"/>
            </a:p>
          </p:txBody>
        </p:sp>
        <p:sp>
          <p:nvSpPr>
            <p:cNvPr id="27659" name="Text Box 1035"/>
            <p:cNvSpPr txBox="1">
              <a:spLocks noChangeArrowheads="1"/>
            </p:cNvSpPr>
            <p:nvPr/>
          </p:nvSpPr>
          <p:spPr bwMode="auto">
            <a:xfrm>
              <a:off x="27" y="1340"/>
              <a:ext cx="1965" cy="783"/>
            </a:xfrm>
            <a:prstGeom prst="rect">
              <a:avLst/>
            </a:prstGeom>
            <a:solidFill>
              <a:schemeClr val="bg2"/>
            </a:solidFill>
            <a:ln w="38100">
              <a:solidFill>
                <a:srgbClr val="CC0000"/>
              </a:solidFill>
              <a:miter lim="800000"/>
              <a:headEnd/>
              <a:tailEnd/>
            </a:ln>
          </p:spPr>
          <p:txBody>
            <a:bodyPr tIns="91440" rIns="0">
              <a:spAutoFit/>
            </a:bodyPr>
            <a:lstStyle/>
            <a:p>
              <a:pPr>
                <a:lnSpc>
                  <a:spcPct val="50000"/>
                </a:lnSpc>
                <a:spcBef>
                  <a:spcPct val="50000"/>
                </a:spcBef>
                <a:tabLst>
                  <a:tab pos="225425" algn="l"/>
                </a:tabLst>
              </a:pPr>
              <a:r>
                <a:rPr lang="en-US" sz="2000" b="1" u="sng">
                  <a:solidFill>
                    <a:srgbClr val="CC0000"/>
                  </a:solidFill>
                </a:rPr>
                <a:t>liver</a:t>
              </a:r>
              <a:endParaRPr lang="en-US" sz="2000" b="1" u="sng">
                <a:solidFill>
                  <a:srgbClr val="0F116A"/>
                </a:solidFill>
              </a:endParaRPr>
            </a:p>
            <a:p>
              <a:pPr>
                <a:lnSpc>
                  <a:spcPct val="50000"/>
                </a:lnSpc>
                <a:spcBef>
                  <a:spcPct val="50000"/>
                </a:spcBef>
                <a:tabLst>
                  <a:tab pos="225425" algn="l"/>
                </a:tabLst>
              </a:pPr>
              <a:r>
                <a:rPr lang="en-US" sz="2000" b="1">
                  <a:solidFill>
                    <a:srgbClr val="0F116A"/>
                  </a:solidFill>
                  <a:sym typeface="Wingdings" pitchFamily="2" charset="2"/>
                </a:rPr>
                <a:t></a:t>
              </a:r>
              <a:r>
                <a:rPr lang="en-US" sz="2000" b="1">
                  <a:solidFill>
                    <a:srgbClr val="0F116A"/>
                  </a:solidFill>
                </a:rPr>
                <a:t>produces bile</a:t>
              </a:r>
            </a:p>
            <a:p>
              <a:pPr>
                <a:lnSpc>
                  <a:spcPct val="50000"/>
                </a:lnSpc>
                <a:spcBef>
                  <a:spcPct val="50000"/>
                </a:spcBef>
                <a:tabLst>
                  <a:tab pos="225425" algn="l"/>
                </a:tabLst>
              </a:pPr>
              <a:r>
                <a:rPr lang="en-US" sz="2000" b="1">
                  <a:solidFill>
                    <a:srgbClr val="0F116A"/>
                  </a:solidFill>
                </a:rPr>
                <a:t>	- stored in gall bladder</a:t>
              </a:r>
            </a:p>
            <a:p>
              <a:pPr>
                <a:lnSpc>
                  <a:spcPct val="50000"/>
                </a:lnSpc>
                <a:spcBef>
                  <a:spcPct val="50000"/>
                </a:spcBef>
                <a:tabLst>
                  <a:tab pos="225425" algn="l"/>
                </a:tabLst>
              </a:pPr>
              <a:r>
                <a:rPr lang="en-US" sz="2000" b="1">
                  <a:solidFill>
                    <a:srgbClr val="0F116A"/>
                  </a:solidFill>
                  <a:sym typeface="Wingdings" pitchFamily="2" charset="2"/>
                </a:rPr>
                <a:t></a:t>
              </a:r>
              <a:r>
                <a:rPr lang="en-US" sz="2000" b="1">
                  <a:solidFill>
                    <a:srgbClr val="0F116A"/>
                  </a:solidFill>
                </a:rPr>
                <a:t>break up fats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Las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title"/>
          </p:nvPr>
        </p:nvSpPr>
        <p:spPr/>
        <p:txBody>
          <a:bodyPr/>
          <a:lstStyle/>
          <a:p>
            <a:r>
              <a:rPr lang="en-US"/>
              <a:t>Types of Digestion</a:t>
            </a:r>
          </a:p>
        </p:txBody>
      </p:sp>
      <p:sp>
        <p:nvSpPr>
          <p:cNvPr id="476163" name="Rectangle 3"/>
          <p:cNvSpPr>
            <a:spLocks noGrp="1" noChangeArrowheads="1"/>
          </p:cNvSpPr>
          <p:nvPr>
            <p:ph type="body" idx="1"/>
          </p:nvPr>
        </p:nvSpPr>
        <p:spPr>
          <a:xfrm>
            <a:off x="457200" y="1371600"/>
            <a:ext cx="8229600" cy="5257800"/>
          </a:xfrm>
        </p:spPr>
        <p:txBody>
          <a:bodyPr>
            <a:normAutofit/>
          </a:bodyPr>
          <a:lstStyle/>
          <a:p>
            <a:pPr algn="just">
              <a:lnSpc>
                <a:spcPct val="80000"/>
              </a:lnSpc>
            </a:pPr>
            <a:r>
              <a:rPr lang="en-US" sz="2800" dirty="0"/>
              <a:t>Digestion is a </a:t>
            </a:r>
            <a:r>
              <a:rPr lang="en-US" sz="2800" dirty="0">
                <a:solidFill>
                  <a:srgbClr val="FF0000"/>
                </a:solidFill>
              </a:rPr>
              <a:t>catabolic process</a:t>
            </a:r>
            <a:r>
              <a:rPr lang="en-US" sz="2800" dirty="0"/>
              <a:t> in which large complex molecules (carbohydrates, lipids, proteins, nucleic acids) are broken down into simpler monomers (</a:t>
            </a:r>
            <a:r>
              <a:rPr lang="en-US" sz="2800" dirty="0" err="1"/>
              <a:t>monosaccharides</a:t>
            </a:r>
            <a:r>
              <a:rPr lang="en-US" sz="2800" dirty="0"/>
              <a:t>, glycerol and fatty acids, amino acids, and nucleotides) which can be absorbed by the body</a:t>
            </a:r>
            <a:r>
              <a:rPr lang="en-US" sz="2800" dirty="0" smtClean="0"/>
              <a:t>.</a:t>
            </a:r>
          </a:p>
          <a:p>
            <a:pPr algn="just">
              <a:lnSpc>
                <a:spcPct val="80000"/>
              </a:lnSpc>
            </a:pPr>
            <a:endParaRPr lang="en-US" sz="2800" dirty="0"/>
          </a:p>
          <a:p>
            <a:pPr algn="just">
              <a:lnSpc>
                <a:spcPct val="80000"/>
              </a:lnSpc>
            </a:pPr>
            <a:r>
              <a:rPr lang="en-US" sz="2800" b="1" dirty="0" smtClean="0"/>
              <a:t>There are two forms of digestion</a:t>
            </a:r>
          </a:p>
          <a:p>
            <a:pPr algn="just">
              <a:lnSpc>
                <a:spcPct val="80000"/>
              </a:lnSpc>
            </a:pPr>
            <a:r>
              <a:rPr lang="en-US" sz="2800" b="1" dirty="0" smtClean="0">
                <a:solidFill>
                  <a:srgbClr val="FF0000"/>
                </a:solidFill>
              </a:rPr>
              <a:t>a) </a:t>
            </a:r>
            <a:r>
              <a:rPr lang="en-US" sz="2800" b="1" u="sng" dirty="0" smtClean="0">
                <a:solidFill>
                  <a:srgbClr val="FF0000"/>
                </a:solidFill>
              </a:rPr>
              <a:t>Mechanical</a:t>
            </a:r>
            <a:r>
              <a:rPr lang="en-US" sz="2800" u="sng" dirty="0" smtClean="0"/>
              <a:t>:</a:t>
            </a:r>
          </a:p>
          <a:p>
            <a:pPr algn="just">
              <a:lnSpc>
                <a:spcPct val="80000"/>
              </a:lnSpc>
            </a:pPr>
            <a:r>
              <a:rPr lang="en-US" sz="2800" b="1" dirty="0" smtClean="0">
                <a:solidFill>
                  <a:srgbClr val="FF0000"/>
                </a:solidFill>
              </a:rPr>
              <a:t>b) </a:t>
            </a:r>
            <a:r>
              <a:rPr lang="en-US" sz="2800" b="1" u="sng" dirty="0" smtClean="0">
                <a:solidFill>
                  <a:srgbClr val="FF0000"/>
                </a:solidFill>
              </a:rPr>
              <a:t>Chemical</a:t>
            </a:r>
            <a:endParaRPr lang="en-US"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p:cNvSpPr>
            <a:spLocks noGrp="1" noChangeArrowheads="1"/>
          </p:cNvSpPr>
          <p:nvPr>
            <p:ph type="title"/>
          </p:nvPr>
        </p:nvSpPr>
        <p:spPr/>
        <p:txBody>
          <a:bodyPr/>
          <a:lstStyle/>
          <a:p>
            <a:r>
              <a:rPr lang="en-US" sz="4000"/>
              <a:t>Large Intestine (Alimentary Canal)</a:t>
            </a:r>
          </a:p>
        </p:txBody>
      </p:sp>
      <p:sp>
        <p:nvSpPr>
          <p:cNvPr id="491524" name="Rectangle 4"/>
          <p:cNvSpPr>
            <a:spLocks noGrp="1" noChangeArrowheads="1"/>
          </p:cNvSpPr>
          <p:nvPr>
            <p:ph type="body" sz="half" idx="1"/>
          </p:nvPr>
        </p:nvSpPr>
        <p:spPr>
          <a:xfrm>
            <a:off x="457200" y="1600200"/>
            <a:ext cx="4038600" cy="4876800"/>
          </a:xfrm>
        </p:spPr>
        <p:txBody>
          <a:bodyPr/>
          <a:lstStyle/>
          <a:p>
            <a:pPr>
              <a:lnSpc>
                <a:spcPct val="80000"/>
              </a:lnSpc>
            </a:pPr>
            <a:r>
              <a:rPr lang="en-US" sz="2000" b="1"/>
              <a:t>Larger in diameter, but shorter than the small intestine</a:t>
            </a:r>
          </a:p>
          <a:p>
            <a:pPr>
              <a:lnSpc>
                <a:spcPct val="80000"/>
              </a:lnSpc>
            </a:pPr>
            <a:r>
              <a:rPr lang="en-US" sz="2000" b="1"/>
              <a:t>Frames the internal abdomen</a:t>
            </a:r>
          </a:p>
          <a:p>
            <a:pPr>
              <a:lnSpc>
                <a:spcPct val="80000"/>
              </a:lnSpc>
            </a:pPr>
            <a:r>
              <a:rPr lang="en-US" sz="2000" b="1"/>
              <a:t>Cecum – saclike first part of the large intestine</a:t>
            </a:r>
          </a:p>
          <a:p>
            <a:pPr>
              <a:lnSpc>
                <a:spcPct val="80000"/>
              </a:lnSpc>
            </a:pPr>
            <a:r>
              <a:rPr lang="en-US" sz="2000" b="1"/>
              <a:t>Appendix</a:t>
            </a:r>
          </a:p>
          <a:p>
            <a:pPr lvl="1">
              <a:lnSpc>
                <a:spcPct val="80000"/>
              </a:lnSpc>
            </a:pPr>
            <a:r>
              <a:rPr lang="en-US" sz="1800" b="1"/>
              <a:t>Accumulation of lymphatic tissue that sometimes becomes inflamed (appendicitis)</a:t>
            </a:r>
          </a:p>
          <a:p>
            <a:pPr lvl="1">
              <a:lnSpc>
                <a:spcPct val="80000"/>
              </a:lnSpc>
            </a:pPr>
            <a:r>
              <a:rPr lang="en-US" sz="1800" b="1"/>
              <a:t>Hangs from the cecum</a:t>
            </a:r>
          </a:p>
          <a:p>
            <a:pPr>
              <a:lnSpc>
                <a:spcPct val="80000"/>
              </a:lnSpc>
            </a:pPr>
            <a:r>
              <a:rPr lang="en-US" sz="2000" b="1"/>
              <a:t>Colon</a:t>
            </a:r>
          </a:p>
          <a:p>
            <a:pPr lvl="1">
              <a:lnSpc>
                <a:spcPct val="80000"/>
              </a:lnSpc>
            </a:pPr>
            <a:r>
              <a:rPr lang="en-US" sz="1800" b="1"/>
              <a:t>Ascending</a:t>
            </a:r>
          </a:p>
          <a:p>
            <a:pPr lvl="1">
              <a:lnSpc>
                <a:spcPct val="80000"/>
              </a:lnSpc>
            </a:pPr>
            <a:r>
              <a:rPr lang="en-US" sz="1800" b="1"/>
              <a:t>Transverse</a:t>
            </a:r>
          </a:p>
          <a:p>
            <a:pPr lvl="1">
              <a:lnSpc>
                <a:spcPct val="80000"/>
              </a:lnSpc>
            </a:pPr>
            <a:r>
              <a:rPr lang="en-US" sz="1800" b="1"/>
              <a:t>Descending</a:t>
            </a:r>
          </a:p>
          <a:p>
            <a:pPr lvl="1">
              <a:lnSpc>
                <a:spcPct val="80000"/>
              </a:lnSpc>
            </a:pPr>
            <a:r>
              <a:rPr lang="en-US" sz="1800" b="1"/>
              <a:t>S-shaped sigmoidal</a:t>
            </a:r>
          </a:p>
          <a:p>
            <a:pPr>
              <a:lnSpc>
                <a:spcPct val="80000"/>
              </a:lnSpc>
            </a:pPr>
            <a:r>
              <a:rPr lang="en-US" sz="2000" b="1"/>
              <a:t>Rectum</a:t>
            </a:r>
          </a:p>
          <a:p>
            <a:pPr>
              <a:lnSpc>
                <a:spcPct val="80000"/>
              </a:lnSpc>
            </a:pPr>
            <a:r>
              <a:rPr lang="en-US" sz="2000" b="1"/>
              <a:t>Anus – external body opening</a:t>
            </a:r>
          </a:p>
          <a:p>
            <a:pPr>
              <a:lnSpc>
                <a:spcPct val="80000"/>
              </a:lnSpc>
            </a:pPr>
            <a:endParaRPr lang="en-US" sz="2000" b="1"/>
          </a:p>
        </p:txBody>
      </p:sp>
      <p:pic>
        <p:nvPicPr>
          <p:cNvPr id="491526" name="Picture 6"/>
          <p:cNvPicPr>
            <a:picLocks noGrp="1" noChangeAspect="1" noChangeArrowheads="1"/>
          </p:cNvPicPr>
          <p:nvPr>
            <p:ph sz="half" idx="2"/>
          </p:nvPr>
        </p:nvPicPr>
        <p:blipFill>
          <a:blip r:embed="rId2"/>
          <a:srcRect b="3206"/>
          <a:stretch>
            <a:fillRect/>
          </a:stretch>
        </p:blipFill>
        <p:spPr>
          <a:xfrm>
            <a:off x="4419600" y="2189163"/>
            <a:ext cx="4572000" cy="3297237"/>
          </a:xfrm>
        </p:spPr>
      </p:pic>
      <p:pic>
        <p:nvPicPr>
          <p:cNvPr id="1026" name="Picture 2"/>
          <p:cNvPicPr>
            <a:picLocks noChangeAspect="1" noChangeArrowheads="1"/>
          </p:cNvPicPr>
          <p:nvPr/>
        </p:nvPicPr>
        <p:blipFill>
          <a:blip r:embed="rId3"/>
          <a:srcRect/>
          <a:stretch>
            <a:fillRect/>
          </a:stretch>
        </p:blipFill>
        <p:spPr bwMode="auto">
          <a:xfrm>
            <a:off x="6629400" y="0"/>
            <a:ext cx="2305050" cy="2381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Grp="1" noChangeArrowheads="1"/>
          </p:cNvSpPr>
          <p:nvPr>
            <p:ph type="title"/>
          </p:nvPr>
        </p:nvSpPr>
        <p:spPr/>
        <p:txBody>
          <a:bodyPr/>
          <a:lstStyle/>
          <a:p>
            <a:r>
              <a:rPr lang="en-US"/>
              <a:t>Functions of Large Intestine</a:t>
            </a:r>
          </a:p>
        </p:txBody>
      </p:sp>
      <p:sp>
        <p:nvSpPr>
          <p:cNvPr id="492547" name="Rectangle 3"/>
          <p:cNvSpPr>
            <a:spLocks noGrp="1" noChangeArrowheads="1"/>
          </p:cNvSpPr>
          <p:nvPr>
            <p:ph type="body" idx="1"/>
          </p:nvPr>
        </p:nvSpPr>
        <p:spPr>
          <a:xfrm>
            <a:off x="457200" y="1600200"/>
            <a:ext cx="8229600" cy="4876800"/>
          </a:xfrm>
        </p:spPr>
        <p:txBody>
          <a:bodyPr>
            <a:normAutofit/>
          </a:bodyPr>
          <a:lstStyle/>
          <a:p>
            <a:pPr algn="just">
              <a:lnSpc>
                <a:spcPct val="80000"/>
              </a:lnSpc>
            </a:pPr>
            <a:r>
              <a:rPr lang="en-US" sz="2800" dirty="0"/>
              <a:t>Absorption of water</a:t>
            </a:r>
          </a:p>
          <a:p>
            <a:pPr algn="just">
              <a:lnSpc>
                <a:spcPct val="80000"/>
              </a:lnSpc>
            </a:pPr>
            <a:r>
              <a:rPr lang="en-US" sz="2800" dirty="0">
                <a:solidFill>
                  <a:srgbClr val="FF0000"/>
                </a:solidFill>
              </a:rPr>
              <a:t>Eliminates indigestible food from the body as feces</a:t>
            </a:r>
          </a:p>
          <a:p>
            <a:pPr algn="just">
              <a:lnSpc>
                <a:spcPct val="80000"/>
              </a:lnSpc>
            </a:pPr>
            <a:r>
              <a:rPr lang="en-US" sz="2800" dirty="0"/>
              <a:t>Does not participate in digestion or absorption of digested food</a:t>
            </a:r>
          </a:p>
          <a:p>
            <a:pPr algn="just">
              <a:lnSpc>
                <a:spcPct val="80000"/>
              </a:lnSpc>
            </a:pPr>
            <a:r>
              <a:rPr lang="en-US" sz="2800" dirty="0"/>
              <a:t>Goblet cells produce mucus to act as a lubricant</a:t>
            </a:r>
          </a:p>
          <a:p>
            <a:pPr algn="just">
              <a:lnSpc>
                <a:spcPct val="80000"/>
              </a:lnSpc>
            </a:pPr>
            <a:r>
              <a:rPr lang="en-US" sz="2800" dirty="0" smtClean="0"/>
              <a:t>Site </a:t>
            </a:r>
            <a:r>
              <a:rPr lang="en-US" sz="2800" dirty="0"/>
              <a:t>of </a:t>
            </a:r>
            <a:r>
              <a:rPr lang="en-US" sz="2800" dirty="0">
                <a:solidFill>
                  <a:srgbClr val="FF0000"/>
                </a:solidFill>
              </a:rPr>
              <a:t>production of Vitamin K by symbiotic </a:t>
            </a:r>
            <a:r>
              <a:rPr lang="en-US" sz="2800" dirty="0"/>
              <a:t>bacteria which live off the remains of food that have not been digested or absorbed in the small intestine.  These bacteria produce over 50% of fecal matter</a:t>
            </a:r>
            <a:r>
              <a:rPr lang="en-US" sz="2800" b="1" dirty="0" smtClean="0"/>
              <a:t>.</a:t>
            </a:r>
          </a:p>
          <a:p>
            <a:pPr algn="just"/>
            <a:r>
              <a:rPr lang="en-US" sz="2800" dirty="0" err="1" smtClean="0"/>
              <a:t>Chyme</a:t>
            </a:r>
            <a:r>
              <a:rPr lang="en-US" sz="2800" dirty="0" smtClean="0"/>
              <a:t> at the start of the large intestine consists of water, bile, mucus, dead cells, bacteria and undigested food.</a:t>
            </a:r>
          </a:p>
          <a:p>
            <a:pPr algn="just">
              <a:lnSpc>
                <a:spcPct val="80000"/>
              </a:lnSpc>
            </a:pPr>
            <a:endParaRPr lang="en-US" sz="2800"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a:xfrm>
            <a:off x="685800" y="0"/>
            <a:ext cx="7772400" cy="1752600"/>
          </a:xfrm>
        </p:spPr>
        <p:txBody>
          <a:bodyPr/>
          <a:lstStyle/>
          <a:p>
            <a:pPr eaLnBrk="1" hangingPunct="1"/>
            <a:r>
              <a:rPr lang="en-US" smtClean="0"/>
              <a:t>You’ve got company!</a:t>
            </a:r>
          </a:p>
        </p:txBody>
      </p:sp>
      <p:sp>
        <p:nvSpPr>
          <p:cNvPr id="107523" name="Rectangle 1027"/>
          <p:cNvSpPr>
            <a:spLocks noGrp="1" noChangeArrowheads="1"/>
          </p:cNvSpPr>
          <p:nvPr>
            <p:ph type="body" idx="1"/>
          </p:nvPr>
        </p:nvSpPr>
        <p:spPr>
          <a:xfrm>
            <a:off x="830263" y="1371600"/>
            <a:ext cx="7772400" cy="3802063"/>
          </a:xfrm>
        </p:spPr>
        <p:txBody>
          <a:bodyPr/>
          <a:lstStyle/>
          <a:p>
            <a:pPr eaLnBrk="1" hangingPunct="1"/>
            <a:r>
              <a:rPr lang="en-US" smtClean="0"/>
              <a:t>Living in the large intestine is a community of helpful bacteria</a:t>
            </a:r>
          </a:p>
          <a:p>
            <a:pPr lvl="1" eaLnBrk="1" hangingPunct="1"/>
            <a:r>
              <a:rPr lang="en-US" i="1" u="sng" smtClean="0">
                <a:solidFill>
                  <a:srgbClr val="CC0000"/>
                </a:solidFill>
              </a:rPr>
              <a:t>Escherichia</a:t>
            </a:r>
            <a:r>
              <a:rPr lang="en-US" u="sng" smtClean="0">
                <a:solidFill>
                  <a:srgbClr val="CC0000"/>
                </a:solidFill>
              </a:rPr>
              <a:t> </a:t>
            </a:r>
            <a:r>
              <a:rPr lang="en-US" i="1" u="sng" smtClean="0">
                <a:solidFill>
                  <a:srgbClr val="CC0000"/>
                </a:solidFill>
              </a:rPr>
              <a:t>coli</a:t>
            </a:r>
            <a:r>
              <a:rPr lang="en-US" i="1" smtClean="0">
                <a:solidFill>
                  <a:srgbClr val="CC0000"/>
                </a:solidFill>
              </a:rPr>
              <a:t> (</a:t>
            </a:r>
            <a:r>
              <a:rPr lang="en-US" i="1" u="sng" smtClean="0">
                <a:solidFill>
                  <a:srgbClr val="CC0000"/>
                </a:solidFill>
              </a:rPr>
              <a:t>E. coli</a:t>
            </a:r>
            <a:r>
              <a:rPr lang="en-US" i="1" smtClean="0">
                <a:solidFill>
                  <a:srgbClr val="CC0000"/>
                </a:solidFill>
              </a:rPr>
              <a:t>)</a:t>
            </a:r>
            <a:endParaRPr lang="en-US" smtClean="0"/>
          </a:p>
          <a:p>
            <a:pPr lvl="2" eaLnBrk="1" hangingPunct="1"/>
            <a:r>
              <a:rPr lang="en-US" u="sng" smtClean="0">
                <a:solidFill>
                  <a:srgbClr val="CC0000"/>
                </a:solidFill>
              </a:rPr>
              <a:t>produce vitamins</a:t>
            </a:r>
            <a:r>
              <a:rPr lang="en-US" smtClean="0"/>
              <a:t> </a:t>
            </a:r>
          </a:p>
          <a:p>
            <a:pPr lvl="3" eaLnBrk="1" hangingPunct="1"/>
            <a:r>
              <a:rPr lang="en-US" smtClean="0"/>
              <a:t>vitamin K; B vitamins</a:t>
            </a:r>
          </a:p>
          <a:p>
            <a:pPr lvl="2" eaLnBrk="1" hangingPunct="1"/>
            <a:r>
              <a:rPr lang="en-US" u="sng" smtClean="0">
                <a:solidFill>
                  <a:srgbClr val="CC0000"/>
                </a:solidFill>
              </a:rPr>
              <a:t>generate gases</a:t>
            </a:r>
            <a:endParaRPr lang="en-US" smtClean="0"/>
          </a:p>
          <a:p>
            <a:pPr lvl="3" eaLnBrk="1" hangingPunct="1"/>
            <a:r>
              <a:rPr lang="en-US" smtClean="0"/>
              <a:t>by-product of bacterial metabolism </a:t>
            </a:r>
          </a:p>
          <a:p>
            <a:pPr lvl="3" eaLnBrk="1" hangingPunct="1"/>
            <a:r>
              <a:rPr lang="en-US" smtClean="0"/>
              <a:t>methane, hydrogen sulfide</a:t>
            </a:r>
          </a:p>
        </p:txBody>
      </p:sp>
      <p:pic>
        <p:nvPicPr>
          <p:cNvPr id="107524" name="Picture 1028"/>
          <p:cNvPicPr>
            <a:picLocks noChangeAspect="1" noChangeArrowheads="1"/>
          </p:cNvPicPr>
          <p:nvPr/>
        </p:nvPicPr>
        <p:blipFill>
          <a:blip r:embed="rId4"/>
          <a:srcRect/>
          <a:stretch>
            <a:fillRect/>
          </a:stretch>
        </p:blipFill>
        <p:spPr bwMode="auto">
          <a:xfrm>
            <a:off x="6316663" y="4729163"/>
            <a:ext cx="2489200" cy="1866900"/>
          </a:xfrm>
          <a:prstGeom prst="rect">
            <a:avLst/>
          </a:prstGeom>
          <a:noFill/>
          <a:ln w="9525">
            <a:noFill/>
            <a:miter lim="800000"/>
            <a:headEnd/>
            <a:tailEnd/>
          </a:ln>
          <a:effectLst>
            <a:outerShdw dist="35921" dir="2700000" algn="ctr" rotWithShape="0">
              <a:srgbClr val="808080">
                <a:alpha val="7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7523">
                                            <p:txEl>
                                              <p:pRg st="1" end="1"/>
                                            </p:txEl>
                                          </p:spTgt>
                                        </p:tgtEl>
                                        <p:attrNameLst>
                                          <p:attrName>style.visibility</p:attrName>
                                        </p:attrNameLst>
                                      </p:cBhvr>
                                      <p:to>
                                        <p:strVal val="visible"/>
                                      </p:to>
                                    </p:set>
                                    <p:anim calcmode="lin" valueType="num">
                                      <p:cBhvr additive="base">
                                        <p:cTn id="7" dur="500" fill="hold"/>
                                        <p:tgtEl>
                                          <p:spTgt spid="10752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752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7523">
                                            <p:txEl>
                                              <p:pRg st="2" end="2"/>
                                            </p:txEl>
                                          </p:spTgt>
                                        </p:tgtEl>
                                        <p:attrNameLst>
                                          <p:attrName>style.visibility</p:attrName>
                                        </p:attrNameLst>
                                      </p:cBhvr>
                                      <p:to>
                                        <p:strVal val="visible"/>
                                      </p:to>
                                    </p:set>
                                    <p:anim calcmode="lin" valueType="num">
                                      <p:cBhvr additive="base">
                                        <p:cTn id="13" dur="500" fill="hold"/>
                                        <p:tgtEl>
                                          <p:spTgt spid="10752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752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7523">
                                            <p:txEl>
                                              <p:pRg st="3" end="3"/>
                                            </p:txEl>
                                          </p:spTgt>
                                        </p:tgtEl>
                                        <p:attrNameLst>
                                          <p:attrName>style.visibility</p:attrName>
                                        </p:attrNameLst>
                                      </p:cBhvr>
                                      <p:to>
                                        <p:strVal val="visible"/>
                                      </p:to>
                                    </p:set>
                                    <p:anim calcmode="lin" valueType="num">
                                      <p:cBhvr additive="base">
                                        <p:cTn id="19" dur="500" fill="hold"/>
                                        <p:tgtEl>
                                          <p:spTgt spid="10752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752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7523">
                                            <p:txEl>
                                              <p:pRg st="4" end="4"/>
                                            </p:txEl>
                                          </p:spTgt>
                                        </p:tgtEl>
                                        <p:attrNameLst>
                                          <p:attrName>style.visibility</p:attrName>
                                        </p:attrNameLst>
                                      </p:cBhvr>
                                      <p:to>
                                        <p:strVal val="visible"/>
                                      </p:to>
                                    </p:set>
                                    <p:anim calcmode="lin" valueType="num">
                                      <p:cBhvr additive="base">
                                        <p:cTn id="25" dur="500" fill="hold"/>
                                        <p:tgtEl>
                                          <p:spTgt spid="10752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752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par>
                          <p:cTn id="27" fill="hold">
                            <p:stCondLst>
                              <p:cond delay="500"/>
                            </p:stCondLst>
                            <p:childTnLst>
                              <p:par>
                                <p:cTn id="28" presetID="2" presetClass="entr" presetSubtype="8" fill="hold" grpId="0" nodeType="afterEffect">
                                  <p:stCondLst>
                                    <p:cond delay="0"/>
                                  </p:stCondLst>
                                  <p:childTnLst>
                                    <p:set>
                                      <p:cBhvr>
                                        <p:cTn id="29" dur="1" fill="hold">
                                          <p:stCondLst>
                                            <p:cond delay="0"/>
                                          </p:stCondLst>
                                        </p:cTn>
                                        <p:tgtEl>
                                          <p:spTgt spid="107523">
                                            <p:txEl>
                                              <p:pRg st="5" end="5"/>
                                            </p:txEl>
                                          </p:spTgt>
                                        </p:tgtEl>
                                        <p:attrNameLst>
                                          <p:attrName>style.visibility</p:attrName>
                                        </p:attrNameLst>
                                      </p:cBhvr>
                                      <p:to>
                                        <p:strVal val="visible"/>
                                      </p:to>
                                    </p:set>
                                    <p:anim calcmode="lin" valueType="num">
                                      <p:cBhvr additive="base">
                                        <p:cTn id="30" dur="500" fill="hold"/>
                                        <p:tgtEl>
                                          <p:spTgt spid="107523">
                                            <p:txEl>
                                              <p:pRg st="5" end="5"/>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0752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Whoosh"/>
                                        </p:tgtEl>
                                      </p:cMediaNode>
                                    </p:audio>
                                  </p:subTnLst>
                                </p:cTn>
                              </p:par>
                            </p:childTnLst>
                          </p:cTn>
                        </p:par>
                        <p:par>
                          <p:cTn id="32" fill="hold">
                            <p:stCondLst>
                              <p:cond delay="1000"/>
                            </p:stCondLst>
                            <p:childTnLst>
                              <p:par>
                                <p:cTn id="33" presetID="2" presetClass="entr" presetSubtype="8" fill="hold" grpId="0" nodeType="afterEffect">
                                  <p:stCondLst>
                                    <p:cond delay="0"/>
                                  </p:stCondLst>
                                  <p:childTnLst>
                                    <p:set>
                                      <p:cBhvr>
                                        <p:cTn id="34" dur="1" fill="hold">
                                          <p:stCondLst>
                                            <p:cond delay="0"/>
                                          </p:stCondLst>
                                        </p:cTn>
                                        <p:tgtEl>
                                          <p:spTgt spid="107523">
                                            <p:txEl>
                                              <p:pRg st="6" end="6"/>
                                            </p:txEl>
                                          </p:spTgt>
                                        </p:tgtEl>
                                        <p:attrNameLst>
                                          <p:attrName>style.visibility</p:attrName>
                                        </p:attrNameLst>
                                      </p:cBhvr>
                                      <p:to>
                                        <p:strVal val="visible"/>
                                      </p:to>
                                    </p:set>
                                    <p:anim calcmode="lin" valueType="num">
                                      <p:cBhvr additive="base">
                                        <p:cTn id="35" dur="500" fill="hold"/>
                                        <p:tgtEl>
                                          <p:spTgt spid="107523">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07523">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Tests of Gastrointestinal Functioning</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85000" lnSpcReduction="10000"/>
          </a:bodyPr>
          <a:lstStyle/>
          <a:p>
            <a:pPr algn="just"/>
            <a:r>
              <a:rPr lang="en-US" i="1" dirty="0" smtClean="0">
                <a:solidFill>
                  <a:srgbClr val="FF0000"/>
                </a:solidFill>
              </a:rPr>
              <a:t>Barium </a:t>
            </a:r>
            <a:r>
              <a:rPr lang="en-US" i="1" dirty="0">
                <a:solidFill>
                  <a:srgbClr val="FF0000"/>
                </a:solidFill>
              </a:rPr>
              <a:t>Contrast X-Ray Films</a:t>
            </a:r>
            <a:r>
              <a:rPr lang="en-US" dirty="0"/>
              <a:t>: Upper and Lower Gastrointestinal </a:t>
            </a:r>
            <a:r>
              <a:rPr lang="en-US" dirty="0" smtClean="0"/>
              <a:t>Series</a:t>
            </a:r>
          </a:p>
          <a:p>
            <a:pPr algn="just"/>
            <a:endParaRPr lang="en-US" dirty="0"/>
          </a:p>
          <a:p>
            <a:pPr algn="just"/>
            <a:r>
              <a:rPr lang="en-US" dirty="0"/>
              <a:t>In these tests, a </a:t>
            </a:r>
            <a:r>
              <a:rPr lang="en-US" dirty="0" err="1"/>
              <a:t>radiopaque</a:t>
            </a:r>
            <a:r>
              <a:rPr lang="en-US" dirty="0"/>
              <a:t> solution is introduced into the upper or the lower GI tract, and then x-ray films are obtained to follow its progress. </a:t>
            </a:r>
            <a:endParaRPr lang="en-US" dirty="0" smtClean="0"/>
          </a:p>
          <a:p>
            <a:pPr algn="just"/>
            <a:r>
              <a:rPr lang="en-US" dirty="0" smtClean="0">
                <a:solidFill>
                  <a:srgbClr val="FF0000"/>
                </a:solidFill>
              </a:rPr>
              <a:t>This </a:t>
            </a:r>
            <a:r>
              <a:rPr lang="en-US" dirty="0">
                <a:solidFill>
                  <a:srgbClr val="FF0000"/>
                </a:solidFill>
              </a:rPr>
              <a:t>technique is able to identify the </a:t>
            </a:r>
            <a:r>
              <a:rPr lang="en-US" i="1" dirty="0">
                <a:solidFill>
                  <a:srgbClr val="FF0000"/>
                </a:solidFill>
              </a:rPr>
              <a:t>positions and sizes of the GI structures and any </a:t>
            </a:r>
            <a:r>
              <a:rPr lang="en-US" b="1" i="1" dirty="0">
                <a:solidFill>
                  <a:srgbClr val="FF0000"/>
                </a:solidFill>
              </a:rPr>
              <a:t>obstructions</a:t>
            </a:r>
            <a:r>
              <a:rPr lang="en-US" b="1" dirty="0">
                <a:solidFill>
                  <a:srgbClr val="FF0000"/>
                </a:solidFill>
              </a:rPr>
              <a:t> </a:t>
            </a:r>
            <a:r>
              <a:rPr lang="en-US" dirty="0">
                <a:solidFill>
                  <a:srgbClr val="FF0000"/>
                </a:solidFill>
              </a:rPr>
              <a:t>that are present; however, its ability to identify </a:t>
            </a:r>
            <a:r>
              <a:rPr lang="en-US" u="sng" dirty="0">
                <a:solidFill>
                  <a:srgbClr val="FF0000"/>
                </a:solidFill>
              </a:rPr>
              <a:t>ulcers, fissures, or early-stage cancers is poor.</a:t>
            </a:r>
          </a:p>
          <a:p>
            <a:pPr algn="just"/>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solidFill>
                  <a:srgbClr val="FF0000"/>
                </a:solidFill>
              </a:rPr>
              <a:t>Endoscopy</a:t>
            </a:r>
            <a:r>
              <a:rPr lang="en-US" dirty="0" smtClean="0">
                <a:solidFill>
                  <a:srgbClr val="FF0000"/>
                </a:solidFill>
              </a:rPr>
              <a:t/>
            </a:r>
            <a:br>
              <a:rPr lang="en-US" dirty="0" smtClean="0">
                <a:solidFill>
                  <a:srgbClr val="FF0000"/>
                </a:solidFill>
              </a:rPr>
            </a:b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smtClean="0"/>
              <a:t>Endoscopy is the process whereby a thin, rigid or flexible scope is passed into the GI tract to visualize the esophagus (</a:t>
            </a:r>
            <a:r>
              <a:rPr lang="en-US" dirty="0" err="1" smtClean="0"/>
              <a:t>esophagoscopy</a:t>
            </a:r>
            <a:r>
              <a:rPr lang="en-US" dirty="0" smtClean="0"/>
              <a:t>), stomach (</a:t>
            </a:r>
            <a:r>
              <a:rPr lang="en-US" dirty="0" err="1" smtClean="0"/>
              <a:t>gastroscopy</a:t>
            </a:r>
            <a:r>
              <a:rPr lang="en-US" dirty="0" smtClean="0"/>
              <a:t>), upper small intestine (</a:t>
            </a:r>
            <a:r>
              <a:rPr lang="en-US" dirty="0" err="1" smtClean="0"/>
              <a:t>duodenoscopy</a:t>
            </a:r>
            <a:r>
              <a:rPr lang="en-US" dirty="0" smtClean="0"/>
              <a:t>), large intestine (colonoscopy), or sigmoid colon (</a:t>
            </a:r>
            <a:r>
              <a:rPr lang="en-US" dirty="0" err="1" smtClean="0"/>
              <a:t>sigmoidoscopy</a:t>
            </a:r>
            <a:r>
              <a:rPr lang="en-US" dirty="0" smtClean="0"/>
              <a:t>). </a:t>
            </a:r>
          </a:p>
          <a:p>
            <a:pPr algn="just"/>
            <a:r>
              <a:rPr lang="en-US" dirty="0" smtClean="0">
                <a:solidFill>
                  <a:srgbClr val="FF0000"/>
                </a:solidFill>
              </a:rPr>
              <a:t>With this instrument, the walls of the GI tract can be visualized, allowing identification of </a:t>
            </a:r>
            <a:r>
              <a:rPr lang="en-US" b="1" i="1" dirty="0" smtClean="0">
                <a:solidFill>
                  <a:srgbClr val="FF0000"/>
                </a:solidFill>
              </a:rPr>
              <a:t>ulcerations, blockages, and other irregularities</a:t>
            </a:r>
            <a:r>
              <a:rPr lang="en-US" b="1" dirty="0" smtClean="0">
                <a:solidFill>
                  <a:srgbClr val="FF0000"/>
                </a:solidFill>
              </a:rPr>
              <a:t>.</a:t>
            </a:r>
            <a:r>
              <a:rPr lang="en-US" dirty="0" smtClean="0">
                <a:solidFill>
                  <a:srgbClr val="FF0000"/>
                </a:solidFill>
              </a:rPr>
              <a:t> Special tools at the end of the scope allow tissue to be sampled for </a:t>
            </a:r>
            <a:r>
              <a:rPr lang="en-US" i="1" dirty="0" smtClean="0">
                <a:solidFill>
                  <a:srgbClr val="FF0000"/>
                </a:solidFill>
              </a:rPr>
              <a:t>biopsy and culture.</a:t>
            </a:r>
            <a:endParaRPr lang="en-US" dirty="0" smtClean="0">
              <a:solidFill>
                <a:srgbClr val="FF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solidFill>
                  <a:srgbClr val="FF0000"/>
                </a:solidFill>
              </a:rPr>
              <a:t>Ultrasound</a:t>
            </a: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a:xfrm>
            <a:off x="457200" y="1143000"/>
            <a:ext cx="8229600" cy="4983163"/>
          </a:xfrm>
        </p:spPr>
        <p:txBody>
          <a:bodyPr>
            <a:normAutofit fontScale="62500" lnSpcReduction="20000"/>
          </a:bodyPr>
          <a:lstStyle/>
          <a:p>
            <a:pPr algn="just"/>
            <a:r>
              <a:rPr lang="en-US" dirty="0" smtClean="0"/>
              <a:t>Ultrasound </a:t>
            </a:r>
            <a:r>
              <a:rPr lang="en-US" dirty="0"/>
              <a:t>is a procedure whereby sound waves are reflected from tissue to provide an image. </a:t>
            </a:r>
            <a:endParaRPr lang="en-US" dirty="0" smtClean="0"/>
          </a:p>
          <a:p>
            <a:pPr algn="just"/>
            <a:r>
              <a:rPr lang="en-US" dirty="0" smtClean="0">
                <a:solidFill>
                  <a:srgbClr val="FF0000"/>
                </a:solidFill>
              </a:rPr>
              <a:t>It </a:t>
            </a:r>
            <a:r>
              <a:rPr lang="en-US" dirty="0">
                <a:solidFill>
                  <a:srgbClr val="FF0000"/>
                </a:solidFill>
              </a:rPr>
              <a:t>is a highly </a:t>
            </a:r>
            <a:r>
              <a:rPr lang="en-US" b="1" dirty="0">
                <a:solidFill>
                  <a:srgbClr val="FF0000"/>
                </a:solidFill>
              </a:rPr>
              <a:t>sensitive technique </a:t>
            </a:r>
            <a:r>
              <a:rPr lang="en-US" dirty="0">
                <a:solidFill>
                  <a:srgbClr val="FF0000"/>
                </a:solidFill>
              </a:rPr>
              <a:t>and can be used to visualize </a:t>
            </a:r>
            <a:r>
              <a:rPr lang="en-US" b="1" dirty="0">
                <a:solidFill>
                  <a:srgbClr val="FF0000"/>
                </a:solidFill>
              </a:rPr>
              <a:t>the structure of the abdominal organs to identify abnormalities, abscesses, stones, and other structures.</a:t>
            </a:r>
          </a:p>
          <a:p>
            <a:pPr algn="just"/>
            <a:endParaRPr lang="en-US" i="1" dirty="0" smtClean="0"/>
          </a:p>
          <a:p>
            <a:pPr algn="just"/>
            <a:r>
              <a:rPr lang="en-US" b="1" i="1" dirty="0" smtClean="0">
                <a:solidFill>
                  <a:srgbClr val="FF0000"/>
                </a:solidFill>
              </a:rPr>
              <a:t>Computed </a:t>
            </a:r>
            <a:r>
              <a:rPr lang="en-US" b="1" i="1" dirty="0">
                <a:solidFill>
                  <a:srgbClr val="FF0000"/>
                </a:solidFill>
              </a:rPr>
              <a:t>Tomography</a:t>
            </a:r>
            <a:endParaRPr lang="en-US" b="1" dirty="0">
              <a:solidFill>
                <a:srgbClr val="FF0000"/>
              </a:solidFill>
            </a:endParaRPr>
          </a:p>
          <a:p>
            <a:pPr algn="just"/>
            <a:r>
              <a:rPr lang="en-US" dirty="0"/>
              <a:t>The process whereby a computer integrates images from several x-ray projections to provide a vivid cross-sectional image is called computed tomography (CT). CT is used to image all GI organs and to identify structural and other abnormalities.</a:t>
            </a:r>
          </a:p>
          <a:p>
            <a:pPr algn="just"/>
            <a:endParaRPr lang="en-US" i="1" dirty="0" smtClean="0">
              <a:solidFill>
                <a:srgbClr val="FF0000"/>
              </a:solidFill>
            </a:endParaRPr>
          </a:p>
          <a:p>
            <a:pPr algn="just"/>
            <a:r>
              <a:rPr lang="en-US" b="1" i="1" dirty="0" smtClean="0">
                <a:solidFill>
                  <a:srgbClr val="FF0000"/>
                </a:solidFill>
              </a:rPr>
              <a:t>Magnetic Resonance Imaging</a:t>
            </a:r>
            <a:endParaRPr lang="en-US" b="1" dirty="0" smtClean="0">
              <a:solidFill>
                <a:srgbClr val="FF0000"/>
              </a:solidFill>
            </a:endParaRPr>
          </a:p>
          <a:p>
            <a:pPr algn="just"/>
            <a:r>
              <a:rPr lang="en-US" dirty="0" smtClean="0"/>
              <a:t>Magnetic </a:t>
            </a:r>
            <a:r>
              <a:rPr lang="en-US" dirty="0"/>
              <a:t>resonance imaging (MRI) is the process whereby shifts in the magnetic axis of atoms in response to externally applied electromagnetic fields are transformed by computer to produce a cross-sectional image of the structures of the GI tract. </a:t>
            </a:r>
            <a:r>
              <a:rPr lang="en-US" b="1" dirty="0">
                <a:solidFill>
                  <a:srgbClr val="FF0000"/>
                </a:solidFill>
              </a:rPr>
              <a:t>MRI is used extensively to identify structural abnormalities, alterations in blood flow, and vessel patency.</a:t>
            </a:r>
          </a:p>
          <a:p>
            <a:pPr algn="just"/>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4" name="Picture 4" descr="http://t1.gstatic.com/images?q=tbn:ANd9GcRSEmz00PAAkw4WpqBCpvqnxv0pJYwYHEe8-bTSMNDAQnvN7F8Ajw"/>
          <p:cNvPicPr>
            <a:picLocks noChangeAspect="1" noChangeArrowheads="1"/>
          </p:cNvPicPr>
          <p:nvPr/>
        </p:nvPicPr>
        <p:blipFill>
          <a:blip r:embed="rId2"/>
          <a:srcRect/>
          <a:stretch>
            <a:fillRect/>
          </a:stretch>
        </p:blipFill>
        <p:spPr bwMode="auto">
          <a:xfrm>
            <a:off x="7200900" y="3352800"/>
            <a:ext cx="1943100" cy="2362200"/>
          </a:xfrm>
          <a:prstGeom prst="rect">
            <a:avLst/>
          </a:prstGeom>
          <a:noFill/>
        </p:spPr>
      </p:pic>
      <p:sp>
        <p:nvSpPr>
          <p:cNvPr id="2" name="Title 1"/>
          <p:cNvSpPr>
            <a:spLocks noGrp="1"/>
          </p:cNvSpPr>
          <p:nvPr>
            <p:ph type="title"/>
          </p:nvPr>
        </p:nvSpPr>
        <p:spPr/>
        <p:txBody>
          <a:bodyPr>
            <a:normAutofit fontScale="90000"/>
          </a:bodyPr>
          <a:lstStyle/>
          <a:p>
            <a:r>
              <a:rPr lang="en-US" b="1" dirty="0" err="1"/>
              <a:t>Pathophysiologic</a:t>
            </a:r>
            <a:r>
              <a:rPr lang="en-US" b="1" dirty="0"/>
              <a:t> Concepts</a:t>
            </a:r>
            <a:r>
              <a:rPr lang="en-US" dirty="0"/>
              <a:t/>
            </a:r>
            <a:br>
              <a:rPr lang="en-US" dirty="0"/>
            </a:br>
            <a:endParaRPr lang="en-US" dirty="0"/>
          </a:p>
        </p:txBody>
      </p:sp>
      <p:sp>
        <p:nvSpPr>
          <p:cNvPr id="3" name="Content Placeholder 2"/>
          <p:cNvSpPr>
            <a:spLocks noGrp="1"/>
          </p:cNvSpPr>
          <p:nvPr>
            <p:ph idx="1"/>
          </p:nvPr>
        </p:nvSpPr>
        <p:spPr>
          <a:xfrm>
            <a:off x="457200" y="1143000"/>
            <a:ext cx="8229600" cy="5334000"/>
          </a:xfrm>
        </p:spPr>
        <p:txBody>
          <a:bodyPr>
            <a:normAutofit fontScale="77500" lnSpcReduction="20000"/>
          </a:bodyPr>
          <a:lstStyle/>
          <a:p>
            <a:pPr algn="just"/>
            <a:r>
              <a:rPr lang="en-US" sz="3400" b="1" i="1" dirty="0">
                <a:solidFill>
                  <a:srgbClr val="FF0000"/>
                </a:solidFill>
              </a:rPr>
              <a:t>Anorexia</a:t>
            </a:r>
            <a:endParaRPr lang="en-US" sz="3400" b="1" dirty="0">
              <a:solidFill>
                <a:srgbClr val="FF0000"/>
              </a:solidFill>
            </a:endParaRPr>
          </a:p>
          <a:p>
            <a:pPr algn="just"/>
            <a:r>
              <a:rPr lang="en-US" dirty="0"/>
              <a:t>Defined as a </a:t>
            </a:r>
            <a:r>
              <a:rPr lang="en-US" b="1" dirty="0"/>
              <a:t>loss of appetite or desire for food</a:t>
            </a:r>
            <a:r>
              <a:rPr lang="en-US" dirty="0"/>
              <a:t>, anorexia often occurs as a symptom with other GI alterations, including nausea, vomiting, and diarrhea. </a:t>
            </a:r>
            <a:endParaRPr lang="en-US" dirty="0" smtClean="0"/>
          </a:p>
          <a:p>
            <a:pPr algn="just"/>
            <a:r>
              <a:rPr lang="en-US" dirty="0" smtClean="0"/>
              <a:t>It </a:t>
            </a:r>
            <a:r>
              <a:rPr lang="en-US" dirty="0"/>
              <a:t>can also be present with conditions not associated with the GI tract, such as cancer.</a:t>
            </a:r>
          </a:p>
          <a:p>
            <a:pPr algn="just"/>
            <a:r>
              <a:rPr lang="en-US" u="sng" dirty="0"/>
              <a:t>Anorexia nervosa </a:t>
            </a:r>
            <a:r>
              <a:rPr lang="en-US" dirty="0"/>
              <a:t>is a condition in which one chooses not to eat because of a morbid fear of being fat. </a:t>
            </a:r>
          </a:p>
          <a:p>
            <a:pPr algn="just"/>
            <a:endParaRPr lang="en-US" i="1" dirty="0" smtClean="0"/>
          </a:p>
          <a:p>
            <a:pPr algn="just"/>
            <a:r>
              <a:rPr lang="en-US" sz="3400" b="1" i="1" dirty="0" smtClean="0">
                <a:solidFill>
                  <a:srgbClr val="FF0000"/>
                </a:solidFill>
              </a:rPr>
              <a:t>Nausea</a:t>
            </a:r>
            <a:endParaRPr lang="en-US" sz="3400" b="1" dirty="0">
              <a:solidFill>
                <a:srgbClr val="FF0000"/>
              </a:solidFill>
            </a:endParaRPr>
          </a:p>
          <a:p>
            <a:pPr algn="just"/>
            <a:r>
              <a:rPr lang="en-US" dirty="0"/>
              <a:t>Nausea is a subjective, </a:t>
            </a:r>
            <a:r>
              <a:rPr lang="en-US" b="1" dirty="0"/>
              <a:t>unpleasant sensation </a:t>
            </a:r>
            <a:r>
              <a:rPr lang="en-US" dirty="0"/>
              <a:t>that often precedes vomiting. </a:t>
            </a:r>
            <a:endParaRPr lang="en-US" dirty="0" smtClean="0"/>
          </a:p>
          <a:p>
            <a:pPr algn="just"/>
            <a:r>
              <a:rPr lang="en-US" dirty="0" smtClean="0"/>
              <a:t>Nausea </a:t>
            </a:r>
            <a:r>
              <a:rPr lang="en-US" dirty="0"/>
              <a:t>is </a:t>
            </a:r>
            <a:r>
              <a:rPr lang="en-US" u="sng" dirty="0">
                <a:solidFill>
                  <a:srgbClr val="FF0000"/>
                </a:solidFill>
              </a:rPr>
              <a:t>caused by distention or irritation anywhere</a:t>
            </a:r>
            <a:r>
              <a:rPr lang="en-US" u="sng" dirty="0"/>
              <a:t> </a:t>
            </a:r>
            <a:r>
              <a:rPr lang="en-US" dirty="0"/>
              <a:t>in the GI tract, but it can also be stimulated by higher </a:t>
            </a:r>
            <a:r>
              <a:rPr lang="en-US" u="sng" dirty="0"/>
              <a:t>brain centers. </a:t>
            </a:r>
            <a:endParaRPr lang="en-US" u="sng" dirty="0" smtClean="0"/>
          </a:p>
          <a:p>
            <a:pPr algn="just"/>
            <a:endParaRPr lang="en-US" dirty="0"/>
          </a:p>
        </p:txBody>
      </p:sp>
      <p:pic>
        <p:nvPicPr>
          <p:cNvPr id="117762" name="Picture 2" descr="http://t2.gstatic.com/images?q=tbn:ANd9GcQWdhjeLi0sgkT8ApC2Gtz4ZMsxXeRI-QjdLtqLGvoxjANPkNpr0w"/>
          <p:cNvPicPr>
            <a:picLocks noChangeAspect="1" noChangeArrowheads="1"/>
          </p:cNvPicPr>
          <p:nvPr/>
        </p:nvPicPr>
        <p:blipFill>
          <a:blip r:embed="rId3"/>
          <a:srcRect/>
          <a:stretch>
            <a:fillRect/>
          </a:stretch>
        </p:blipFill>
        <p:spPr bwMode="auto">
          <a:xfrm>
            <a:off x="7162800" y="0"/>
            <a:ext cx="1952625" cy="153586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descr="http://t1.gstatic.com/images?q=tbn:ANd9GcRcdKrr8aT208nRGbrQcayPGDbot_iHkX2MKf0EtwQIbn-4FM_2pg"/>
          <p:cNvPicPr>
            <a:picLocks noChangeAspect="1" noChangeArrowheads="1"/>
          </p:cNvPicPr>
          <p:nvPr/>
        </p:nvPicPr>
        <p:blipFill>
          <a:blip r:embed="rId2"/>
          <a:srcRect/>
          <a:stretch>
            <a:fillRect/>
          </a:stretch>
        </p:blipFill>
        <p:spPr bwMode="auto">
          <a:xfrm>
            <a:off x="7041323" y="0"/>
            <a:ext cx="2102677" cy="2133600"/>
          </a:xfrm>
          <a:prstGeom prst="rect">
            <a:avLst/>
          </a:prstGeom>
          <a:noFill/>
        </p:spPr>
      </p:pic>
      <p:sp>
        <p:nvSpPr>
          <p:cNvPr id="3" name="Content Placeholder 2"/>
          <p:cNvSpPr>
            <a:spLocks noGrp="1"/>
          </p:cNvSpPr>
          <p:nvPr>
            <p:ph idx="1"/>
          </p:nvPr>
        </p:nvSpPr>
        <p:spPr>
          <a:xfrm>
            <a:off x="457200" y="228600"/>
            <a:ext cx="8382000" cy="6324600"/>
          </a:xfrm>
        </p:spPr>
        <p:txBody>
          <a:bodyPr>
            <a:normAutofit fontScale="77500" lnSpcReduction="20000"/>
          </a:bodyPr>
          <a:lstStyle/>
          <a:p>
            <a:pPr algn="just"/>
            <a:r>
              <a:rPr lang="en-US" sz="3400" b="1" i="1" dirty="0">
                <a:solidFill>
                  <a:srgbClr val="FF0000"/>
                </a:solidFill>
              </a:rPr>
              <a:t>Vomiting</a:t>
            </a:r>
            <a:endParaRPr lang="en-US" sz="3400" b="1" dirty="0">
              <a:solidFill>
                <a:srgbClr val="FF0000"/>
              </a:solidFill>
            </a:endParaRPr>
          </a:p>
          <a:p>
            <a:pPr algn="just"/>
            <a:r>
              <a:rPr lang="en-US" dirty="0"/>
              <a:t>Vomiting is a </a:t>
            </a:r>
            <a:r>
              <a:rPr lang="en-US" b="1" dirty="0"/>
              <a:t>complex reflex </a:t>
            </a:r>
            <a:r>
              <a:rPr lang="en-US" dirty="0"/>
              <a:t>mediated through the vomiting center in the medulla oblongata of the brain. </a:t>
            </a:r>
            <a:endParaRPr lang="en-US" dirty="0" smtClean="0"/>
          </a:p>
          <a:p>
            <a:pPr algn="just"/>
            <a:r>
              <a:rPr lang="en-US" dirty="0" smtClean="0"/>
              <a:t>Afferent </a:t>
            </a:r>
            <a:r>
              <a:rPr lang="en-US" dirty="0"/>
              <a:t>impulses originate in the stomach or duodenum in response </a:t>
            </a:r>
            <a:r>
              <a:rPr lang="en-US" u="sng" dirty="0"/>
              <a:t>to excessive distention or irritation</a:t>
            </a:r>
            <a:r>
              <a:rPr lang="en-US" dirty="0"/>
              <a:t>, or sometimes they originate in response to </a:t>
            </a:r>
            <a:r>
              <a:rPr lang="en-US" u="sng" dirty="0"/>
              <a:t>chemical stimulation </a:t>
            </a:r>
            <a:r>
              <a:rPr lang="en-US" dirty="0"/>
              <a:t>by emetics (agents that cause vomiting), such as syrup of ipecac. </a:t>
            </a:r>
            <a:endParaRPr lang="en-US" dirty="0" smtClean="0"/>
          </a:p>
          <a:p>
            <a:pPr algn="just"/>
            <a:r>
              <a:rPr lang="en-US" u="sng" dirty="0" smtClean="0"/>
              <a:t>Hypoxia </a:t>
            </a:r>
            <a:r>
              <a:rPr lang="en-US" u="sng" dirty="0"/>
              <a:t>and pain </a:t>
            </a:r>
            <a:r>
              <a:rPr lang="en-US" dirty="0"/>
              <a:t>can also stimulate vomiting by means of activation of the vomiting center. </a:t>
            </a:r>
            <a:endParaRPr lang="en-US" dirty="0" smtClean="0"/>
          </a:p>
          <a:p>
            <a:pPr algn="just"/>
            <a:r>
              <a:rPr lang="en-US" dirty="0" smtClean="0"/>
              <a:t>Projectile </a:t>
            </a:r>
            <a:r>
              <a:rPr lang="en-US" dirty="0"/>
              <a:t>vomiting occurs when the vomiting center is directly stimulated, frequently by increased ICP.</a:t>
            </a:r>
          </a:p>
          <a:p>
            <a:pPr algn="just"/>
            <a:r>
              <a:rPr lang="en-US" dirty="0"/>
              <a:t>When the vomiting reflex is initiated in the vomiting center, it is carried out by activation of several </a:t>
            </a:r>
            <a:r>
              <a:rPr lang="en-US" b="1" dirty="0"/>
              <a:t>cranial nerves to the face and throat, and spinal motor neurons to the diaphragm and abdominal muscles. </a:t>
            </a:r>
            <a:endParaRPr lang="en-US" b="1" dirty="0" smtClean="0"/>
          </a:p>
          <a:p>
            <a:pPr algn="just"/>
            <a:r>
              <a:rPr lang="en-US" dirty="0" smtClean="0"/>
              <a:t>Certain </a:t>
            </a:r>
            <a:r>
              <a:rPr lang="en-US" dirty="0"/>
              <a:t>symptoms generally precede vomiting, including nausea, tachycardia, and sweating.</a:t>
            </a:r>
          </a:p>
          <a:p>
            <a:pPr algn="just"/>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http://t3.gstatic.com/images?q=tbn:ANd9GcT60Waphes7sFysK8aRLfJZO5Ec_5fI5UGTT69KQh8COuwWObcYbQ"/>
          <p:cNvPicPr>
            <a:picLocks noChangeAspect="1" noChangeArrowheads="1"/>
          </p:cNvPicPr>
          <p:nvPr/>
        </p:nvPicPr>
        <p:blipFill>
          <a:blip r:embed="rId2"/>
          <a:srcRect/>
          <a:stretch>
            <a:fillRect/>
          </a:stretch>
        </p:blipFill>
        <p:spPr bwMode="auto">
          <a:xfrm>
            <a:off x="7115175" y="0"/>
            <a:ext cx="2028825" cy="2247901"/>
          </a:xfrm>
          <a:prstGeom prst="rect">
            <a:avLst/>
          </a:prstGeom>
          <a:noFill/>
        </p:spPr>
      </p:pic>
      <p:pic>
        <p:nvPicPr>
          <p:cNvPr id="115716" name="Picture 4" descr="http://t2.gstatic.com/images?q=tbn:ANd9GcQYELPNQz77XuAJNkWt9Fk7LqaiORpY_ltGZyVurWUmege5Ta_9"/>
          <p:cNvPicPr>
            <a:picLocks noChangeAspect="1" noChangeArrowheads="1"/>
          </p:cNvPicPr>
          <p:nvPr/>
        </p:nvPicPr>
        <p:blipFill>
          <a:blip r:embed="rId3"/>
          <a:srcRect/>
          <a:stretch>
            <a:fillRect/>
          </a:stretch>
        </p:blipFill>
        <p:spPr bwMode="auto">
          <a:xfrm>
            <a:off x="7315200" y="4724399"/>
            <a:ext cx="1828800" cy="2133601"/>
          </a:xfrm>
          <a:prstGeom prst="rect">
            <a:avLst/>
          </a:prstGeom>
          <a:noFill/>
        </p:spPr>
      </p:pic>
      <p:sp>
        <p:nvSpPr>
          <p:cNvPr id="3" name="Content Placeholder 2"/>
          <p:cNvSpPr>
            <a:spLocks noGrp="1"/>
          </p:cNvSpPr>
          <p:nvPr>
            <p:ph idx="1"/>
          </p:nvPr>
        </p:nvSpPr>
        <p:spPr>
          <a:xfrm>
            <a:off x="457200" y="533400"/>
            <a:ext cx="8534400" cy="6019800"/>
          </a:xfrm>
        </p:spPr>
        <p:txBody>
          <a:bodyPr>
            <a:normAutofit fontScale="85000" lnSpcReduction="20000"/>
          </a:bodyPr>
          <a:lstStyle/>
          <a:p>
            <a:pPr algn="just"/>
            <a:r>
              <a:rPr lang="en-US" sz="3400" b="1" i="1" dirty="0">
                <a:solidFill>
                  <a:srgbClr val="FF0000"/>
                </a:solidFill>
              </a:rPr>
              <a:t>Diarrhea</a:t>
            </a:r>
            <a:endParaRPr lang="en-US" sz="3400" b="1" dirty="0">
              <a:solidFill>
                <a:srgbClr val="FF0000"/>
              </a:solidFill>
            </a:endParaRPr>
          </a:p>
          <a:p>
            <a:pPr algn="just"/>
            <a:r>
              <a:rPr lang="en-US" dirty="0"/>
              <a:t>Diarrhea is an </a:t>
            </a:r>
            <a:r>
              <a:rPr lang="en-US" b="1" dirty="0"/>
              <a:t>increase in fluidity and frequency of stools. </a:t>
            </a:r>
            <a:endParaRPr lang="en-US" b="1" dirty="0" smtClean="0"/>
          </a:p>
          <a:p>
            <a:pPr algn="just"/>
            <a:r>
              <a:rPr lang="en-US" dirty="0" smtClean="0"/>
              <a:t>It </a:t>
            </a:r>
            <a:r>
              <a:rPr lang="en-US" dirty="0"/>
              <a:t>may be large or small volume and may or may not contain blood. </a:t>
            </a:r>
            <a:endParaRPr lang="en-US" dirty="0" smtClean="0"/>
          </a:p>
          <a:p>
            <a:pPr algn="just"/>
            <a:r>
              <a:rPr lang="en-US" dirty="0" smtClean="0"/>
              <a:t>Irritation </a:t>
            </a:r>
            <a:r>
              <a:rPr lang="en-US" dirty="0"/>
              <a:t>of the intestines by a pathogen affects the mucosal layer, leading to increased secretory products, including mucus. </a:t>
            </a:r>
            <a:endParaRPr lang="en-US" dirty="0" smtClean="0"/>
          </a:p>
          <a:p>
            <a:pPr algn="just"/>
            <a:r>
              <a:rPr lang="en-US" dirty="0" smtClean="0"/>
              <a:t>Microbial </a:t>
            </a:r>
            <a:r>
              <a:rPr lang="en-US" dirty="0"/>
              <a:t>irritation also affects the muscular layer, leading to increased motility. </a:t>
            </a:r>
            <a:endParaRPr lang="en-US" dirty="0" smtClean="0"/>
          </a:p>
          <a:p>
            <a:pPr algn="just"/>
            <a:r>
              <a:rPr lang="en-US" dirty="0" smtClean="0"/>
              <a:t>Increased </a:t>
            </a:r>
            <a:r>
              <a:rPr lang="en-US" dirty="0"/>
              <a:t>motility causes large amounts of water and electrolytes to be lost in the stool because the time available for their </a:t>
            </a:r>
            <a:r>
              <a:rPr lang="en-US" dirty="0" err="1"/>
              <a:t>reabsorption</a:t>
            </a:r>
            <a:r>
              <a:rPr lang="en-US" dirty="0"/>
              <a:t> in the colon is reduced. </a:t>
            </a:r>
            <a:endParaRPr lang="en-US" dirty="0" smtClean="0"/>
          </a:p>
          <a:p>
            <a:pPr algn="just"/>
            <a:r>
              <a:rPr lang="en-US" dirty="0" smtClean="0"/>
              <a:t>An </a:t>
            </a:r>
            <a:r>
              <a:rPr lang="en-US" dirty="0"/>
              <a:t>individual who has severe diarrhea can die from </a:t>
            </a:r>
            <a:r>
              <a:rPr lang="en-US" dirty="0" err="1"/>
              <a:t>hypovolemic</a:t>
            </a:r>
            <a:r>
              <a:rPr lang="en-US" dirty="0"/>
              <a:t> shock and electrolyte irregularities.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096000"/>
          </a:xfrm>
        </p:spPr>
        <p:txBody>
          <a:bodyPr>
            <a:normAutofit/>
          </a:bodyPr>
          <a:lstStyle/>
          <a:p>
            <a:pPr algn="just"/>
            <a:r>
              <a:rPr lang="en-US" b="1" dirty="0" smtClean="0">
                <a:solidFill>
                  <a:srgbClr val="FF0000"/>
                </a:solidFill>
              </a:rPr>
              <a:t>Pediatric </a:t>
            </a:r>
            <a:r>
              <a:rPr lang="en-US" b="1" dirty="0">
                <a:solidFill>
                  <a:srgbClr val="FF0000"/>
                </a:solidFill>
              </a:rPr>
              <a:t>Consideration</a:t>
            </a:r>
          </a:p>
          <a:p>
            <a:pPr algn="just"/>
            <a:r>
              <a:rPr lang="en-US" dirty="0"/>
              <a:t>Infants and children are especially susceptible to the severe effects of diarrhea and should be monitored closely for early signs of dehydration. </a:t>
            </a:r>
            <a:endParaRPr lang="en-US" dirty="0" smtClean="0"/>
          </a:p>
          <a:p>
            <a:pPr algn="just"/>
            <a:r>
              <a:rPr lang="en-US" dirty="0" smtClean="0"/>
              <a:t>Any </a:t>
            </a:r>
            <a:r>
              <a:rPr lang="en-US" dirty="0"/>
              <a:t>child who has moderate or severe diarrhea should receive fluid replacement with </a:t>
            </a:r>
            <a:r>
              <a:rPr lang="en-US" dirty="0" err="1"/>
              <a:t>osmotically</a:t>
            </a:r>
            <a:r>
              <a:rPr lang="en-US" dirty="0"/>
              <a:t> balanced products.</a:t>
            </a:r>
          </a:p>
          <a:p>
            <a:pPr algn="just"/>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There are two forms of digestion:</a:t>
            </a:r>
            <a:br>
              <a:rPr lang="en-US" b="1" dirty="0" smtClean="0"/>
            </a:br>
            <a:endParaRPr lang="en-US" dirty="0"/>
          </a:p>
        </p:txBody>
      </p:sp>
      <p:sp>
        <p:nvSpPr>
          <p:cNvPr id="3" name="Content Placeholder 2"/>
          <p:cNvSpPr>
            <a:spLocks noGrp="1"/>
          </p:cNvSpPr>
          <p:nvPr>
            <p:ph idx="1"/>
          </p:nvPr>
        </p:nvSpPr>
        <p:spPr/>
        <p:txBody>
          <a:bodyPr>
            <a:normAutofit fontScale="92500" lnSpcReduction="10000"/>
          </a:bodyPr>
          <a:lstStyle/>
          <a:p>
            <a:pPr algn="just">
              <a:lnSpc>
                <a:spcPct val="80000"/>
              </a:lnSpc>
              <a:buFontTx/>
              <a:buNone/>
            </a:pPr>
            <a:r>
              <a:rPr lang="en-US" dirty="0" smtClean="0"/>
              <a:t>	</a:t>
            </a:r>
            <a:r>
              <a:rPr lang="en-US" b="1" dirty="0" smtClean="0">
                <a:solidFill>
                  <a:srgbClr val="FF0000"/>
                </a:solidFill>
              </a:rPr>
              <a:t>a) </a:t>
            </a:r>
            <a:r>
              <a:rPr lang="en-US" b="1" u="sng" dirty="0" smtClean="0">
                <a:solidFill>
                  <a:srgbClr val="FF0000"/>
                </a:solidFill>
              </a:rPr>
              <a:t>Mechanical</a:t>
            </a:r>
            <a:r>
              <a:rPr lang="en-US" u="sng" dirty="0" smtClean="0"/>
              <a:t>:</a:t>
            </a:r>
            <a:r>
              <a:rPr lang="en-US" dirty="0" smtClean="0"/>
              <a:t>  </a:t>
            </a:r>
          </a:p>
          <a:p>
            <a:pPr algn="just">
              <a:lnSpc>
                <a:spcPct val="80000"/>
              </a:lnSpc>
            </a:pPr>
            <a:r>
              <a:rPr lang="en-US" dirty="0" smtClean="0"/>
              <a:t>In mechanical there is no chemical change in the food.  </a:t>
            </a:r>
          </a:p>
          <a:p>
            <a:pPr algn="just">
              <a:lnSpc>
                <a:spcPct val="80000"/>
              </a:lnSpc>
            </a:pPr>
            <a:r>
              <a:rPr lang="en-US" dirty="0" smtClean="0"/>
              <a:t>The food is simply broken down into smaller pieces and mixed with digestive juices secreted in the body.  Ex. Mastication (chewing)</a:t>
            </a:r>
          </a:p>
          <a:p>
            <a:pPr algn="just">
              <a:lnSpc>
                <a:spcPct val="80000"/>
              </a:lnSpc>
              <a:buFontTx/>
              <a:buNone/>
            </a:pPr>
            <a:r>
              <a:rPr lang="en-US" dirty="0" smtClean="0"/>
              <a:t>	</a:t>
            </a:r>
            <a:r>
              <a:rPr lang="en-US" b="1" dirty="0" smtClean="0">
                <a:solidFill>
                  <a:srgbClr val="FF0000"/>
                </a:solidFill>
              </a:rPr>
              <a:t>b) </a:t>
            </a:r>
            <a:r>
              <a:rPr lang="en-US" b="1" u="sng" dirty="0" smtClean="0">
                <a:solidFill>
                  <a:srgbClr val="FF0000"/>
                </a:solidFill>
              </a:rPr>
              <a:t>Chemical</a:t>
            </a:r>
            <a:r>
              <a:rPr lang="en-US" dirty="0" smtClean="0"/>
              <a:t>:  </a:t>
            </a:r>
          </a:p>
          <a:p>
            <a:pPr algn="just">
              <a:lnSpc>
                <a:spcPct val="80000"/>
              </a:lnSpc>
            </a:pPr>
            <a:r>
              <a:rPr lang="en-US" dirty="0" smtClean="0"/>
              <a:t>In chemical digestion there is a chemical change in the food.  </a:t>
            </a:r>
          </a:p>
          <a:p>
            <a:pPr algn="just">
              <a:lnSpc>
                <a:spcPct val="80000"/>
              </a:lnSpc>
            </a:pPr>
            <a:r>
              <a:rPr lang="en-US" dirty="0" smtClean="0"/>
              <a:t>The polymers are broken down into monomers commonly by hydrolysis reactions carried out by enzymes contained within the digestive juices.</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i="1" dirty="0" smtClean="0">
                <a:solidFill>
                  <a:srgbClr val="FF0000"/>
                </a:solidFill>
              </a:rPr>
              <a:t>Constipation</a:t>
            </a:r>
            <a:r>
              <a:rPr lang="en-US" sz="5400" b="1" dirty="0" smtClean="0">
                <a:solidFill>
                  <a:srgbClr val="FF0000"/>
                </a:solidFill>
              </a:rPr>
              <a:t/>
            </a:r>
            <a:br>
              <a:rPr lang="en-US" sz="5400" b="1" dirty="0" smtClean="0">
                <a:solidFill>
                  <a:srgbClr val="FF0000"/>
                </a:solidFill>
              </a:rPr>
            </a:br>
            <a:endParaRPr lang="en-US" sz="5400" b="1" dirty="0">
              <a:solidFill>
                <a:srgbClr val="FF0000"/>
              </a:solidFill>
            </a:endParaRPr>
          </a:p>
        </p:txBody>
      </p:sp>
      <p:sp>
        <p:nvSpPr>
          <p:cNvPr id="3" name="Content Placeholder 2"/>
          <p:cNvSpPr>
            <a:spLocks noGrp="1"/>
          </p:cNvSpPr>
          <p:nvPr>
            <p:ph idx="1"/>
          </p:nvPr>
        </p:nvSpPr>
        <p:spPr>
          <a:xfrm>
            <a:off x="457200" y="1143000"/>
            <a:ext cx="8229600" cy="5334000"/>
          </a:xfrm>
        </p:spPr>
        <p:txBody>
          <a:bodyPr>
            <a:normAutofit fontScale="77500" lnSpcReduction="20000"/>
          </a:bodyPr>
          <a:lstStyle/>
          <a:p>
            <a:pPr algn="just"/>
            <a:r>
              <a:rPr lang="en-US" dirty="0" smtClean="0"/>
              <a:t>Constipation </a:t>
            </a:r>
            <a:r>
              <a:rPr lang="en-US" dirty="0"/>
              <a:t>is defined as difficult or infrequent defecation. </a:t>
            </a:r>
            <a:endParaRPr lang="en-US" dirty="0" smtClean="0"/>
          </a:p>
          <a:p>
            <a:pPr algn="just"/>
            <a:r>
              <a:rPr lang="en-US" dirty="0" smtClean="0"/>
              <a:t>In </a:t>
            </a:r>
            <a:r>
              <a:rPr lang="en-US" dirty="0"/>
              <a:t>general, however, bowel movements fewer than once every 3 days are considered to indicate constipation.</a:t>
            </a:r>
          </a:p>
          <a:p>
            <a:pPr algn="just"/>
            <a:r>
              <a:rPr lang="en-US" dirty="0"/>
              <a:t>Defecation can become difficult if the stool is hard and compact. </a:t>
            </a:r>
            <a:endParaRPr lang="en-US" dirty="0" smtClean="0"/>
          </a:p>
          <a:p>
            <a:pPr algn="just"/>
            <a:r>
              <a:rPr lang="en-US" dirty="0" smtClean="0"/>
              <a:t>This </a:t>
            </a:r>
            <a:r>
              <a:rPr lang="en-US" dirty="0"/>
              <a:t>can occur when an individual is dehydrated or if a bowel movement is delayed, which allows more water to be absorbed out of the stool as it sits in the large intestine. </a:t>
            </a:r>
            <a:endParaRPr lang="en-US" dirty="0" smtClean="0"/>
          </a:p>
          <a:p>
            <a:pPr algn="just"/>
            <a:r>
              <a:rPr lang="en-US" dirty="0" smtClean="0"/>
              <a:t>Bulk </a:t>
            </a:r>
            <a:r>
              <a:rPr lang="en-US" dirty="0"/>
              <a:t>or high-fiber diets keep stools moist by </a:t>
            </a:r>
            <a:r>
              <a:rPr lang="en-US" dirty="0" err="1"/>
              <a:t>osmotically</a:t>
            </a:r>
            <a:r>
              <a:rPr lang="en-US" dirty="0"/>
              <a:t> drawing water into the stool and by stimulating peristalsis of the colon by distention. </a:t>
            </a:r>
            <a:r>
              <a:rPr lang="en-US" dirty="0" smtClean="0"/>
              <a:t> </a:t>
            </a:r>
          </a:p>
          <a:p>
            <a:pPr algn="just"/>
            <a:r>
              <a:rPr lang="en-US" dirty="0" smtClean="0"/>
              <a:t>Exercise </a:t>
            </a:r>
            <a:r>
              <a:rPr lang="en-US" dirty="0"/>
              <a:t>promotes defecation by physical stimulation of the GI tract. </a:t>
            </a:r>
          </a:p>
        </p:txBody>
      </p:sp>
      <p:pic>
        <p:nvPicPr>
          <p:cNvPr id="113666" name="Picture 2" descr="http://t2.gstatic.com/images?q=tbn:ANd9GcS23BmcE0Sm0JTyPvs5LIxhpfXLZt43Ofsoble3_1AlSUJ2YfcM"/>
          <p:cNvPicPr>
            <a:picLocks noChangeAspect="1" noChangeArrowheads="1"/>
          </p:cNvPicPr>
          <p:nvPr/>
        </p:nvPicPr>
        <p:blipFill>
          <a:blip r:embed="rId2"/>
          <a:srcRect/>
          <a:stretch>
            <a:fillRect/>
          </a:stretch>
        </p:blipFill>
        <p:spPr bwMode="auto">
          <a:xfrm>
            <a:off x="7696200" y="76201"/>
            <a:ext cx="1447800" cy="1099880"/>
          </a:xfrm>
          <a:prstGeom prst="rect">
            <a:avLst/>
          </a:prstGeom>
          <a:noFill/>
        </p:spPr>
      </p:pic>
      <p:pic>
        <p:nvPicPr>
          <p:cNvPr id="113668" name="Picture 4" descr="http://t2.gstatic.com/images?q=tbn:ANd9GcQ12IsFgbWyTnAbqTV0eJnVFRKaBTYiP0DZ1q7of3sVNJBZwHnd"/>
          <p:cNvPicPr>
            <a:picLocks noChangeAspect="1" noChangeArrowheads="1"/>
          </p:cNvPicPr>
          <p:nvPr/>
        </p:nvPicPr>
        <p:blipFill>
          <a:blip r:embed="rId3"/>
          <a:srcRect/>
          <a:stretch>
            <a:fillRect/>
          </a:stretch>
        </p:blipFill>
        <p:spPr bwMode="auto">
          <a:xfrm>
            <a:off x="0" y="0"/>
            <a:ext cx="1714500" cy="123825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i="1" dirty="0" smtClean="0">
                <a:solidFill>
                  <a:srgbClr val="FF0000"/>
                </a:solidFill>
              </a:rPr>
              <a:t>Peritonitis</a:t>
            </a:r>
            <a:r>
              <a:rPr lang="en-US" sz="5400" b="1" dirty="0" smtClean="0">
                <a:solidFill>
                  <a:srgbClr val="FF0000"/>
                </a:solidFill>
              </a:rPr>
              <a:t/>
            </a:r>
            <a:br>
              <a:rPr lang="en-US" sz="5400" b="1" dirty="0" smtClean="0">
                <a:solidFill>
                  <a:srgbClr val="FF0000"/>
                </a:solidFill>
              </a:rPr>
            </a:br>
            <a:endParaRPr lang="en-US" sz="5400" b="1" dirty="0">
              <a:solidFill>
                <a:srgbClr val="FF0000"/>
              </a:solidFill>
            </a:endParaRPr>
          </a:p>
        </p:txBody>
      </p:sp>
      <p:sp>
        <p:nvSpPr>
          <p:cNvPr id="3" name="Content Placeholder 2"/>
          <p:cNvSpPr>
            <a:spLocks noGrp="1"/>
          </p:cNvSpPr>
          <p:nvPr>
            <p:ph idx="1"/>
          </p:nvPr>
        </p:nvSpPr>
        <p:spPr>
          <a:xfrm>
            <a:off x="0" y="1341437"/>
            <a:ext cx="8229600" cy="4525963"/>
          </a:xfrm>
        </p:spPr>
        <p:txBody>
          <a:bodyPr>
            <a:noAutofit/>
          </a:bodyPr>
          <a:lstStyle/>
          <a:p>
            <a:pPr algn="just"/>
            <a:r>
              <a:rPr lang="en-US" sz="2400" dirty="0" smtClean="0"/>
              <a:t>Peritonitis </a:t>
            </a:r>
            <a:r>
              <a:rPr lang="en-US" sz="2400" dirty="0"/>
              <a:t>usually occurs as a result of the passage of bacteria through the GI tract or abdominal organs into the peritoneal space as a result of perforation of the gut or rupture of an organ. </a:t>
            </a:r>
            <a:endParaRPr lang="en-US" sz="2400" dirty="0" smtClean="0"/>
          </a:p>
          <a:p>
            <a:pPr algn="just"/>
            <a:r>
              <a:rPr lang="en-US" sz="2400" dirty="0" smtClean="0"/>
              <a:t>Peritonitis </a:t>
            </a:r>
            <a:r>
              <a:rPr lang="en-US" sz="2400" dirty="0"/>
              <a:t>is characterized by pain, especially over the inflamed area. Pain may change in location, being centrally located at first, and then becoming more site-specific as the inflammation worsens. </a:t>
            </a:r>
            <a:endParaRPr lang="en-US" sz="2400" dirty="0" smtClean="0"/>
          </a:p>
          <a:p>
            <a:pPr algn="just"/>
            <a:r>
              <a:rPr lang="en-US" sz="2400" dirty="0" smtClean="0"/>
              <a:t>Pain </a:t>
            </a:r>
            <a:r>
              <a:rPr lang="en-US" sz="2400" dirty="0"/>
              <a:t>may be rebound in nature; that is, the person may complain of more pain when pressure on the abdomen is removed quickly. </a:t>
            </a:r>
            <a:endParaRPr lang="en-US" sz="2400" dirty="0" smtClean="0"/>
          </a:p>
          <a:p>
            <a:pPr algn="just"/>
            <a:r>
              <a:rPr lang="en-US" sz="2400" dirty="0" smtClean="0"/>
              <a:t>Rebound </a:t>
            </a:r>
            <a:r>
              <a:rPr lang="en-US" sz="2400" dirty="0"/>
              <a:t>pain is related to the sudden wave of movement that occurs through the peritoneal fluid when pressure is released.</a:t>
            </a:r>
          </a:p>
          <a:p>
            <a:pPr algn="just"/>
            <a:endParaRPr lang="en-US" sz="2400" dirty="0"/>
          </a:p>
        </p:txBody>
      </p:sp>
      <p:pic>
        <p:nvPicPr>
          <p:cNvPr id="112642" name="Picture 2" descr="http://t1.gstatic.com/images?q=tbn:ANd9GcRG7HEVPYXZtlqedaHlprK_GLUMX19yFPWp6M7-RqzaY1vmo0GD2w"/>
          <p:cNvPicPr>
            <a:picLocks noChangeAspect="1" noChangeArrowheads="1"/>
          </p:cNvPicPr>
          <p:nvPr/>
        </p:nvPicPr>
        <p:blipFill>
          <a:blip r:embed="rId2"/>
          <a:srcRect/>
          <a:stretch>
            <a:fillRect/>
          </a:stretch>
        </p:blipFill>
        <p:spPr bwMode="auto">
          <a:xfrm>
            <a:off x="7391400" y="0"/>
            <a:ext cx="1752600" cy="1571626"/>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fontScale="92500" lnSpcReduction="10000"/>
          </a:bodyPr>
          <a:lstStyle/>
          <a:p>
            <a:pPr algn="just"/>
            <a:r>
              <a:rPr lang="en-US" dirty="0"/>
              <a:t>Individuals who have peritonitis frequently demonstrate increased heart rate as a result of </a:t>
            </a:r>
            <a:r>
              <a:rPr lang="en-US" dirty="0" err="1"/>
              <a:t>hypovolemia</a:t>
            </a:r>
            <a:r>
              <a:rPr lang="en-US" dirty="0"/>
              <a:t> occurring from the movement of fluid into the peritoneum</a:t>
            </a:r>
            <a:r>
              <a:rPr lang="en-US" dirty="0" smtClean="0"/>
              <a:t>.</a:t>
            </a:r>
          </a:p>
          <a:p>
            <a:pPr algn="just"/>
            <a:r>
              <a:rPr lang="en-US" dirty="0" smtClean="0"/>
              <a:t>They </a:t>
            </a:r>
            <a:r>
              <a:rPr lang="en-US" dirty="0"/>
              <a:t>also may experience nausea and vomiting, and demonstrate a rigid abdomen indicative of widespread inflammation. </a:t>
            </a:r>
            <a:endParaRPr lang="en-US" dirty="0" smtClean="0"/>
          </a:p>
          <a:p>
            <a:pPr algn="just"/>
            <a:r>
              <a:rPr lang="en-US" dirty="0" smtClean="0"/>
              <a:t>In </a:t>
            </a:r>
            <a:r>
              <a:rPr lang="en-US" dirty="0"/>
              <a:t>addition, general signs of inflammation such as fever, an increase in white blood cell count, and increased sedimentation rate are usually present. </a:t>
            </a:r>
            <a:endParaRPr lang="en-US" dirty="0" smtClean="0"/>
          </a:p>
          <a:p>
            <a:pPr algn="just"/>
            <a:r>
              <a:rPr lang="en-US" dirty="0" smtClean="0"/>
              <a:t>Treatment </a:t>
            </a:r>
            <a:r>
              <a:rPr lang="en-US" dirty="0"/>
              <a:t>usually includes surgery, antibiotics, and fluid and electrolyte replacement.</a:t>
            </a:r>
          </a:p>
          <a:p>
            <a:pPr algn="just"/>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http://t3.gstatic.com/images?q=tbn:ANd9GcRD1KmrZ7vWx9fETihnp-h3OzRMoR7c66WcMRHKUfamx8QWa1cp"/>
          <p:cNvPicPr>
            <a:picLocks noChangeAspect="1" noChangeArrowheads="1"/>
          </p:cNvPicPr>
          <p:nvPr/>
        </p:nvPicPr>
        <p:blipFill>
          <a:blip r:embed="rId2"/>
          <a:srcRect/>
          <a:stretch>
            <a:fillRect/>
          </a:stretch>
        </p:blipFill>
        <p:spPr bwMode="auto">
          <a:xfrm>
            <a:off x="6496050" y="457200"/>
            <a:ext cx="2647950" cy="1724025"/>
          </a:xfrm>
          <a:prstGeom prst="rect">
            <a:avLst/>
          </a:prstGeom>
          <a:noFill/>
        </p:spPr>
      </p:pic>
      <p:sp>
        <p:nvSpPr>
          <p:cNvPr id="2" name="Title 1"/>
          <p:cNvSpPr>
            <a:spLocks noGrp="1"/>
          </p:cNvSpPr>
          <p:nvPr>
            <p:ph type="title"/>
          </p:nvPr>
        </p:nvSpPr>
        <p:spPr/>
        <p:txBody>
          <a:bodyPr/>
          <a:lstStyle/>
          <a:p>
            <a:r>
              <a:rPr lang="en-US" b="1" dirty="0" smtClean="0"/>
              <a:t>Conditions of Disease or Injury</a:t>
            </a:r>
            <a:endParaRPr lang="en-US" dirty="0"/>
          </a:p>
        </p:txBody>
      </p:sp>
      <p:sp>
        <p:nvSpPr>
          <p:cNvPr id="3" name="Content Placeholder 2"/>
          <p:cNvSpPr>
            <a:spLocks noGrp="1"/>
          </p:cNvSpPr>
          <p:nvPr>
            <p:ph idx="1"/>
          </p:nvPr>
        </p:nvSpPr>
        <p:spPr>
          <a:xfrm>
            <a:off x="457200" y="1219200"/>
            <a:ext cx="8382000" cy="5334000"/>
          </a:xfrm>
        </p:spPr>
        <p:txBody>
          <a:bodyPr>
            <a:normAutofit lnSpcReduction="10000"/>
          </a:bodyPr>
          <a:lstStyle/>
          <a:p>
            <a:pPr algn="just">
              <a:buNone/>
            </a:pPr>
            <a:r>
              <a:rPr lang="en-US" b="1" dirty="0" err="1" smtClean="0">
                <a:solidFill>
                  <a:srgbClr val="FF0000"/>
                </a:solidFill>
              </a:rPr>
              <a:t>Gastroesophageal</a:t>
            </a:r>
            <a:r>
              <a:rPr lang="en-US" b="1" dirty="0" smtClean="0">
                <a:solidFill>
                  <a:srgbClr val="FF0000"/>
                </a:solidFill>
              </a:rPr>
              <a:t> </a:t>
            </a:r>
            <a:r>
              <a:rPr lang="en-US" b="1" dirty="0">
                <a:solidFill>
                  <a:srgbClr val="FF0000"/>
                </a:solidFill>
              </a:rPr>
              <a:t>Reflux Disease</a:t>
            </a:r>
            <a:endParaRPr lang="en-US" dirty="0">
              <a:solidFill>
                <a:srgbClr val="FF0000"/>
              </a:solidFill>
            </a:endParaRPr>
          </a:p>
          <a:p>
            <a:pPr algn="just"/>
            <a:endParaRPr lang="en-US" dirty="0" smtClean="0"/>
          </a:p>
          <a:p>
            <a:pPr algn="just"/>
            <a:r>
              <a:rPr lang="en-US" dirty="0" smtClean="0"/>
              <a:t>The </a:t>
            </a:r>
            <a:r>
              <a:rPr lang="en-US" dirty="0"/>
              <a:t>condition of </a:t>
            </a:r>
            <a:r>
              <a:rPr lang="en-US" dirty="0" err="1"/>
              <a:t>gastroesophageal</a:t>
            </a:r>
            <a:r>
              <a:rPr lang="en-US" dirty="0"/>
              <a:t> reflux disease (GERD) is caused by the </a:t>
            </a:r>
            <a:r>
              <a:rPr lang="en-US" b="1" dirty="0"/>
              <a:t>reflux of stomach contents into the esophagus</a:t>
            </a:r>
            <a:r>
              <a:rPr lang="en-US" dirty="0"/>
              <a:t>. </a:t>
            </a:r>
            <a:endParaRPr lang="en-US" dirty="0" smtClean="0"/>
          </a:p>
          <a:p>
            <a:pPr algn="just"/>
            <a:endParaRPr lang="en-US" dirty="0" smtClean="0"/>
          </a:p>
          <a:p>
            <a:pPr algn="just"/>
            <a:r>
              <a:rPr lang="en-US" dirty="0" smtClean="0"/>
              <a:t>GERD </a:t>
            </a:r>
            <a:r>
              <a:rPr lang="en-US" dirty="0"/>
              <a:t>is commonly called </a:t>
            </a:r>
            <a:r>
              <a:rPr lang="en-US" b="1" dirty="0"/>
              <a:t>heartburn</a:t>
            </a:r>
            <a:r>
              <a:rPr lang="en-US" dirty="0"/>
              <a:t> because of the pain that occurs when the acid, normally present only in the stomach, enters and burns or irritates the esophagus.</a:t>
            </a:r>
          </a:p>
          <a:p>
            <a:pPr algn="just"/>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Causes of GERD</a:t>
            </a:r>
            <a:r>
              <a:rPr lang="en-US" b="1" dirty="0" smtClean="0"/>
              <a:t/>
            </a:r>
            <a:br>
              <a:rPr lang="en-US" b="1" dirty="0" smtClean="0"/>
            </a:br>
            <a:endParaRPr lang="en-US" b="1" dirty="0"/>
          </a:p>
        </p:txBody>
      </p:sp>
      <p:sp>
        <p:nvSpPr>
          <p:cNvPr id="3" name="Content Placeholder 2"/>
          <p:cNvSpPr>
            <a:spLocks noGrp="1"/>
          </p:cNvSpPr>
          <p:nvPr>
            <p:ph idx="1"/>
          </p:nvPr>
        </p:nvSpPr>
        <p:spPr>
          <a:xfrm>
            <a:off x="-76200" y="990600"/>
            <a:ext cx="6096000" cy="4906963"/>
          </a:xfrm>
        </p:spPr>
        <p:txBody>
          <a:bodyPr>
            <a:normAutofit fontScale="85000" lnSpcReduction="10000"/>
          </a:bodyPr>
          <a:lstStyle/>
          <a:p>
            <a:pPr algn="just"/>
            <a:r>
              <a:rPr lang="en-US" dirty="0" smtClean="0"/>
              <a:t>GERD </a:t>
            </a:r>
            <a:r>
              <a:rPr lang="en-US" dirty="0"/>
              <a:t>usually occurs </a:t>
            </a:r>
            <a:r>
              <a:rPr lang="en-US" b="1" dirty="0"/>
              <a:t>after a meal </a:t>
            </a:r>
            <a:r>
              <a:rPr lang="en-US" dirty="0"/>
              <a:t>and results from conditions that either weaken the tone of the esophageal sphincter or increase the pressure in the stomach compared with the esophagus. </a:t>
            </a:r>
            <a:endParaRPr lang="en-US" dirty="0" smtClean="0"/>
          </a:p>
          <a:p>
            <a:pPr algn="just"/>
            <a:r>
              <a:rPr lang="en-US" dirty="0" smtClean="0"/>
              <a:t>By </a:t>
            </a:r>
            <a:r>
              <a:rPr lang="en-US" dirty="0"/>
              <a:t>either of these mechanisms, acidic stomach contents move into the esophagus</a:t>
            </a:r>
            <a:r>
              <a:rPr lang="en-US" dirty="0" smtClean="0"/>
              <a:t>.</a:t>
            </a:r>
          </a:p>
          <a:p>
            <a:pPr algn="just"/>
            <a:r>
              <a:rPr lang="en-US" dirty="0" smtClean="0"/>
              <a:t>The contents of the stomach are usually prevented from entering the esophagus by the esophageal sphincter</a:t>
            </a:r>
            <a:endParaRPr lang="en-US" dirty="0"/>
          </a:p>
          <a:p>
            <a:pPr algn="just"/>
            <a:endParaRPr lang="en-US" dirty="0"/>
          </a:p>
        </p:txBody>
      </p:sp>
      <p:pic>
        <p:nvPicPr>
          <p:cNvPr id="109570" name="Picture 2" descr="http://t3.gstatic.com/images?q=tbn:ANd9GcQeoghKvMxzJPo4z_LvCyD5JcMCNKLQUWA6LaCWZ67QnPLdTZyo"/>
          <p:cNvPicPr>
            <a:picLocks noChangeAspect="1" noChangeArrowheads="1"/>
          </p:cNvPicPr>
          <p:nvPr/>
        </p:nvPicPr>
        <p:blipFill>
          <a:blip r:embed="rId2"/>
          <a:srcRect/>
          <a:stretch>
            <a:fillRect/>
          </a:stretch>
        </p:blipFill>
        <p:spPr bwMode="auto">
          <a:xfrm>
            <a:off x="6786208" y="0"/>
            <a:ext cx="2357792" cy="2743200"/>
          </a:xfrm>
          <a:prstGeom prst="rect">
            <a:avLst/>
          </a:prstGeom>
          <a:noFill/>
        </p:spPr>
      </p:pic>
      <p:pic>
        <p:nvPicPr>
          <p:cNvPr id="6" name="Picture 4" descr="http://blog.itechtalk.com/wp-content/2009/12/gerd.jpg"/>
          <p:cNvPicPr>
            <a:picLocks noChangeAspect="1" noChangeArrowheads="1"/>
          </p:cNvPicPr>
          <p:nvPr/>
        </p:nvPicPr>
        <p:blipFill>
          <a:blip r:embed="rId3"/>
          <a:srcRect/>
          <a:stretch>
            <a:fillRect/>
          </a:stretch>
        </p:blipFill>
        <p:spPr bwMode="auto">
          <a:xfrm>
            <a:off x="6172200" y="3225800"/>
            <a:ext cx="3389111" cy="24384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4525963"/>
          </a:xfrm>
        </p:spPr>
        <p:txBody>
          <a:bodyPr/>
          <a:lstStyle/>
          <a:p>
            <a:pPr algn="just"/>
            <a:r>
              <a:rPr lang="en-US" dirty="0"/>
              <a:t>A </a:t>
            </a:r>
            <a:r>
              <a:rPr lang="en-US" b="1" dirty="0" err="1">
                <a:solidFill>
                  <a:srgbClr val="FF0000"/>
                </a:solidFill>
              </a:rPr>
              <a:t>hiatal</a:t>
            </a:r>
            <a:r>
              <a:rPr lang="en-US" b="1" dirty="0">
                <a:solidFill>
                  <a:srgbClr val="FF0000"/>
                </a:solidFill>
              </a:rPr>
              <a:t> hernia </a:t>
            </a:r>
            <a:r>
              <a:rPr lang="en-US" dirty="0"/>
              <a:t>may also cause reflux. </a:t>
            </a:r>
            <a:endParaRPr lang="en-US" dirty="0" smtClean="0"/>
          </a:p>
          <a:p>
            <a:pPr algn="just"/>
            <a:r>
              <a:rPr lang="en-US" dirty="0" smtClean="0"/>
              <a:t>A </a:t>
            </a:r>
            <a:r>
              <a:rPr lang="en-US" dirty="0" err="1"/>
              <a:t>hiatal</a:t>
            </a:r>
            <a:r>
              <a:rPr lang="en-US" dirty="0"/>
              <a:t> hernia is a </a:t>
            </a:r>
            <a:r>
              <a:rPr lang="en-US" b="1" dirty="0"/>
              <a:t>protrusion of a part of the stomach through the opening in the diaphragm</a:t>
            </a:r>
            <a:r>
              <a:rPr lang="en-US" dirty="0"/>
              <a:t>. </a:t>
            </a:r>
            <a:endParaRPr lang="en-US" dirty="0" smtClean="0"/>
          </a:p>
          <a:p>
            <a:pPr algn="just"/>
            <a:r>
              <a:rPr lang="en-US" dirty="0" smtClean="0"/>
              <a:t>If </a:t>
            </a:r>
            <a:r>
              <a:rPr lang="en-US" dirty="0"/>
              <a:t>this occurs, high pressure in that part of the stomach results in stomach contents being pushed into the esophagus. </a:t>
            </a:r>
          </a:p>
          <a:p>
            <a:pPr algn="just"/>
            <a:endParaRPr lang="en-US" dirty="0"/>
          </a:p>
        </p:txBody>
      </p:sp>
      <p:pic>
        <p:nvPicPr>
          <p:cNvPr id="107522" name="Picture 2" descr="http://hernia-symptoms.com/wp-content/uploads/2009/03/hiatal_hernia2.jpg"/>
          <p:cNvPicPr>
            <a:picLocks noChangeAspect="1" noChangeArrowheads="1"/>
          </p:cNvPicPr>
          <p:nvPr/>
        </p:nvPicPr>
        <p:blipFill>
          <a:blip r:embed="rId2"/>
          <a:srcRect/>
          <a:stretch>
            <a:fillRect/>
          </a:stretch>
        </p:blipFill>
        <p:spPr bwMode="auto">
          <a:xfrm>
            <a:off x="0" y="3886200"/>
            <a:ext cx="4556758" cy="2971799"/>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Clinical Manifestations</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lvl="0" algn="just"/>
            <a:r>
              <a:rPr lang="en-US" dirty="0" smtClean="0"/>
              <a:t>Burning </a:t>
            </a:r>
            <a:r>
              <a:rPr lang="en-US" dirty="0"/>
              <a:t>pain in the </a:t>
            </a:r>
            <a:r>
              <a:rPr lang="en-US" dirty="0" err="1"/>
              <a:t>epigastric</a:t>
            </a:r>
            <a:r>
              <a:rPr lang="en-US" dirty="0"/>
              <a:t> area, called </a:t>
            </a:r>
            <a:r>
              <a:rPr lang="en-US" b="1" dirty="0">
                <a:solidFill>
                  <a:srgbClr val="FF0000"/>
                </a:solidFill>
              </a:rPr>
              <a:t>dyspepsia</a:t>
            </a:r>
            <a:r>
              <a:rPr lang="en-US" dirty="0"/>
              <a:t>, may occur, and may radiate to shoulders, back, or neck.</a:t>
            </a:r>
          </a:p>
          <a:p>
            <a:pPr lvl="0" algn="just"/>
            <a:r>
              <a:rPr lang="en-US" b="1" dirty="0"/>
              <a:t>Belching and a sour taste </a:t>
            </a:r>
            <a:r>
              <a:rPr lang="en-US" dirty="0"/>
              <a:t>may accompany the pain.</a:t>
            </a:r>
          </a:p>
          <a:p>
            <a:pPr lvl="0" algn="just"/>
            <a:r>
              <a:rPr lang="en-US" b="1" dirty="0"/>
              <a:t>Pain </a:t>
            </a:r>
            <a:r>
              <a:rPr lang="en-US" dirty="0"/>
              <a:t>usually occurs within 30 to 60 minutes </a:t>
            </a:r>
            <a:r>
              <a:rPr lang="en-US" b="1" u="sng" dirty="0"/>
              <a:t>after a meal </a:t>
            </a:r>
            <a:r>
              <a:rPr lang="en-US" u="sng" dirty="0"/>
              <a:t>or during sleep</a:t>
            </a:r>
            <a:r>
              <a:rPr lang="en-US" dirty="0"/>
              <a:t>, when the individual is lying down.</a:t>
            </a:r>
          </a:p>
          <a:p>
            <a:pPr algn="just"/>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Diagnostic Tools</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lvl="0" algn="just"/>
            <a:r>
              <a:rPr lang="en-US" dirty="0" smtClean="0"/>
              <a:t>A </a:t>
            </a:r>
            <a:r>
              <a:rPr lang="en-US" dirty="0"/>
              <a:t>good history identifies many individuals at risk of GERD.</a:t>
            </a:r>
          </a:p>
          <a:p>
            <a:pPr lvl="0" algn="just"/>
            <a:r>
              <a:rPr lang="en-US" dirty="0"/>
              <a:t>A pH probe passed into the lower esophageal area may reveal an abnormally low pH (below 4.0) in individuals who have GERD. </a:t>
            </a:r>
            <a:endParaRPr lang="en-US" dirty="0"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Complications</a:t>
            </a:r>
            <a:r>
              <a:rPr lang="en-US" dirty="0" smtClean="0"/>
              <a:t/>
            </a:r>
            <a:br>
              <a:rPr lang="en-US" dirty="0" smtClean="0"/>
            </a:br>
            <a:endParaRPr lang="en-US" dirty="0"/>
          </a:p>
        </p:txBody>
      </p:sp>
      <p:sp>
        <p:nvSpPr>
          <p:cNvPr id="3" name="Content Placeholder 2"/>
          <p:cNvSpPr>
            <a:spLocks noGrp="1"/>
          </p:cNvSpPr>
          <p:nvPr>
            <p:ph idx="1"/>
          </p:nvPr>
        </p:nvSpPr>
        <p:spPr>
          <a:xfrm>
            <a:off x="381000" y="1912621"/>
            <a:ext cx="8229600" cy="4525963"/>
          </a:xfrm>
        </p:spPr>
        <p:txBody>
          <a:bodyPr>
            <a:normAutofit fontScale="85000" lnSpcReduction="10000"/>
          </a:bodyPr>
          <a:lstStyle/>
          <a:p>
            <a:pPr lvl="0" algn="just"/>
            <a:r>
              <a:rPr lang="en-US" dirty="0" smtClean="0">
                <a:solidFill>
                  <a:srgbClr val="FF0000"/>
                </a:solidFill>
              </a:rPr>
              <a:t>Barrett's </a:t>
            </a:r>
            <a:r>
              <a:rPr lang="en-US" dirty="0" err="1">
                <a:solidFill>
                  <a:srgbClr val="FF0000"/>
                </a:solidFill>
              </a:rPr>
              <a:t>esophagitis</a:t>
            </a:r>
            <a:r>
              <a:rPr lang="en-US" dirty="0">
                <a:solidFill>
                  <a:srgbClr val="FF0000"/>
                </a:solidFill>
              </a:rPr>
              <a:t> </a:t>
            </a:r>
            <a:r>
              <a:rPr lang="en-US" dirty="0"/>
              <a:t>is an irritation of the lining of the esophagus characterized by cell changes that can result from chronic reflux. It is a </a:t>
            </a:r>
            <a:r>
              <a:rPr lang="en-US" b="1" dirty="0"/>
              <a:t>pre-malignant condition </a:t>
            </a:r>
            <a:r>
              <a:rPr lang="en-US" dirty="0"/>
              <a:t>that may lead to esophageal carcinoma.</a:t>
            </a:r>
          </a:p>
          <a:p>
            <a:pPr lvl="0" algn="just"/>
            <a:r>
              <a:rPr lang="en-US" dirty="0">
                <a:solidFill>
                  <a:srgbClr val="FF0000"/>
                </a:solidFill>
              </a:rPr>
              <a:t>Chronic irritation of the esophagus </a:t>
            </a:r>
            <a:r>
              <a:rPr lang="en-US" dirty="0"/>
              <a:t>can cause chronic inflammation, spasm of the muscles, and scarring of the esophagus, all of which may lead to stricture development, thereby interfering with or blocking food passage.</a:t>
            </a:r>
          </a:p>
          <a:p>
            <a:pPr lvl="0" algn="just"/>
            <a:r>
              <a:rPr lang="en-US" dirty="0">
                <a:solidFill>
                  <a:srgbClr val="FF0000"/>
                </a:solidFill>
              </a:rPr>
              <a:t>Vomiting and </a:t>
            </a:r>
            <a:r>
              <a:rPr lang="en-US" dirty="0" err="1" smtClean="0">
                <a:solidFill>
                  <a:srgbClr val="FF0000"/>
                </a:solidFill>
              </a:rPr>
              <a:t>dysphagia</a:t>
            </a:r>
            <a:r>
              <a:rPr lang="en-US" dirty="0" smtClean="0"/>
              <a:t> </a:t>
            </a:r>
            <a:r>
              <a:rPr lang="en-US" dirty="0"/>
              <a:t>(difficulty swallowing) with eating may occur.</a:t>
            </a:r>
          </a:p>
          <a:p>
            <a:pPr algn="just"/>
            <a:endParaRPr lang="en-US" dirty="0"/>
          </a:p>
        </p:txBody>
      </p:sp>
      <p:pic>
        <p:nvPicPr>
          <p:cNvPr id="104450" name="Picture 2" descr="http://t2.gstatic.com/images?q=tbn:ANd9GcQ0I1uWx-J9yiXjrh4JZw09Tq2f6puY_76ebQ1YllYMxDhEYBHh"/>
          <p:cNvPicPr>
            <a:picLocks noChangeAspect="1" noChangeArrowheads="1"/>
          </p:cNvPicPr>
          <p:nvPr/>
        </p:nvPicPr>
        <p:blipFill>
          <a:blip r:embed="rId2"/>
          <a:srcRect/>
          <a:stretch>
            <a:fillRect/>
          </a:stretch>
        </p:blipFill>
        <p:spPr bwMode="auto">
          <a:xfrm>
            <a:off x="6858000" y="0"/>
            <a:ext cx="2286000" cy="1943101"/>
          </a:xfrm>
          <a:prstGeom prst="rect">
            <a:avLst/>
          </a:prstGeom>
          <a:noFill/>
        </p:spPr>
      </p:pic>
    </p:spTree>
    <p:extLst>
      <p:ext uri="{BB962C8B-B14F-4D97-AF65-F5344CB8AC3E}">
        <p14:creationId xmlns:p14="http://schemas.microsoft.com/office/powerpoint/2010/main" val="7645213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Treatment</a:t>
            </a:r>
            <a:r>
              <a:rPr lang="en-US" dirty="0" smtClean="0"/>
              <a:t/>
            </a:r>
            <a:br>
              <a:rPr lang="en-US" dirty="0" smtClean="0"/>
            </a:br>
            <a:endParaRPr lang="en-US" dirty="0"/>
          </a:p>
        </p:txBody>
      </p:sp>
      <p:sp>
        <p:nvSpPr>
          <p:cNvPr id="3" name="Content Placeholder 2"/>
          <p:cNvSpPr>
            <a:spLocks noGrp="1"/>
          </p:cNvSpPr>
          <p:nvPr>
            <p:ph idx="1"/>
          </p:nvPr>
        </p:nvSpPr>
        <p:spPr>
          <a:xfrm>
            <a:off x="457200" y="1600200"/>
            <a:ext cx="8229600" cy="4953000"/>
          </a:xfrm>
        </p:spPr>
        <p:txBody>
          <a:bodyPr>
            <a:normAutofit fontScale="70000" lnSpcReduction="20000"/>
          </a:bodyPr>
          <a:lstStyle/>
          <a:p>
            <a:pPr lvl="0" algn="just"/>
            <a:r>
              <a:rPr lang="en-US" dirty="0" smtClean="0"/>
              <a:t>Abdominal </a:t>
            </a:r>
            <a:r>
              <a:rPr lang="en-US" dirty="0"/>
              <a:t>pressure can be reduced by </a:t>
            </a:r>
            <a:r>
              <a:rPr lang="en-US" b="1" dirty="0"/>
              <a:t>eating more frequent small </a:t>
            </a:r>
            <a:r>
              <a:rPr lang="en-US" dirty="0"/>
              <a:t>meals rather than large meals. </a:t>
            </a:r>
            <a:endParaRPr lang="en-US" dirty="0" smtClean="0"/>
          </a:p>
          <a:p>
            <a:pPr lvl="0" algn="just"/>
            <a:r>
              <a:rPr lang="en-US" dirty="0" smtClean="0"/>
              <a:t>If </a:t>
            </a:r>
            <a:r>
              <a:rPr lang="en-US" dirty="0"/>
              <a:t>obesity is a problem, nutritional and exercise counseling are advised.</a:t>
            </a:r>
          </a:p>
          <a:p>
            <a:pPr lvl="0" algn="just"/>
            <a:r>
              <a:rPr lang="en-US" b="1" dirty="0"/>
              <a:t>Sitting up during and after eating</a:t>
            </a:r>
            <a:r>
              <a:rPr lang="en-US" dirty="0"/>
              <a:t>, and sleeping with the head elevated, will reduce abdominal pressure on the esophageal sphincter.</a:t>
            </a:r>
          </a:p>
          <a:p>
            <a:pPr lvl="0" algn="just"/>
            <a:r>
              <a:rPr lang="en-US" b="1" dirty="0"/>
              <a:t>Drinking extra fluids </a:t>
            </a:r>
            <a:r>
              <a:rPr lang="en-US" dirty="0"/>
              <a:t>will help wash refluxed material out of the esophagus.</a:t>
            </a:r>
          </a:p>
          <a:p>
            <a:pPr lvl="0" algn="just"/>
            <a:r>
              <a:rPr lang="en-US" b="1" dirty="0"/>
              <a:t>Histamine type-2 (H2) receptor antagonists </a:t>
            </a:r>
            <a:r>
              <a:rPr lang="en-US" dirty="0" smtClean="0"/>
              <a:t>are </a:t>
            </a:r>
            <a:r>
              <a:rPr lang="en-US" dirty="0"/>
              <a:t>used to reduce acid secretion by the stomach, in combination with the behavioral changes described above.</a:t>
            </a:r>
          </a:p>
          <a:p>
            <a:pPr lvl="0" algn="just"/>
            <a:r>
              <a:rPr lang="en-US" b="1" dirty="0"/>
              <a:t>Anti-reflux surgery </a:t>
            </a:r>
            <a:r>
              <a:rPr lang="en-US" dirty="0"/>
              <a:t>may be considered if symptoms are resistant to treatment or are caused by </a:t>
            </a:r>
            <a:r>
              <a:rPr lang="en-US" dirty="0" err="1"/>
              <a:t>hiatal</a:t>
            </a:r>
            <a:r>
              <a:rPr lang="en-US" dirty="0"/>
              <a:t> hernia.</a:t>
            </a:r>
          </a:p>
          <a:p>
            <a:pPr lvl="0" algn="just"/>
            <a:r>
              <a:rPr lang="en-US" b="1" dirty="0"/>
              <a:t>Antacids </a:t>
            </a:r>
            <a:r>
              <a:rPr lang="en-US" dirty="0"/>
              <a:t>may be used to neutralize the acidic content of the stomach.</a:t>
            </a:r>
          </a:p>
          <a:p>
            <a:pPr algn="just"/>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2"/>
          <p:cNvSpPr>
            <a:spLocks noGrp="1" noChangeArrowheads="1"/>
          </p:cNvSpPr>
          <p:nvPr>
            <p:ph type="title"/>
          </p:nvPr>
        </p:nvSpPr>
        <p:spPr/>
        <p:txBody>
          <a:bodyPr/>
          <a:lstStyle/>
          <a:p>
            <a:r>
              <a:rPr lang="en-US"/>
              <a:t>Six Processes of Digestion</a:t>
            </a:r>
          </a:p>
        </p:txBody>
      </p:sp>
      <p:sp>
        <p:nvSpPr>
          <p:cNvPr id="528387" name="Rectangle 3"/>
          <p:cNvSpPr>
            <a:spLocks noGrp="1" noChangeArrowheads="1"/>
          </p:cNvSpPr>
          <p:nvPr>
            <p:ph type="body" idx="1"/>
          </p:nvPr>
        </p:nvSpPr>
        <p:spPr>
          <a:xfrm>
            <a:off x="457200" y="1371600"/>
            <a:ext cx="8229600" cy="5486400"/>
          </a:xfrm>
        </p:spPr>
        <p:txBody>
          <a:bodyPr/>
          <a:lstStyle/>
          <a:p>
            <a:pPr>
              <a:lnSpc>
                <a:spcPct val="80000"/>
              </a:lnSpc>
            </a:pPr>
            <a:r>
              <a:rPr lang="en-US" sz="2000" b="1" dirty="0">
                <a:solidFill>
                  <a:srgbClr val="FF0000"/>
                </a:solidFill>
              </a:rPr>
              <a:t>Ingestion </a:t>
            </a:r>
            <a:r>
              <a:rPr lang="en-US" sz="2000" b="1" dirty="0"/>
              <a:t>– getting food into the mouth</a:t>
            </a:r>
          </a:p>
          <a:p>
            <a:pPr>
              <a:lnSpc>
                <a:spcPct val="80000"/>
              </a:lnSpc>
            </a:pPr>
            <a:r>
              <a:rPr lang="en-US" sz="2000" b="1" dirty="0">
                <a:solidFill>
                  <a:srgbClr val="FF0000"/>
                </a:solidFill>
              </a:rPr>
              <a:t>Propulsion </a:t>
            </a:r>
            <a:r>
              <a:rPr lang="en-US" sz="2000" b="1" dirty="0"/>
              <a:t>– moving foods from one region of the digestive system to another</a:t>
            </a:r>
          </a:p>
          <a:p>
            <a:pPr>
              <a:lnSpc>
                <a:spcPct val="80000"/>
              </a:lnSpc>
            </a:pPr>
            <a:r>
              <a:rPr lang="en-US" sz="2000" b="1" dirty="0">
                <a:solidFill>
                  <a:srgbClr val="FF0000"/>
                </a:solidFill>
              </a:rPr>
              <a:t>Mechanical digestion</a:t>
            </a:r>
          </a:p>
          <a:p>
            <a:pPr lvl="1">
              <a:lnSpc>
                <a:spcPct val="80000"/>
              </a:lnSpc>
            </a:pPr>
            <a:r>
              <a:rPr lang="en-US" sz="1800" b="1" dirty="0"/>
              <a:t>Mixing of food in the mouth by the tongue</a:t>
            </a:r>
          </a:p>
          <a:p>
            <a:pPr lvl="1">
              <a:lnSpc>
                <a:spcPct val="80000"/>
              </a:lnSpc>
            </a:pPr>
            <a:r>
              <a:rPr lang="en-US" sz="1800" b="1" dirty="0"/>
              <a:t>Churning of food in the stomach</a:t>
            </a:r>
          </a:p>
          <a:p>
            <a:pPr lvl="1">
              <a:lnSpc>
                <a:spcPct val="80000"/>
              </a:lnSpc>
            </a:pPr>
            <a:r>
              <a:rPr lang="en-US" sz="1800" b="1" dirty="0"/>
              <a:t>Segmentation in the small intestine</a:t>
            </a:r>
          </a:p>
          <a:p>
            <a:pPr>
              <a:lnSpc>
                <a:spcPct val="80000"/>
              </a:lnSpc>
            </a:pPr>
            <a:r>
              <a:rPr lang="en-US" sz="2000" b="1" dirty="0">
                <a:solidFill>
                  <a:srgbClr val="FF0000"/>
                </a:solidFill>
              </a:rPr>
              <a:t>Chemical Digestion</a:t>
            </a:r>
          </a:p>
          <a:p>
            <a:pPr lvl="1">
              <a:lnSpc>
                <a:spcPct val="80000"/>
              </a:lnSpc>
            </a:pPr>
            <a:r>
              <a:rPr lang="en-US" sz="1800" b="1" dirty="0"/>
              <a:t>Enzymes break down food molecules into their building blocks</a:t>
            </a:r>
          </a:p>
          <a:p>
            <a:pPr lvl="1">
              <a:lnSpc>
                <a:spcPct val="80000"/>
              </a:lnSpc>
            </a:pPr>
            <a:r>
              <a:rPr lang="en-US" sz="1800" b="1" dirty="0"/>
              <a:t>Each major food group uses different enzymes</a:t>
            </a:r>
          </a:p>
          <a:p>
            <a:pPr lvl="2">
              <a:lnSpc>
                <a:spcPct val="80000"/>
              </a:lnSpc>
            </a:pPr>
            <a:r>
              <a:rPr lang="en-US" sz="1600" b="1" dirty="0"/>
              <a:t>Carbohydrates are broken to simple sugars</a:t>
            </a:r>
          </a:p>
          <a:p>
            <a:pPr lvl="2">
              <a:lnSpc>
                <a:spcPct val="80000"/>
              </a:lnSpc>
            </a:pPr>
            <a:r>
              <a:rPr lang="en-US" sz="1600" b="1" dirty="0"/>
              <a:t>Proteins are broken to amino acids</a:t>
            </a:r>
          </a:p>
          <a:p>
            <a:pPr lvl="2">
              <a:lnSpc>
                <a:spcPct val="80000"/>
              </a:lnSpc>
            </a:pPr>
            <a:r>
              <a:rPr lang="en-US" sz="1600" b="1" dirty="0"/>
              <a:t>Fats are broken to fatty acids and alcohols</a:t>
            </a:r>
          </a:p>
          <a:p>
            <a:pPr>
              <a:lnSpc>
                <a:spcPct val="80000"/>
              </a:lnSpc>
            </a:pPr>
            <a:r>
              <a:rPr lang="en-US" sz="2000" b="1" dirty="0">
                <a:solidFill>
                  <a:srgbClr val="FF0000"/>
                </a:solidFill>
              </a:rPr>
              <a:t>Absorption</a:t>
            </a:r>
          </a:p>
          <a:p>
            <a:pPr lvl="1">
              <a:lnSpc>
                <a:spcPct val="80000"/>
              </a:lnSpc>
            </a:pPr>
            <a:r>
              <a:rPr lang="en-US" sz="1800" b="1" dirty="0"/>
              <a:t>End products of digestion are absorbed in the blood or lymph</a:t>
            </a:r>
          </a:p>
          <a:p>
            <a:pPr lvl="1">
              <a:lnSpc>
                <a:spcPct val="80000"/>
              </a:lnSpc>
            </a:pPr>
            <a:r>
              <a:rPr lang="en-US" sz="1800" b="1" dirty="0"/>
              <a:t>Food must enter mucosal cells and then into blood or lymph capillaries</a:t>
            </a:r>
          </a:p>
          <a:p>
            <a:pPr>
              <a:lnSpc>
                <a:spcPct val="80000"/>
              </a:lnSpc>
            </a:pPr>
            <a:r>
              <a:rPr lang="en-US" sz="2000" b="1" dirty="0">
                <a:solidFill>
                  <a:srgbClr val="FF0000"/>
                </a:solidFill>
              </a:rPr>
              <a:t>Defecation</a:t>
            </a:r>
          </a:p>
          <a:p>
            <a:pPr lvl="1">
              <a:lnSpc>
                <a:spcPct val="80000"/>
              </a:lnSpc>
            </a:pPr>
            <a:r>
              <a:rPr lang="en-US" sz="1800" b="1" dirty="0"/>
              <a:t>Elimination of indigestible substances as feces</a:t>
            </a:r>
          </a:p>
          <a:p>
            <a:pPr lvl="2">
              <a:lnSpc>
                <a:spcPct val="80000"/>
              </a:lnSpc>
              <a:buFontTx/>
              <a:buNone/>
            </a:pPr>
            <a:endParaRPr lang="en-US" sz="1600" b="1" dirty="0"/>
          </a:p>
          <a:p>
            <a:pPr lvl="1">
              <a:lnSpc>
                <a:spcPct val="80000"/>
              </a:lnSpc>
              <a:buFontTx/>
              <a:buNone/>
            </a:pPr>
            <a:endParaRPr lang="en-US" sz="1800" b="1" dirty="0"/>
          </a:p>
          <a:p>
            <a:pPr>
              <a:lnSpc>
                <a:spcPct val="80000"/>
              </a:lnSpc>
            </a:pPr>
            <a:endParaRPr lang="en-US" sz="2000" b="1"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Peptic Ulcer</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algn="just"/>
            <a:r>
              <a:rPr lang="en-US" dirty="0" smtClean="0"/>
              <a:t>The </a:t>
            </a:r>
            <a:r>
              <a:rPr lang="en-US" dirty="0"/>
              <a:t>term peptic ulcer refers to an erosion of the mucosal layer anywhere in the GI tract; however, it usually refers to erosions in the stomach or duodenum. </a:t>
            </a:r>
            <a:endParaRPr lang="en-US" dirty="0" smtClean="0"/>
          </a:p>
          <a:p>
            <a:pPr algn="just"/>
            <a:r>
              <a:rPr lang="en-US" dirty="0" smtClean="0"/>
              <a:t>Gastric </a:t>
            </a:r>
            <a:r>
              <a:rPr lang="en-US" dirty="0"/>
              <a:t>ulcer refers only to an ulcer in the stomach.</a:t>
            </a:r>
          </a:p>
          <a:p>
            <a:pPr algn="just"/>
            <a:endParaRPr lang="en-US" dirty="0"/>
          </a:p>
        </p:txBody>
      </p:sp>
      <p:pic>
        <p:nvPicPr>
          <p:cNvPr id="4" name="Picture 2" descr="http://stomach-ulcer-symptoms.com/wp-content/uploads/2010/04/stomach-ulcer-symptoms-300x249.jpg"/>
          <p:cNvPicPr>
            <a:picLocks noChangeAspect="1" noChangeArrowheads="1"/>
          </p:cNvPicPr>
          <p:nvPr/>
        </p:nvPicPr>
        <p:blipFill>
          <a:blip r:embed="rId2"/>
          <a:srcRect/>
          <a:stretch>
            <a:fillRect/>
          </a:stretch>
        </p:blipFill>
        <p:spPr bwMode="auto">
          <a:xfrm>
            <a:off x="6248400" y="4486274"/>
            <a:ext cx="2857500" cy="2371726"/>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Causes of Peptic Ulcer</a:t>
            </a:r>
            <a:r>
              <a:rPr lang="en-US" dirty="0" smtClean="0"/>
              <a:t/>
            </a:r>
            <a:br>
              <a:rPr lang="en-US" dirty="0" smtClean="0"/>
            </a:br>
            <a:endParaRPr lang="en-US" dirty="0"/>
          </a:p>
        </p:txBody>
      </p:sp>
      <p:sp>
        <p:nvSpPr>
          <p:cNvPr id="3" name="Content Placeholder 2"/>
          <p:cNvSpPr>
            <a:spLocks noGrp="1"/>
          </p:cNvSpPr>
          <p:nvPr>
            <p:ph idx="1"/>
          </p:nvPr>
        </p:nvSpPr>
        <p:spPr>
          <a:xfrm>
            <a:off x="457200" y="914400"/>
            <a:ext cx="8229600" cy="5715000"/>
          </a:xfrm>
        </p:spPr>
        <p:txBody>
          <a:bodyPr>
            <a:normAutofit/>
          </a:bodyPr>
          <a:lstStyle/>
          <a:p>
            <a:pPr algn="just"/>
            <a:r>
              <a:rPr lang="en-US" dirty="0" smtClean="0"/>
              <a:t>There </a:t>
            </a:r>
            <a:r>
              <a:rPr lang="en-US" dirty="0"/>
              <a:t>are two main causes of ulcers: </a:t>
            </a:r>
            <a:endParaRPr lang="en-US" dirty="0" smtClean="0"/>
          </a:p>
          <a:p>
            <a:pPr algn="just"/>
            <a:r>
              <a:rPr lang="en-US" dirty="0" smtClean="0"/>
              <a:t>(</a:t>
            </a:r>
            <a:r>
              <a:rPr lang="en-US" dirty="0"/>
              <a:t>1) too little mucus production or </a:t>
            </a:r>
            <a:endParaRPr lang="en-US" dirty="0" smtClean="0"/>
          </a:p>
          <a:p>
            <a:pPr algn="just"/>
            <a:r>
              <a:rPr lang="en-US" dirty="0" smtClean="0"/>
              <a:t>(2</a:t>
            </a:r>
            <a:r>
              <a:rPr lang="en-US" dirty="0"/>
              <a:t>) too much acid being produced in the stomach or delivered to the intestine.</a:t>
            </a:r>
          </a:p>
          <a:p>
            <a:pPr algn="just"/>
            <a:endParaRPr lang="en-US" i="1" dirty="0" smtClean="0"/>
          </a:p>
          <a:p>
            <a:pPr algn="just"/>
            <a:endParaRPr lang="en-US" dirty="0"/>
          </a:p>
        </p:txBody>
      </p:sp>
      <p:pic>
        <p:nvPicPr>
          <p:cNvPr id="101380" name="Picture 4" descr="http://t0.gstatic.com/images?q=tbn:ANd9GcSnhEF6LzyRmRadEqhf9y5KbxPTiwW86hZB7f389g1Pmdmx2L1Lqg"/>
          <p:cNvPicPr>
            <a:picLocks noChangeAspect="1" noChangeArrowheads="1"/>
          </p:cNvPicPr>
          <p:nvPr/>
        </p:nvPicPr>
        <p:blipFill>
          <a:blip r:embed="rId2"/>
          <a:srcRect/>
          <a:stretch>
            <a:fillRect/>
          </a:stretch>
        </p:blipFill>
        <p:spPr bwMode="auto">
          <a:xfrm>
            <a:off x="6677025" y="76200"/>
            <a:ext cx="2466975" cy="1447800"/>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solidFill>
                  <a:srgbClr val="FF0000"/>
                </a:solidFill>
              </a:rPr>
              <a:t>Decreased Mucus Production as a Cause of Ulcer</a:t>
            </a:r>
            <a:r>
              <a:rPr lang="en-US" b="1" dirty="0">
                <a:solidFill>
                  <a:srgbClr val="FF0000"/>
                </a:solidFill>
              </a:rPr>
              <a:t/>
            </a:r>
            <a:br>
              <a:rPr lang="en-US" b="1" dirty="0">
                <a:solidFill>
                  <a:srgbClr val="FF0000"/>
                </a:solidFill>
              </a:rPr>
            </a:br>
            <a:endParaRPr lang="en-US" dirty="0"/>
          </a:p>
        </p:txBody>
      </p:sp>
      <p:sp>
        <p:nvSpPr>
          <p:cNvPr id="3" name="Content Placeholder 2"/>
          <p:cNvSpPr>
            <a:spLocks noGrp="1"/>
          </p:cNvSpPr>
          <p:nvPr>
            <p:ph idx="1"/>
          </p:nvPr>
        </p:nvSpPr>
        <p:spPr>
          <a:xfrm>
            <a:off x="152400" y="1219200"/>
            <a:ext cx="8763000" cy="5257800"/>
          </a:xfrm>
        </p:spPr>
        <p:txBody>
          <a:bodyPr>
            <a:noAutofit/>
          </a:bodyPr>
          <a:lstStyle/>
          <a:p>
            <a:pPr algn="just"/>
            <a:r>
              <a:rPr lang="en-US" sz="2400" dirty="0" smtClean="0"/>
              <a:t>Ulcers </a:t>
            </a:r>
            <a:r>
              <a:rPr lang="en-US" sz="2400" dirty="0"/>
              <a:t>most commonly develop when the mucosal cells of the gut do not produce adequate </a:t>
            </a:r>
            <a:r>
              <a:rPr lang="en-US" sz="2400" b="1" dirty="0"/>
              <a:t>mucus to protect against acid digestion</a:t>
            </a:r>
            <a:r>
              <a:rPr lang="en-US" sz="2400" dirty="0"/>
              <a:t>. </a:t>
            </a:r>
          </a:p>
          <a:p>
            <a:pPr algn="just"/>
            <a:r>
              <a:rPr lang="en-US" sz="2400" dirty="0"/>
              <a:t>Causes of decreased mucus production can include anything that </a:t>
            </a:r>
            <a:r>
              <a:rPr lang="en-US" sz="2400" b="1" dirty="0"/>
              <a:t>decreases blood flow to the gut</a:t>
            </a:r>
            <a:r>
              <a:rPr lang="en-US" sz="2400" dirty="0"/>
              <a:t>, causing hypoxia of the mucosal layer and injury to or death of mucus-producing cells. </a:t>
            </a:r>
          </a:p>
          <a:p>
            <a:pPr algn="just"/>
            <a:r>
              <a:rPr lang="en-US" sz="2400" dirty="0" smtClean="0"/>
              <a:t>This type of ulcer is called an </a:t>
            </a:r>
            <a:r>
              <a:rPr lang="en-US" b="1" u="sng" dirty="0" smtClean="0">
                <a:solidFill>
                  <a:srgbClr val="0070C0"/>
                </a:solidFill>
              </a:rPr>
              <a:t>ischemic ulcer. </a:t>
            </a:r>
            <a:endParaRPr lang="en-US" sz="2400" b="1" u="sng" dirty="0" smtClean="0">
              <a:solidFill>
                <a:srgbClr val="0070C0"/>
              </a:solidFill>
            </a:endParaRPr>
          </a:p>
          <a:p>
            <a:pPr algn="just"/>
            <a:r>
              <a:rPr lang="en-US" sz="2400" dirty="0" smtClean="0"/>
              <a:t>Decreased </a:t>
            </a:r>
            <a:r>
              <a:rPr lang="en-US" sz="2400" dirty="0"/>
              <a:t>blood flow occurs with all types of shock. </a:t>
            </a:r>
          </a:p>
          <a:p>
            <a:pPr algn="just"/>
            <a:r>
              <a:rPr lang="en-US" sz="2400" dirty="0"/>
              <a:t>A particular type of ischemic ulcer that develops after a severe burn is called a </a:t>
            </a:r>
            <a:r>
              <a:rPr lang="en-US" b="1" u="sng" dirty="0">
                <a:solidFill>
                  <a:srgbClr val="0070C0"/>
                </a:solidFill>
              </a:rPr>
              <a:t>Curling ulcer.</a:t>
            </a:r>
          </a:p>
          <a:p>
            <a:pPr algn="just"/>
            <a:r>
              <a:rPr lang="en-US" sz="2400" dirty="0"/>
              <a:t>The use of various drugs, especially non-steroidal anti-inflammatory drugs (</a:t>
            </a:r>
            <a:r>
              <a:rPr lang="en-US" sz="2400" b="1" dirty="0"/>
              <a:t>NSAIDs)</a:t>
            </a:r>
            <a:r>
              <a:rPr lang="en-US" sz="2400" dirty="0"/>
              <a:t>, is also associated with an increased risk of ulcer development. Aspirin, especially, causes irritation of the mucosal wall, as do the other NSAIDs and </a:t>
            </a:r>
            <a:r>
              <a:rPr lang="en-US" sz="2400" dirty="0" err="1"/>
              <a:t>glucocorticosteroids</a:t>
            </a:r>
            <a:r>
              <a:rPr lang="en-US" sz="2400" dirty="0"/>
              <a:t>. </a:t>
            </a:r>
          </a:p>
          <a:p>
            <a:pPr algn="just"/>
            <a:endParaRPr lang="en-US" sz="2400" dirty="0"/>
          </a:p>
        </p:txBody>
      </p:sp>
    </p:spTree>
    <p:extLst>
      <p:ext uri="{BB962C8B-B14F-4D97-AF65-F5344CB8AC3E}">
        <p14:creationId xmlns:p14="http://schemas.microsoft.com/office/powerpoint/2010/main" val="29396735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324600"/>
          </a:xfrm>
        </p:spPr>
        <p:txBody>
          <a:bodyPr>
            <a:normAutofit fontScale="77500" lnSpcReduction="20000"/>
          </a:bodyPr>
          <a:lstStyle/>
          <a:p>
            <a:pPr algn="just"/>
            <a:r>
              <a:rPr lang="en-US" b="1" i="1" dirty="0">
                <a:solidFill>
                  <a:srgbClr val="FF0000"/>
                </a:solidFill>
              </a:rPr>
              <a:t>Excess Acid as a Cause of Ulcer</a:t>
            </a:r>
            <a:endParaRPr lang="en-US" b="1" dirty="0">
              <a:solidFill>
                <a:srgbClr val="FF0000"/>
              </a:solidFill>
            </a:endParaRPr>
          </a:p>
          <a:p>
            <a:pPr algn="just"/>
            <a:r>
              <a:rPr lang="en-US" dirty="0"/>
              <a:t>Acid production in the stomach is necessary for activation of stomach digestive enzymes. </a:t>
            </a:r>
            <a:endParaRPr lang="en-US" dirty="0" smtClean="0"/>
          </a:p>
          <a:p>
            <a:pPr algn="just"/>
            <a:r>
              <a:rPr lang="en-US" dirty="0" smtClean="0"/>
              <a:t>Hydrochloric </a:t>
            </a:r>
            <a:r>
              <a:rPr lang="en-US" dirty="0"/>
              <a:t>acid (</a:t>
            </a:r>
            <a:r>
              <a:rPr lang="en-US" dirty="0" err="1"/>
              <a:t>HCl</a:t>
            </a:r>
            <a:r>
              <a:rPr lang="en-US" dirty="0"/>
              <a:t>) is produced by the parietal cells in response to certain foods, drugs, hormones (including </a:t>
            </a:r>
            <a:r>
              <a:rPr lang="en-US" dirty="0" err="1"/>
              <a:t>gastrin</a:t>
            </a:r>
            <a:r>
              <a:rPr lang="en-US" dirty="0"/>
              <a:t>), histamine, and parasympathetic stimulation. </a:t>
            </a:r>
            <a:endParaRPr lang="en-US" dirty="0" smtClean="0"/>
          </a:p>
          <a:p>
            <a:pPr algn="just"/>
            <a:r>
              <a:rPr lang="en-US" b="1" dirty="0" smtClean="0">
                <a:solidFill>
                  <a:srgbClr val="0070C0"/>
                </a:solidFill>
              </a:rPr>
              <a:t>Foods </a:t>
            </a:r>
            <a:r>
              <a:rPr lang="en-US" b="1" dirty="0">
                <a:solidFill>
                  <a:srgbClr val="0070C0"/>
                </a:solidFill>
              </a:rPr>
              <a:t>and drugs such as caffeine and alcohol stimulate the parietal cells to produce acid</a:t>
            </a:r>
            <a:r>
              <a:rPr lang="en-US" dirty="0"/>
              <a:t>. </a:t>
            </a:r>
            <a:endParaRPr lang="en-US" dirty="0" smtClean="0"/>
          </a:p>
          <a:p>
            <a:pPr algn="just"/>
            <a:r>
              <a:rPr lang="en-US" dirty="0" smtClean="0"/>
              <a:t>Aspirin </a:t>
            </a:r>
            <a:r>
              <a:rPr lang="en-US" dirty="0"/>
              <a:t>is an acid, which may directly irritate or erode the lining of the stomach.</a:t>
            </a:r>
          </a:p>
          <a:p>
            <a:pPr algn="just"/>
            <a:r>
              <a:rPr lang="en-US" b="1" i="1" dirty="0">
                <a:solidFill>
                  <a:srgbClr val="FF0000"/>
                </a:solidFill>
              </a:rPr>
              <a:t>Increased Delivery of Acid as a Cause of Duodenal Ulcer</a:t>
            </a:r>
            <a:endParaRPr lang="en-US" b="1" dirty="0">
              <a:solidFill>
                <a:srgbClr val="FF0000"/>
              </a:solidFill>
            </a:endParaRPr>
          </a:p>
          <a:p>
            <a:pPr algn="just"/>
            <a:r>
              <a:rPr lang="en-US" dirty="0"/>
              <a:t>Too rapid movement of stomach contents into the duodenum can overwhelm the protective mucus layer there. </a:t>
            </a:r>
            <a:endParaRPr lang="en-US" dirty="0" smtClean="0"/>
          </a:p>
          <a:p>
            <a:pPr algn="just"/>
            <a:r>
              <a:rPr lang="en-US" dirty="0" smtClean="0"/>
              <a:t>This </a:t>
            </a:r>
            <a:r>
              <a:rPr lang="en-US" dirty="0"/>
              <a:t>occurs with irritation of the stomach by </a:t>
            </a:r>
            <a:r>
              <a:rPr lang="en-US" sz="3600" b="1" dirty="0">
                <a:solidFill>
                  <a:srgbClr val="0070C0"/>
                </a:solidFill>
              </a:rPr>
              <a:t>certain foods or microorganisms, as well as by excess </a:t>
            </a:r>
            <a:r>
              <a:rPr lang="en-US" sz="3600" b="1" dirty="0" err="1">
                <a:solidFill>
                  <a:srgbClr val="0070C0"/>
                </a:solidFill>
              </a:rPr>
              <a:t>gastrin</a:t>
            </a:r>
            <a:r>
              <a:rPr lang="en-US" sz="3600" b="1" dirty="0">
                <a:solidFill>
                  <a:srgbClr val="0070C0"/>
                </a:solidFill>
              </a:rPr>
              <a:t> secretion or abnormal distention.</a:t>
            </a:r>
          </a:p>
          <a:p>
            <a:pPr algn="just"/>
            <a:endParaRPr lang="en-US" dirty="0"/>
          </a:p>
        </p:txBody>
      </p:sp>
    </p:spTree>
    <p:extLst>
      <p:ext uri="{BB962C8B-B14F-4D97-AF65-F5344CB8AC3E}">
        <p14:creationId xmlns:p14="http://schemas.microsoft.com/office/powerpoint/2010/main" val="33259360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i="1" dirty="0"/>
              <a:t>Clinical Manifestations</a:t>
            </a:r>
            <a:r>
              <a:rPr lang="en-US" dirty="0"/>
              <a:t/>
            </a:r>
            <a:br>
              <a:rPr lang="en-US" dirty="0"/>
            </a:br>
            <a:endParaRPr lang="en-US" dirty="0"/>
          </a:p>
        </p:txBody>
      </p:sp>
      <p:sp>
        <p:nvSpPr>
          <p:cNvPr id="3" name="Content Placeholder 2"/>
          <p:cNvSpPr>
            <a:spLocks noGrp="1"/>
          </p:cNvSpPr>
          <p:nvPr>
            <p:ph idx="1"/>
          </p:nvPr>
        </p:nvSpPr>
        <p:spPr>
          <a:xfrm>
            <a:off x="152400" y="533400"/>
            <a:ext cx="8839200" cy="4983163"/>
          </a:xfrm>
        </p:spPr>
        <p:txBody>
          <a:bodyPr>
            <a:noAutofit/>
          </a:bodyPr>
          <a:lstStyle/>
          <a:p>
            <a:pPr lvl="0" algn="just"/>
            <a:r>
              <a:rPr lang="en-US" sz="2800" dirty="0"/>
              <a:t>Burning abdominal pain (</a:t>
            </a:r>
            <a:r>
              <a:rPr lang="en-US" sz="2800" b="1" dirty="0"/>
              <a:t>dyspepsia</a:t>
            </a:r>
            <a:r>
              <a:rPr lang="en-US" sz="2800" dirty="0"/>
              <a:t>) often occurs </a:t>
            </a:r>
            <a:r>
              <a:rPr lang="en-US" sz="2800" b="1" dirty="0"/>
              <a:t>at night</a:t>
            </a:r>
            <a:r>
              <a:rPr lang="en-US" sz="2800" dirty="0"/>
              <a:t>. </a:t>
            </a:r>
            <a:endParaRPr lang="en-US" sz="2800" dirty="0" smtClean="0"/>
          </a:p>
          <a:p>
            <a:pPr lvl="0" algn="just"/>
            <a:r>
              <a:rPr lang="en-US" sz="2800" dirty="0" smtClean="0"/>
              <a:t>The </a:t>
            </a:r>
            <a:r>
              <a:rPr lang="en-US" sz="2800" dirty="0"/>
              <a:t>pain is usually located in the </a:t>
            </a:r>
            <a:r>
              <a:rPr lang="en-US" sz="2800" b="1" dirty="0"/>
              <a:t>midline </a:t>
            </a:r>
            <a:r>
              <a:rPr lang="en-US" sz="2800" b="1" dirty="0" err="1"/>
              <a:t>epigastric</a:t>
            </a:r>
            <a:r>
              <a:rPr lang="en-US" sz="2800" b="1" dirty="0"/>
              <a:t> area.</a:t>
            </a:r>
          </a:p>
          <a:p>
            <a:pPr lvl="0" algn="just"/>
            <a:r>
              <a:rPr lang="en-US" sz="2800" dirty="0"/>
              <a:t>Pain that occurs </a:t>
            </a:r>
            <a:r>
              <a:rPr lang="en-US" sz="2800" b="1" u="sng" dirty="0">
                <a:solidFill>
                  <a:srgbClr val="0070C0"/>
                </a:solidFill>
              </a:rPr>
              <a:t>when the stomach is empty </a:t>
            </a:r>
            <a:r>
              <a:rPr lang="en-US" sz="2800" dirty="0"/>
              <a:t>(for example, at night) often signifies a </a:t>
            </a:r>
            <a:r>
              <a:rPr lang="en-US" sz="2800" b="1" dirty="0">
                <a:solidFill>
                  <a:srgbClr val="FF0000"/>
                </a:solidFill>
              </a:rPr>
              <a:t>duodenal ulcer</a:t>
            </a:r>
            <a:r>
              <a:rPr lang="en-US" sz="2800" dirty="0"/>
              <a:t>. This is most common.</a:t>
            </a:r>
          </a:p>
          <a:p>
            <a:pPr lvl="0" algn="just"/>
            <a:r>
              <a:rPr lang="en-US" sz="2800" dirty="0"/>
              <a:t>Pain that occurs </a:t>
            </a:r>
            <a:r>
              <a:rPr lang="en-US" sz="2800" b="1" u="sng" dirty="0">
                <a:solidFill>
                  <a:srgbClr val="0070C0"/>
                </a:solidFill>
              </a:rPr>
              <a:t>immediately after or during eating </a:t>
            </a:r>
            <a:r>
              <a:rPr lang="en-US" sz="2800" dirty="0"/>
              <a:t>suggests a </a:t>
            </a:r>
            <a:r>
              <a:rPr lang="en-US" sz="2800" b="1" dirty="0">
                <a:solidFill>
                  <a:srgbClr val="FF0000"/>
                </a:solidFill>
              </a:rPr>
              <a:t>gastric ulcer</a:t>
            </a:r>
            <a:r>
              <a:rPr lang="en-US" sz="2800" dirty="0"/>
              <a:t>. Occasionally, the pain may be referred to the back or shoulder as well.</a:t>
            </a:r>
          </a:p>
          <a:p>
            <a:pPr lvl="0" algn="just"/>
            <a:r>
              <a:rPr lang="en-US" sz="2800" dirty="0"/>
              <a:t>The occurrence of pain often comes and </a:t>
            </a:r>
            <a:r>
              <a:rPr lang="en-US" sz="2800" dirty="0" smtClean="0"/>
              <a:t>goes</a:t>
            </a:r>
          </a:p>
          <a:p>
            <a:pPr lvl="0" algn="just"/>
            <a:r>
              <a:rPr lang="en-US" sz="2800" dirty="0" smtClean="0"/>
              <a:t>Weight </a:t>
            </a:r>
            <a:r>
              <a:rPr lang="en-US" sz="2800" dirty="0"/>
              <a:t>loss is common with gastric ulcers. </a:t>
            </a:r>
            <a:endParaRPr lang="en-US" sz="2800" dirty="0" smtClean="0"/>
          </a:p>
          <a:p>
            <a:pPr lvl="0" algn="just"/>
            <a:r>
              <a:rPr lang="en-US" sz="2800" dirty="0" smtClean="0"/>
              <a:t>Weight </a:t>
            </a:r>
            <a:r>
              <a:rPr lang="en-US" sz="2800" dirty="0"/>
              <a:t>gain may occur with duodenal ulcers because eating relieves the discomfort.</a:t>
            </a:r>
          </a:p>
          <a:p>
            <a:pPr algn="just"/>
            <a:endParaRPr lang="en-US" sz="2800" dirty="0"/>
          </a:p>
        </p:txBody>
      </p:sp>
    </p:spTree>
    <p:extLst>
      <p:ext uri="{BB962C8B-B14F-4D97-AF65-F5344CB8AC3E}">
        <p14:creationId xmlns:p14="http://schemas.microsoft.com/office/powerpoint/2010/main" val="32665379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Diagnostic Tools</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t>Ulcers </a:t>
            </a:r>
            <a:r>
              <a:rPr lang="en-US" dirty="0"/>
              <a:t>are diagnosed primarily by </a:t>
            </a:r>
            <a:r>
              <a:rPr lang="en-US" b="1" dirty="0"/>
              <a:t>history and endoscopy. </a:t>
            </a:r>
            <a:endParaRPr lang="en-US" b="1" dirty="0" smtClean="0"/>
          </a:p>
          <a:p>
            <a:r>
              <a:rPr lang="en-US" dirty="0" smtClean="0"/>
              <a:t>With </a:t>
            </a:r>
            <a:r>
              <a:rPr lang="en-US" dirty="0"/>
              <a:t>endoscopy, not only can the gut lining be viewed for ulcers, but tissue samples can also be taken for biopsy .</a:t>
            </a:r>
          </a:p>
          <a:p>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Helicobacter Pylori</a:t>
            </a:r>
            <a:r>
              <a:rPr lang="en-US" dirty="0"/>
              <a:t/>
            </a:r>
            <a:br>
              <a:rPr lang="en-US" dirty="0"/>
            </a:br>
            <a:endParaRPr lang="en-US" dirty="0"/>
          </a:p>
        </p:txBody>
      </p:sp>
      <p:sp>
        <p:nvSpPr>
          <p:cNvPr id="3" name="Content Placeholder 2"/>
          <p:cNvSpPr>
            <a:spLocks noGrp="1"/>
          </p:cNvSpPr>
          <p:nvPr>
            <p:ph idx="1"/>
          </p:nvPr>
        </p:nvSpPr>
        <p:spPr>
          <a:xfrm>
            <a:off x="381000" y="1219200"/>
            <a:ext cx="8229600" cy="4525963"/>
          </a:xfrm>
        </p:spPr>
        <p:txBody>
          <a:bodyPr>
            <a:noAutofit/>
          </a:bodyPr>
          <a:lstStyle/>
          <a:p>
            <a:pPr algn="just"/>
            <a:r>
              <a:rPr lang="en-US" sz="2800" i="1" dirty="0" smtClean="0"/>
              <a:t>Helicobacter </a:t>
            </a:r>
            <a:r>
              <a:rPr lang="en-US" sz="2800" i="1" dirty="0"/>
              <a:t>pylori</a:t>
            </a:r>
            <a:r>
              <a:rPr lang="en-US" sz="2800" dirty="0"/>
              <a:t> has been implicated in many gastrointestinal diseases including duodenal and gastric ulcer, gastritis, and possibly gastric cancer</a:t>
            </a:r>
            <a:r>
              <a:rPr lang="en-US" sz="2800" dirty="0" smtClean="0"/>
              <a:t>.</a:t>
            </a:r>
          </a:p>
          <a:p>
            <a:pPr algn="just"/>
            <a:r>
              <a:rPr lang="en-US" sz="2800" dirty="0" smtClean="0"/>
              <a:t> </a:t>
            </a:r>
            <a:r>
              <a:rPr lang="en-US" sz="2800" dirty="0"/>
              <a:t>In asymptomatic individuals colonization </a:t>
            </a:r>
            <a:r>
              <a:rPr lang="en-US" sz="2800" dirty="0" smtClean="0"/>
              <a:t>by </a:t>
            </a:r>
            <a:r>
              <a:rPr lang="en-US" sz="2800" i="1" dirty="0" smtClean="0"/>
              <a:t>Helicobacter </a:t>
            </a:r>
            <a:r>
              <a:rPr lang="en-US" sz="2800" i="1" dirty="0"/>
              <a:t>pylori</a:t>
            </a:r>
            <a:r>
              <a:rPr lang="en-US" sz="2800" dirty="0"/>
              <a:t> increases with age up to 50% in the elderly.</a:t>
            </a:r>
          </a:p>
          <a:p>
            <a:pPr algn="just"/>
            <a:r>
              <a:rPr lang="en-US" sz="2800" b="1" dirty="0"/>
              <a:t>A) Diagnostic tests</a:t>
            </a:r>
            <a:endParaRPr lang="en-US" sz="2800" dirty="0"/>
          </a:p>
          <a:p>
            <a:pPr algn="just"/>
            <a:r>
              <a:rPr lang="en-US" sz="2800" b="1" dirty="0" smtClean="0">
                <a:solidFill>
                  <a:srgbClr val="FF0000"/>
                </a:solidFill>
              </a:rPr>
              <a:t>Biopsy</a:t>
            </a:r>
          </a:p>
          <a:p>
            <a:pPr algn="just"/>
            <a:r>
              <a:rPr lang="en-US" sz="2800" b="1" dirty="0">
                <a:solidFill>
                  <a:srgbClr val="FF0000"/>
                </a:solidFill>
              </a:rPr>
              <a:t>C-breath test</a:t>
            </a:r>
            <a:r>
              <a:rPr lang="en-US" sz="2800" dirty="0">
                <a:solidFill>
                  <a:srgbClr val="FF0000"/>
                </a:solidFill>
              </a:rPr>
              <a:t/>
            </a:r>
            <a:br>
              <a:rPr lang="en-US" sz="2800" dirty="0">
                <a:solidFill>
                  <a:srgbClr val="FF0000"/>
                </a:solidFill>
              </a:rPr>
            </a:br>
            <a:endParaRPr lang="en-US" sz="2800" b="1" dirty="0" smtClean="0">
              <a:solidFill>
                <a:srgbClr val="FF0000"/>
              </a:solidFill>
            </a:endParaRPr>
          </a:p>
        </p:txBody>
      </p:sp>
    </p:spTree>
    <p:extLst>
      <p:ext uri="{BB962C8B-B14F-4D97-AF65-F5344CB8AC3E}">
        <p14:creationId xmlns:p14="http://schemas.microsoft.com/office/powerpoint/2010/main" val="19659488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Complications of peptic ulcers</a:t>
            </a:r>
            <a:r>
              <a:rPr lang="en-US" dirty="0" smtClean="0"/>
              <a:t/>
            </a:r>
            <a:br>
              <a:rPr lang="en-US" dirty="0" smtClean="0"/>
            </a:br>
            <a:endParaRPr lang="en-US" dirty="0"/>
          </a:p>
        </p:txBody>
      </p:sp>
      <p:sp>
        <p:nvSpPr>
          <p:cNvPr id="3" name="Content Placeholder 2"/>
          <p:cNvSpPr>
            <a:spLocks noGrp="1"/>
          </p:cNvSpPr>
          <p:nvPr>
            <p:ph idx="1"/>
          </p:nvPr>
        </p:nvSpPr>
        <p:spPr>
          <a:xfrm>
            <a:off x="457200" y="990600"/>
            <a:ext cx="8229600" cy="5486400"/>
          </a:xfrm>
        </p:spPr>
        <p:txBody>
          <a:bodyPr>
            <a:normAutofit fontScale="70000" lnSpcReduction="20000"/>
          </a:bodyPr>
          <a:lstStyle/>
          <a:p>
            <a:pPr lvl="0" algn="just"/>
            <a:r>
              <a:rPr lang="en-US" b="1" dirty="0" smtClean="0">
                <a:solidFill>
                  <a:srgbClr val="FF0000"/>
                </a:solidFill>
              </a:rPr>
              <a:t>Perforation </a:t>
            </a:r>
            <a:r>
              <a:rPr lang="en-US" dirty="0"/>
              <a:t>of the gut, this can lead to infection of the abdominal cavity. The pain of perforation is </a:t>
            </a:r>
            <a:r>
              <a:rPr lang="en-US" b="1" dirty="0"/>
              <a:t>severe and radiating</a:t>
            </a:r>
            <a:r>
              <a:rPr lang="en-US" dirty="0"/>
              <a:t>. It is </a:t>
            </a:r>
            <a:r>
              <a:rPr lang="en-US" b="1" dirty="0"/>
              <a:t>unrelieved by eating or antacids</a:t>
            </a:r>
            <a:r>
              <a:rPr lang="en-US" dirty="0" smtClean="0"/>
              <a:t>.</a:t>
            </a:r>
          </a:p>
          <a:p>
            <a:pPr lvl="0" algn="just">
              <a:buNone/>
            </a:pPr>
            <a:endParaRPr lang="en-US" dirty="0"/>
          </a:p>
          <a:p>
            <a:pPr lvl="0" algn="just"/>
            <a:r>
              <a:rPr lang="en-US" b="1" dirty="0">
                <a:solidFill>
                  <a:srgbClr val="FF0000"/>
                </a:solidFill>
              </a:rPr>
              <a:t>Obstruction of the lumen </a:t>
            </a:r>
            <a:r>
              <a:rPr lang="en-US" dirty="0"/>
              <a:t>of the GI tract may occur as a result of repeated episodes of injury, inflammation, and scarring. Obstruction is most often at the </a:t>
            </a:r>
            <a:r>
              <a:rPr lang="en-US" b="1" dirty="0"/>
              <a:t>pylorus</a:t>
            </a:r>
            <a:r>
              <a:rPr lang="en-US" dirty="0"/>
              <a:t>, the narrow passageway between the stomach and the small intestine. Obstruction causes feelings of stomach and </a:t>
            </a:r>
            <a:r>
              <a:rPr lang="en-US" b="1" dirty="0" err="1"/>
              <a:t>epigastric</a:t>
            </a:r>
            <a:r>
              <a:rPr lang="en-US" b="1" dirty="0"/>
              <a:t> distention, heaviness, nausea, and vomiting.</a:t>
            </a:r>
          </a:p>
          <a:p>
            <a:pPr lvl="0" algn="just"/>
            <a:endParaRPr lang="en-US" b="1" dirty="0" smtClean="0">
              <a:solidFill>
                <a:srgbClr val="FF0000"/>
              </a:solidFill>
            </a:endParaRPr>
          </a:p>
          <a:p>
            <a:pPr lvl="0" algn="just"/>
            <a:r>
              <a:rPr lang="en-US" b="1" dirty="0" smtClean="0">
                <a:solidFill>
                  <a:srgbClr val="FF0000"/>
                </a:solidFill>
              </a:rPr>
              <a:t>Hemorrhage </a:t>
            </a:r>
            <a:r>
              <a:rPr lang="en-US" dirty="0"/>
              <a:t>may occur when the ulcer has eroded an artery or vein in the gut. This can result in </a:t>
            </a:r>
            <a:r>
              <a:rPr lang="en-US" b="1" dirty="0" err="1"/>
              <a:t>hematemesis</a:t>
            </a:r>
            <a:r>
              <a:rPr lang="en-US" b="1" dirty="0"/>
              <a:t> </a:t>
            </a:r>
            <a:r>
              <a:rPr lang="en-US" dirty="0"/>
              <a:t>(vomiting of blood) or in </a:t>
            </a:r>
            <a:r>
              <a:rPr lang="en-US" b="1" dirty="0" err="1"/>
              <a:t>melena</a:t>
            </a:r>
            <a:r>
              <a:rPr lang="en-US" dirty="0"/>
              <a:t> (passage of upper GI blood in the stool). </a:t>
            </a:r>
            <a:endParaRPr lang="en-US" dirty="0" smtClean="0"/>
          </a:p>
          <a:p>
            <a:pPr lvl="0" algn="just"/>
            <a:r>
              <a:rPr lang="en-US" dirty="0" smtClean="0"/>
              <a:t>If </a:t>
            </a:r>
            <a:r>
              <a:rPr lang="en-US" dirty="0"/>
              <a:t>bleeding is extensive and sudden, symptoms of shock may occur. </a:t>
            </a:r>
            <a:endParaRPr lang="en-US" dirty="0" smtClean="0"/>
          </a:p>
          <a:p>
            <a:pPr lvl="0" algn="just"/>
            <a:r>
              <a:rPr lang="en-US" dirty="0" smtClean="0"/>
              <a:t>If </a:t>
            </a:r>
            <a:r>
              <a:rPr lang="en-US" dirty="0"/>
              <a:t>bleeding is slow and insidious, </a:t>
            </a:r>
            <a:r>
              <a:rPr lang="en-US" b="1" dirty="0" err="1">
                <a:solidFill>
                  <a:srgbClr val="0070C0"/>
                </a:solidFill>
              </a:rPr>
              <a:t>microcytic</a:t>
            </a:r>
            <a:r>
              <a:rPr lang="en-US" b="1" dirty="0">
                <a:solidFill>
                  <a:srgbClr val="0070C0"/>
                </a:solidFill>
              </a:rPr>
              <a:t> </a:t>
            </a:r>
            <a:r>
              <a:rPr lang="en-US" b="1" dirty="0" err="1">
                <a:solidFill>
                  <a:srgbClr val="0070C0"/>
                </a:solidFill>
              </a:rPr>
              <a:t>hypochromic</a:t>
            </a:r>
            <a:r>
              <a:rPr lang="en-US" b="1" dirty="0">
                <a:solidFill>
                  <a:srgbClr val="0070C0"/>
                </a:solidFill>
              </a:rPr>
              <a:t> anemia may develop.</a:t>
            </a:r>
          </a:p>
          <a:p>
            <a:pPr algn="just"/>
            <a:endParaRPr lang="en-US" dirty="0"/>
          </a:p>
        </p:txBody>
      </p:sp>
    </p:spTree>
    <p:extLst>
      <p:ext uri="{BB962C8B-B14F-4D97-AF65-F5344CB8AC3E}">
        <p14:creationId xmlns:p14="http://schemas.microsoft.com/office/powerpoint/2010/main" val="6439212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Treatment</a:t>
            </a:r>
            <a:r>
              <a:rPr lang="en-US" dirty="0" smtClean="0"/>
              <a:t/>
            </a:r>
            <a:br>
              <a:rPr lang="en-US" dirty="0" smtClean="0"/>
            </a:br>
            <a:endParaRPr lang="en-US" dirty="0"/>
          </a:p>
        </p:txBody>
      </p:sp>
      <p:sp>
        <p:nvSpPr>
          <p:cNvPr id="3" name="Content Placeholder 2"/>
          <p:cNvSpPr>
            <a:spLocks noGrp="1"/>
          </p:cNvSpPr>
          <p:nvPr>
            <p:ph idx="1"/>
          </p:nvPr>
        </p:nvSpPr>
        <p:spPr>
          <a:xfrm>
            <a:off x="457200" y="1143000"/>
            <a:ext cx="8229600" cy="4983163"/>
          </a:xfrm>
        </p:spPr>
        <p:txBody>
          <a:bodyPr>
            <a:normAutofit fontScale="77500" lnSpcReduction="20000"/>
          </a:bodyPr>
          <a:lstStyle/>
          <a:p>
            <a:pPr lvl="0" algn="just"/>
            <a:r>
              <a:rPr lang="en-US" dirty="0" smtClean="0"/>
              <a:t>Identify </a:t>
            </a:r>
            <a:r>
              <a:rPr lang="en-US" dirty="0"/>
              <a:t>and instruct patients to </a:t>
            </a:r>
            <a:r>
              <a:rPr lang="en-US" b="1" dirty="0">
                <a:solidFill>
                  <a:srgbClr val="0070C0"/>
                </a:solidFill>
              </a:rPr>
              <a:t>avoid foods that cause excess </a:t>
            </a:r>
            <a:r>
              <a:rPr lang="en-US" b="1" dirty="0" err="1">
                <a:solidFill>
                  <a:srgbClr val="0070C0"/>
                </a:solidFill>
              </a:rPr>
              <a:t>HCl</a:t>
            </a:r>
            <a:r>
              <a:rPr lang="en-US" b="1" dirty="0">
                <a:solidFill>
                  <a:srgbClr val="0070C0"/>
                </a:solidFill>
              </a:rPr>
              <a:t> secretion</a:t>
            </a:r>
            <a:r>
              <a:rPr lang="en-US" dirty="0"/>
              <a:t>; doing so improves symptoms for some individuals.</a:t>
            </a:r>
          </a:p>
          <a:p>
            <a:pPr lvl="0" algn="just"/>
            <a:r>
              <a:rPr lang="en-US" dirty="0"/>
              <a:t>Educate patients that </a:t>
            </a:r>
            <a:r>
              <a:rPr lang="en-US" b="1" dirty="0">
                <a:solidFill>
                  <a:srgbClr val="0070C0"/>
                </a:solidFill>
              </a:rPr>
              <a:t>avoidance of alcohol and caffeine </a:t>
            </a:r>
            <a:r>
              <a:rPr lang="en-US" dirty="0"/>
              <a:t>improves symptoms and increases healing of a pre-existing ulcer.</a:t>
            </a:r>
          </a:p>
          <a:p>
            <a:pPr lvl="0" algn="just"/>
            <a:r>
              <a:rPr lang="en-US" b="1" dirty="0">
                <a:solidFill>
                  <a:srgbClr val="0070C0"/>
                </a:solidFill>
              </a:rPr>
              <a:t>Discontinue or reduce NSAID ingestion</a:t>
            </a:r>
            <a:r>
              <a:rPr lang="en-US" dirty="0"/>
              <a:t>; this often relieves symptoms in mild cases.</a:t>
            </a:r>
          </a:p>
          <a:p>
            <a:pPr lvl="0" algn="just"/>
            <a:r>
              <a:rPr lang="en-US" dirty="0"/>
              <a:t>Strongly urge individuals who </a:t>
            </a:r>
            <a:r>
              <a:rPr lang="en-US" b="1" dirty="0">
                <a:solidFill>
                  <a:srgbClr val="0070C0"/>
                </a:solidFill>
              </a:rPr>
              <a:t>smoke to quit </a:t>
            </a:r>
            <a:r>
              <a:rPr lang="en-US" dirty="0"/>
              <a:t>because tobacco both irritates the gut and delays healing.</a:t>
            </a:r>
          </a:p>
          <a:p>
            <a:pPr lvl="0" algn="just"/>
            <a:r>
              <a:rPr lang="en-US" dirty="0"/>
              <a:t>Prescribe </a:t>
            </a:r>
            <a:r>
              <a:rPr lang="en-US" b="1" dirty="0">
                <a:solidFill>
                  <a:srgbClr val="0070C0"/>
                </a:solidFill>
              </a:rPr>
              <a:t>antihistamines to neutralize stomach acid </a:t>
            </a:r>
            <a:r>
              <a:rPr lang="en-US" dirty="0"/>
              <a:t>and to relieve symptoms of an ulcer.</a:t>
            </a:r>
          </a:p>
          <a:p>
            <a:pPr lvl="0" algn="just"/>
            <a:r>
              <a:rPr lang="en-US" b="1" dirty="0">
                <a:solidFill>
                  <a:srgbClr val="0070C0"/>
                </a:solidFill>
              </a:rPr>
              <a:t>Stress management</a:t>
            </a:r>
            <a:r>
              <a:rPr lang="en-US" dirty="0"/>
              <a:t>, relaxation techniques, or sedatives can be used to relieve psychological influences.</a:t>
            </a:r>
          </a:p>
          <a:p>
            <a:pPr algn="just"/>
            <a:endParaRPr lang="en-US" dirty="0"/>
          </a:p>
        </p:txBody>
      </p:sp>
    </p:spTree>
    <p:extLst>
      <p:ext uri="{BB962C8B-B14F-4D97-AF65-F5344CB8AC3E}">
        <p14:creationId xmlns:p14="http://schemas.microsoft.com/office/powerpoint/2010/main" val="12371175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MALABSORPTION/MALDIGESTION</a:t>
            </a:r>
            <a:br>
              <a:rPr lang="en-US" dirty="0"/>
            </a:br>
            <a:endParaRPr lang="en-US" dirty="0"/>
          </a:p>
        </p:txBody>
      </p:sp>
      <p:sp>
        <p:nvSpPr>
          <p:cNvPr id="3" name="Content Placeholder 2"/>
          <p:cNvSpPr>
            <a:spLocks noGrp="1"/>
          </p:cNvSpPr>
          <p:nvPr>
            <p:ph idx="1"/>
          </p:nvPr>
        </p:nvSpPr>
        <p:spPr>
          <a:xfrm>
            <a:off x="457200" y="1600200"/>
            <a:ext cx="8305800" cy="5029200"/>
          </a:xfrm>
        </p:spPr>
        <p:txBody>
          <a:bodyPr>
            <a:normAutofit fontScale="85000" lnSpcReduction="20000"/>
          </a:bodyPr>
          <a:lstStyle/>
          <a:p>
            <a:pPr algn="just"/>
            <a:r>
              <a:rPr lang="en-US" dirty="0"/>
              <a:t>A variety of diseases causes a disturbance in digestion and absorption.</a:t>
            </a:r>
          </a:p>
          <a:p>
            <a:pPr algn="just"/>
            <a:r>
              <a:rPr lang="en-US" b="1" i="1" dirty="0" err="1"/>
              <a:t>Maldigestion</a:t>
            </a:r>
            <a:r>
              <a:rPr lang="en-US" dirty="0"/>
              <a:t>: Dysfunction of the </a:t>
            </a:r>
            <a:r>
              <a:rPr lang="en-US" i="1" dirty="0"/>
              <a:t>digestive</a:t>
            </a:r>
            <a:r>
              <a:rPr lang="en-US" dirty="0"/>
              <a:t> process that can occur in a number of sites in the gastrointestinal tract.</a:t>
            </a:r>
          </a:p>
          <a:p>
            <a:pPr algn="just"/>
            <a:r>
              <a:rPr lang="en-US" b="1" i="1" dirty="0" err="1"/>
              <a:t>Malabsorption</a:t>
            </a:r>
            <a:r>
              <a:rPr lang="en-US" dirty="0"/>
              <a:t>: Dysfunction of the </a:t>
            </a:r>
            <a:r>
              <a:rPr lang="en-US" i="1" dirty="0"/>
              <a:t>absorptive</a:t>
            </a:r>
            <a:r>
              <a:rPr lang="en-US" dirty="0"/>
              <a:t> process by the gut caused by gluten, inflammation, infection, surgical resection, vitamin deficiency and other factors.</a:t>
            </a:r>
          </a:p>
          <a:p>
            <a:pPr algn="just"/>
            <a:r>
              <a:rPr lang="en-US" dirty="0"/>
              <a:t>Both conditions lead to one common syndrome called </a:t>
            </a:r>
            <a:r>
              <a:rPr lang="en-US" b="1" i="1" dirty="0" err="1"/>
              <a:t>malabsorption</a:t>
            </a:r>
            <a:r>
              <a:rPr lang="en-US" dirty="0"/>
              <a:t>. </a:t>
            </a:r>
            <a:endParaRPr lang="en-US" dirty="0" smtClean="0"/>
          </a:p>
          <a:p>
            <a:pPr marL="0" indent="0" algn="just">
              <a:buNone/>
            </a:pPr>
            <a:r>
              <a:rPr lang="en-US" dirty="0" smtClean="0"/>
              <a:t>Thus</a:t>
            </a:r>
            <a:r>
              <a:rPr lang="en-US" dirty="0"/>
              <a:t>, the diagnostic process is designed to:</a:t>
            </a:r>
          </a:p>
          <a:p>
            <a:pPr lvl="0" algn="just"/>
            <a:r>
              <a:rPr lang="en-US" dirty="0"/>
              <a:t>Demonstrate the presence of </a:t>
            </a:r>
            <a:r>
              <a:rPr lang="en-US" dirty="0" err="1"/>
              <a:t>malabsorption</a:t>
            </a:r>
            <a:endParaRPr lang="en-US" dirty="0"/>
          </a:p>
          <a:p>
            <a:pPr lvl="0" algn="just"/>
            <a:r>
              <a:rPr lang="en-US" dirty="0"/>
              <a:t>Identify the type of disease process</a:t>
            </a:r>
          </a:p>
          <a:p>
            <a:pPr algn="just"/>
            <a:endParaRPr lang="en-US" dirty="0"/>
          </a:p>
        </p:txBody>
      </p:sp>
    </p:spTree>
    <p:extLst>
      <p:ext uri="{BB962C8B-B14F-4D97-AF65-F5344CB8AC3E}">
        <p14:creationId xmlns:p14="http://schemas.microsoft.com/office/powerpoint/2010/main" val="3464928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2" name="Rectangle 4"/>
          <p:cNvSpPr>
            <a:spLocks noGrp="1" noChangeArrowheads="1"/>
          </p:cNvSpPr>
          <p:nvPr>
            <p:ph type="title"/>
          </p:nvPr>
        </p:nvSpPr>
        <p:spPr/>
        <p:txBody>
          <a:bodyPr/>
          <a:lstStyle/>
          <a:p>
            <a:r>
              <a:rPr lang="en-US"/>
              <a:t>Digestive Processes</a:t>
            </a:r>
          </a:p>
        </p:txBody>
      </p:sp>
      <p:pic>
        <p:nvPicPr>
          <p:cNvPr id="529413" name="Picture 5"/>
          <p:cNvPicPr>
            <a:picLocks noGrp="1" noChangeAspect="1" noChangeArrowheads="1"/>
          </p:cNvPicPr>
          <p:nvPr>
            <p:ph idx="1"/>
          </p:nvPr>
        </p:nvPicPr>
        <p:blipFill>
          <a:blip r:embed="rId2"/>
          <a:srcRect b="2922"/>
          <a:stretch>
            <a:fillRect/>
          </a:stretch>
        </p:blipFill>
        <p:spPr>
          <a:xfrm>
            <a:off x="609600" y="211871"/>
            <a:ext cx="8229600" cy="6417529"/>
          </a:xfrm>
          <a:noFill/>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Malabsorption</a:t>
            </a:r>
            <a:r>
              <a:rPr lang="en-US" b="1" dirty="0" smtClean="0"/>
              <a:t> syndromes</a:t>
            </a:r>
            <a:r>
              <a:rPr lang="en-US" dirty="0" smtClean="0"/>
              <a:t/>
            </a:r>
            <a:br>
              <a:rPr lang="en-US" dirty="0" smtClean="0"/>
            </a:br>
            <a:endParaRPr lang="en-US" dirty="0"/>
          </a:p>
        </p:txBody>
      </p:sp>
      <p:sp>
        <p:nvSpPr>
          <p:cNvPr id="3" name="Content Placeholder 2"/>
          <p:cNvSpPr>
            <a:spLocks noGrp="1"/>
          </p:cNvSpPr>
          <p:nvPr>
            <p:ph idx="1"/>
          </p:nvPr>
        </p:nvSpPr>
        <p:spPr>
          <a:xfrm>
            <a:off x="228600" y="990600"/>
            <a:ext cx="8686800" cy="5638800"/>
          </a:xfrm>
        </p:spPr>
        <p:txBody>
          <a:bodyPr>
            <a:normAutofit lnSpcReduction="10000"/>
          </a:bodyPr>
          <a:lstStyle/>
          <a:p>
            <a:pPr algn="just"/>
            <a:r>
              <a:rPr lang="en-US" b="1" dirty="0" smtClean="0">
                <a:solidFill>
                  <a:srgbClr val="FF0000"/>
                </a:solidFill>
              </a:rPr>
              <a:t>Failure </a:t>
            </a:r>
            <a:r>
              <a:rPr lang="en-US" b="1" dirty="0">
                <a:solidFill>
                  <a:srgbClr val="FF0000"/>
                </a:solidFill>
              </a:rPr>
              <a:t>of the small intestine to absorb certain foodstuffs is called </a:t>
            </a:r>
            <a:r>
              <a:rPr lang="en-US" dirty="0" err="1"/>
              <a:t>malabsorption</a:t>
            </a:r>
            <a:r>
              <a:rPr lang="en-US" dirty="0"/>
              <a:t>. </a:t>
            </a:r>
            <a:endParaRPr lang="en-US" dirty="0" smtClean="0"/>
          </a:p>
          <a:p>
            <a:pPr algn="just"/>
            <a:r>
              <a:rPr lang="en-US" dirty="0" smtClean="0"/>
              <a:t>Inability </a:t>
            </a:r>
            <a:r>
              <a:rPr lang="en-US" dirty="0"/>
              <a:t>to absorb can be </a:t>
            </a:r>
            <a:endParaRPr lang="en-US" dirty="0" smtClean="0"/>
          </a:p>
          <a:p>
            <a:pPr algn="just"/>
            <a:r>
              <a:rPr lang="en-US" dirty="0" smtClean="0"/>
              <a:t>(</a:t>
            </a:r>
            <a:r>
              <a:rPr lang="en-US" dirty="0"/>
              <a:t>1) of one type of amino acid, fat, sugar, or vitamin; </a:t>
            </a:r>
            <a:endParaRPr lang="en-US" dirty="0" smtClean="0"/>
          </a:p>
          <a:p>
            <a:pPr algn="just"/>
            <a:r>
              <a:rPr lang="en-US" dirty="0" smtClean="0"/>
              <a:t>(</a:t>
            </a:r>
            <a:r>
              <a:rPr lang="en-US" dirty="0"/>
              <a:t>2) of all amino acids, fats, sugars; or </a:t>
            </a:r>
            <a:endParaRPr lang="en-US" dirty="0" smtClean="0"/>
          </a:p>
          <a:p>
            <a:pPr algn="just"/>
            <a:r>
              <a:rPr lang="en-US" dirty="0" smtClean="0"/>
              <a:t>(</a:t>
            </a:r>
            <a:r>
              <a:rPr lang="en-US" dirty="0"/>
              <a:t>3) of all fat-soluble vitamins. </a:t>
            </a:r>
            <a:endParaRPr lang="en-US" dirty="0" smtClean="0"/>
          </a:p>
          <a:p>
            <a:pPr algn="just"/>
            <a:r>
              <a:rPr lang="en-US" dirty="0" err="1" smtClean="0"/>
              <a:t>Malabsorption</a:t>
            </a:r>
            <a:r>
              <a:rPr lang="en-US" dirty="0" smtClean="0"/>
              <a:t> </a:t>
            </a:r>
            <a:r>
              <a:rPr lang="en-US" dirty="0"/>
              <a:t>of everything absorbed in one segment of the small intestine can also occur, with other small-intestine segments being spared.</a:t>
            </a:r>
          </a:p>
          <a:p>
            <a:pPr algn="just"/>
            <a:endParaRPr lang="en-US" dirty="0"/>
          </a:p>
        </p:txBody>
      </p:sp>
    </p:spTree>
    <p:extLst>
      <p:ext uri="{BB962C8B-B14F-4D97-AF65-F5344CB8AC3E}">
        <p14:creationId xmlns:p14="http://schemas.microsoft.com/office/powerpoint/2010/main" val="29084578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Causes of </a:t>
            </a:r>
            <a:r>
              <a:rPr lang="en-US" dirty="0" err="1"/>
              <a:t>malabsorption</a:t>
            </a:r>
            <a:endParaRPr lang="en-US" dirty="0"/>
          </a:p>
        </p:txBody>
      </p:sp>
      <p:sp>
        <p:nvSpPr>
          <p:cNvPr id="3" name="Content Placeholder 2"/>
          <p:cNvSpPr>
            <a:spLocks noGrp="1"/>
          </p:cNvSpPr>
          <p:nvPr>
            <p:ph idx="1"/>
          </p:nvPr>
        </p:nvSpPr>
        <p:spPr>
          <a:xfrm>
            <a:off x="457200" y="1600200"/>
            <a:ext cx="8229600" cy="4953000"/>
          </a:xfrm>
        </p:spPr>
        <p:txBody>
          <a:bodyPr>
            <a:normAutofit fontScale="92500" lnSpcReduction="20000"/>
          </a:bodyPr>
          <a:lstStyle/>
          <a:p>
            <a:pPr algn="just"/>
            <a:r>
              <a:rPr lang="en-US" b="1" dirty="0" smtClean="0">
                <a:solidFill>
                  <a:srgbClr val="FF0000"/>
                </a:solidFill>
              </a:rPr>
              <a:t>Pancreatic</a:t>
            </a:r>
            <a:r>
              <a:rPr lang="en-US" dirty="0" smtClean="0"/>
              <a:t> </a:t>
            </a:r>
            <a:r>
              <a:rPr lang="en-US" dirty="0"/>
              <a:t>digestive enzyme deficiency; </a:t>
            </a:r>
            <a:endParaRPr lang="en-US" dirty="0" smtClean="0"/>
          </a:p>
          <a:p>
            <a:pPr algn="just"/>
            <a:r>
              <a:rPr lang="en-US" dirty="0" smtClean="0"/>
              <a:t>microorganism </a:t>
            </a:r>
            <a:r>
              <a:rPr lang="en-US" dirty="0"/>
              <a:t>infection; </a:t>
            </a:r>
            <a:endParaRPr lang="en-US" dirty="0" smtClean="0"/>
          </a:p>
          <a:p>
            <a:pPr algn="just"/>
            <a:r>
              <a:rPr lang="en-US" dirty="0" smtClean="0"/>
              <a:t>damage </a:t>
            </a:r>
            <a:r>
              <a:rPr lang="en-US" dirty="0"/>
              <a:t>to the mucosal layer of the gut; or, for fats and fat-soluble vitamins, </a:t>
            </a:r>
            <a:endParaRPr lang="en-US" dirty="0" smtClean="0"/>
          </a:p>
          <a:p>
            <a:pPr algn="just"/>
            <a:r>
              <a:rPr lang="en-US" dirty="0" smtClean="0">
                <a:solidFill>
                  <a:srgbClr val="FF0000"/>
                </a:solidFill>
              </a:rPr>
              <a:t>Liver disease</a:t>
            </a:r>
            <a:r>
              <a:rPr lang="en-US" dirty="0" smtClean="0"/>
              <a:t>: impairment </a:t>
            </a:r>
            <a:r>
              <a:rPr lang="en-US" dirty="0"/>
              <a:t>of bile production or lymph function. </a:t>
            </a:r>
            <a:endParaRPr lang="en-US" dirty="0" smtClean="0"/>
          </a:p>
          <a:p>
            <a:pPr algn="just"/>
            <a:r>
              <a:rPr lang="en-US" dirty="0" smtClean="0">
                <a:solidFill>
                  <a:srgbClr val="FF0000"/>
                </a:solidFill>
              </a:rPr>
              <a:t>Genetic </a:t>
            </a:r>
            <a:r>
              <a:rPr lang="en-US" dirty="0">
                <a:solidFill>
                  <a:srgbClr val="FF0000"/>
                </a:solidFill>
              </a:rPr>
              <a:t>deficiencies </a:t>
            </a:r>
            <a:r>
              <a:rPr lang="en-US" dirty="0"/>
              <a:t>in specific enzymes may also occur. </a:t>
            </a:r>
            <a:endParaRPr lang="en-US" dirty="0" smtClean="0"/>
          </a:p>
          <a:p>
            <a:pPr algn="just"/>
            <a:r>
              <a:rPr lang="en-US" dirty="0" smtClean="0">
                <a:solidFill>
                  <a:srgbClr val="FF0000"/>
                </a:solidFill>
              </a:rPr>
              <a:t>Celiac </a:t>
            </a:r>
            <a:r>
              <a:rPr lang="en-US" dirty="0">
                <a:solidFill>
                  <a:srgbClr val="FF0000"/>
                </a:solidFill>
              </a:rPr>
              <a:t>disease </a:t>
            </a:r>
            <a:r>
              <a:rPr lang="en-US" dirty="0" smtClean="0">
                <a:solidFill>
                  <a:srgbClr val="FF0000"/>
                </a:solidFill>
              </a:rPr>
              <a:t>(</a:t>
            </a:r>
            <a:r>
              <a:rPr lang="en-US" dirty="0" err="1" smtClean="0">
                <a:solidFill>
                  <a:srgbClr val="FF0000"/>
                </a:solidFill>
              </a:rPr>
              <a:t>Sprue</a:t>
            </a:r>
            <a:r>
              <a:rPr lang="en-US" dirty="0" smtClean="0"/>
              <a:t>), </a:t>
            </a:r>
            <a:r>
              <a:rPr lang="en-US" dirty="0"/>
              <a:t>a disease characterized by injury to the villi that apparently is caused by a hypersensitivity to gluten, a product of wheat, barley, rye, and oats.</a:t>
            </a:r>
          </a:p>
          <a:p>
            <a:pPr algn="just"/>
            <a:endParaRPr lang="en-US" dirty="0"/>
          </a:p>
        </p:txBody>
      </p:sp>
    </p:spTree>
    <p:extLst>
      <p:ext uri="{BB962C8B-B14F-4D97-AF65-F5344CB8AC3E}">
        <p14:creationId xmlns:p14="http://schemas.microsoft.com/office/powerpoint/2010/main" val="34042990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Ulcerative Colitis</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pPr algn="just"/>
            <a:r>
              <a:rPr lang="en-US" dirty="0" smtClean="0"/>
              <a:t>Ulcerative </a:t>
            </a:r>
            <a:r>
              <a:rPr lang="en-US" dirty="0"/>
              <a:t>colitis is an inflammatory disease of the </a:t>
            </a:r>
            <a:r>
              <a:rPr lang="en-US" b="1" dirty="0">
                <a:solidFill>
                  <a:srgbClr val="FF0000"/>
                </a:solidFill>
              </a:rPr>
              <a:t>rectum</a:t>
            </a:r>
            <a:r>
              <a:rPr lang="en-US" dirty="0"/>
              <a:t> and colon that primarily affects the </a:t>
            </a:r>
            <a:r>
              <a:rPr lang="en-US" b="1" dirty="0">
                <a:solidFill>
                  <a:srgbClr val="FF0000"/>
                </a:solidFill>
              </a:rPr>
              <a:t>mucosal layer of the large intestin</a:t>
            </a:r>
            <a:r>
              <a:rPr lang="en-US" dirty="0"/>
              <a:t>e  </a:t>
            </a:r>
            <a:r>
              <a:rPr lang="en-US" dirty="0" smtClean="0"/>
              <a:t>characterized </a:t>
            </a:r>
            <a:r>
              <a:rPr lang="en-US" dirty="0" smtClean="0"/>
              <a:t>by numerous ulcers, causing </a:t>
            </a:r>
            <a:r>
              <a:rPr lang="en-US" dirty="0"/>
              <a:t>hemorrhage and abscess formation. Thickening of the wall of the bowel can occur.</a:t>
            </a:r>
          </a:p>
          <a:p>
            <a:pPr algn="just"/>
            <a:r>
              <a:rPr lang="en-US" dirty="0"/>
              <a:t>Ulcerative colitis typically goes through stages of exacerbations and remissions</a:t>
            </a:r>
            <a:r>
              <a:rPr lang="en-US" dirty="0" smtClean="0"/>
              <a:t>.</a:t>
            </a:r>
          </a:p>
          <a:p>
            <a:pPr algn="just"/>
            <a:r>
              <a:rPr lang="en-US" dirty="0" smtClean="0"/>
              <a:t> </a:t>
            </a:r>
            <a:r>
              <a:rPr lang="en-US" b="1" dirty="0">
                <a:solidFill>
                  <a:srgbClr val="FF0000"/>
                </a:solidFill>
              </a:rPr>
              <a:t>Bloody diarrhea mixed with mucus is characteristic of each stage.</a:t>
            </a:r>
          </a:p>
          <a:p>
            <a:pPr algn="just"/>
            <a:endParaRPr lang="en-US" dirty="0"/>
          </a:p>
        </p:txBody>
      </p:sp>
      <p:pic>
        <p:nvPicPr>
          <p:cNvPr id="87042" name="Picture 2" descr="http://t1.gstatic.com/images?q=tbn:ANd9GcRUlHxiMoa3GpnE5nnCrJvjPbklg2tUqfbtoVqRUpEFy7nn-qiv"/>
          <p:cNvPicPr>
            <a:picLocks noChangeAspect="1" noChangeArrowheads="1"/>
          </p:cNvPicPr>
          <p:nvPr/>
        </p:nvPicPr>
        <p:blipFill>
          <a:blip r:embed="rId2"/>
          <a:srcRect/>
          <a:stretch>
            <a:fillRect/>
          </a:stretch>
        </p:blipFill>
        <p:spPr bwMode="auto">
          <a:xfrm>
            <a:off x="6477000" y="0"/>
            <a:ext cx="2647950" cy="1724025"/>
          </a:xfrm>
          <a:prstGeom prst="rect">
            <a:avLst/>
          </a:prstGeom>
          <a:noFill/>
        </p:spPr>
      </p:pic>
    </p:spTree>
    <p:extLst>
      <p:ext uri="{BB962C8B-B14F-4D97-AF65-F5344CB8AC3E}">
        <p14:creationId xmlns:p14="http://schemas.microsoft.com/office/powerpoint/2010/main" val="23731699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85000" lnSpcReduction="10000"/>
          </a:bodyPr>
          <a:lstStyle/>
          <a:p>
            <a:pPr marL="0" indent="0">
              <a:buNone/>
            </a:pPr>
            <a:r>
              <a:rPr lang="en-US" i="1" dirty="0" smtClean="0"/>
              <a:t>Diagnostic </a:t>
            </a:r>
            <a:r>
              <a:rPr lang="en-US" i="1" dirty="0"/>
              <a:t>Tools</a:t>
            </a:r>
            <a:endParaRPr lang="en-US" dirty="0"/>
          </a:p>
          <a:p>
            <a:pPr lvl="0"/>
            <a:r>
              <a:rPr lang="en-US" dirty="0" err="1"/>
              <a:t>Sigmoidoscopy</a:t>
            </a:r>
            <a:r>
              <a:rPr lang="en-US" dirty="0"/>
              <a:t> reveals hemorrhagic mucosa with ulceration.</a:t>
            </a:r>
          </a:p>
          <a:p>
            <a:pPr lvl="0"/>
            <a:r>
              <a:rPr lang="en-US" b="1" dirty="0">
                <a:solidFill>
                  <a:srgbClr val="FF0000"/>
                </a:solidFill>
              </a:rPr>
              <a:t>Blood analysis demonstrates anemia and low serum potassium</a:t>
            </a:r>
            <a:r>
              <a:rPr lang="en-US" b="1" dirty="0" smtClean="0">
                <a:solidFill>
                  <a:srgbClr val="FF0000"/>
                </a:solidFill>
              </a:rPr>
              <a:t>.</a:t>
            </a:r>
          </a:p>
          <a:p>
            <a:pPr marL="0" indent="0" algn="just">
              <a:buNone/>
            </a:pPr>
            <a:r>
              <a:rPr lang="en-US" i="1" dirty="0"/>
              <a:t>Complications</a:t>
            </a:r>
            <a:endParaRPr lang="en-US" dirty="0"/>
          </a:p>
          <a:p>
            <a:pPr lvl="0" algn="just"/>
            <a:r>
              <a:rPr lang="en-US" dirty="0"/>
              <a:t>Perforation with peritonitis may occur.</a:t>
            </a:r>
          </a:p>
          <a:p>
            <a:pPr lvl="0" algn="just"/>
            <a:r>
              <a:rPr lang="en-US" dirty="0"/>
              <a:t>There is an increased </a:t>
            </a:r>
            <a:r>
              <a:rPr lang="en-US" b="1" dirty="0">
                <a:solidFill>
                  <a:srgbClr val="FF0000"/>
                </a:solidFill>
              </a:rPr>
              <a:t>risk of colon cancer</a:t>
            </a:r>
            <a:r>
              <a:rPr lang="en-US" dirty="0"/>
              <a:t>.</a:t>
            </a:r>
          </a:p>
          <a:p>
            <a:pPr lvl="0" algn="just"/>
            <a:r>
              <a:rPr lang="en-US" dirty="0"/>
              <a:t>Systemic manifestations of ulcerative colitis include arthritis, skin lesions, and various blood disorders.</a:t>
            </a:r>
          </a:p>
          <a:p>
            <a:pPr lvl="0" algn="just"/>
            <a:r>
              <a:rPr lang="en-US" dirty="0"/>
              <a:t>Children may experience growth retardation, resulting from the </a:t>
            </a:r>
            <a:r>
              <a:rPr lang="en-US" dirty="0" err="1"/>
              <a:t>malabsorption</a:t>
            </a:r>
            <a:r>
              <a:rPr lang="en-US" dirty="0"/>
              <a:t> and diarrhea, as well as from the anti-inflammatory drugs used to treat the disease.</a:t>
            </a:r>
          </a:p>
          <a:p>
            <a:pPr algn="just"/>
            <a:endParaRPr lang="en-US" dirty="0"/>
          </a:p>
          <a:p>
            <a:pPr lvl="0"/>
            <a:endParaRPr lang="en-US" b="1" dirty="0">
              <a:solidFill>
                <a:srgbClr val="FF0000"/>
              </a:solidFill>
            </a:endParaRPr>
          </a:p>
          <a:p>
            <a:endParaRPr lang="en-US" dirty="0"/>
          </a:p>
        </p:txBody>
      </p:sp>
    </p:spTree>
    <p:extLst>
      <p:ext uri="{BB962C8B-B14F-4D97-AF65-F5344CB8AC3E}">
        <p14:creationId xmlns:p14="http://schemas.microsoft.com/office/powerpoint/2010/main" val="14408961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lstStyle/>
          <a:p>
            <a:r>
              <a:rPr lang="en-US" i="1" dirty="0"/>
              <a:t>Treatment</a:t>
            </a:r>
            <a:endParaRPr lang="en-US" dirty="0"/>
          </a:p>
          <a:p>
            <a:pPr lvl="0"/>
            <a:r>
              <a:rPr lang="en-US" dirty="0"/>
              <a:t>Anti-inflammatory drugs.</a:t>
            </a:r>
          </a:p>
          <a:p>
            <a:pPr lvl="0"/>
            <a:r>
              <a:rPr lang="en-US" dirty="0"/>
              <a:t>Nutritional supplementation.</a:t>
            </a:r>
          </a:p>
          <a:p>
            <a:pPr lvl="0"/>
            <a:r>
              <a:rPr lang="en-US" dirty="0"/>
              <a:t>Bulk-free diet to decrease stool frequency.</a:t>
            </a:r>
          </a:p>
          <a:p>
            <a:pPr lvl="0"/>
            <a:r>
              <a:rPr lang="en-US" dirty="0"/>
              <a:t>Psychological support.</a:t>
            </a:r>
          </a:p>
          <a:p>
            <a:pPr lvl="0"/>
            <a:r>
              <a:rPr lang="en-US" dirty="0"/>
              <a:t>Surgical resection of the bowel may be necessary.</a:t>
            </a:r>
          </a:p>
          <a:p>
            <a:endParaRPr lang="en-US" dirty="0"/>
          </a:p>
        </p:txBody>
      </p:sp>
    </p:spTree>
    <p:extLst>
      <p:ext uri="{BB962C8B-B14F-4D97-AF65-F5344CB8AC3E}">
        <p14:creationId xmlns:p14="http://schemas.microsoft.com/office/powerpoint/2010/main" val="34737784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8" name="Picture 4" descr="http://t0.gstatic.com/images?q=tbn:ANd9GcQfYk8K0R_5qhd0z-X1DzZ7bzYZjtyFJzy-F5QjX8RvrK4OOT8lQHkHo5f4Lw"/>
          <p:cNvPicPr>
            <a:picLocks noChangeAspect="1" noChangeArrowheads="1"/>
          </p:cNvPicPr>
          <p:nvPr/>
        </p:nvPicPr>
        <p:blipFill>
          <a:blip r:embed="rId2"/>
          <a:srcRect/>
          <a:stretch>
            <a:fillRect/>
          </a:stretch>
        </p:blipFill>
        <p:spPr bwMode="auto">
          <a:xfrm>
            <a:off x="-1" y="0"/>
            <a:ext cx="2661395" cy="1905000"/>
          </a:xfrm>
          <a:prstGeom prst="rect">
            <a:avLst/>
          </a:prstGeom>
          <a:noFill/>
        </p:spPr>
      </p:pic>
      <p:sp>
        <p:nvSpPr>
          <p:cNvPr id="2" name="Title 1"/>
          <p:cNvSpPr>
            <a:spLocks noGrp="1"/>
          </p:cNvSpPr>
          <p:nvPr>
            <p:ph type="title"/>
          </p:nvPr>
        </p:nvSpPr>
        <p:spPr/>
        <p:txBody>
          <a:bodyPr>
            <a:normAutofit fontScale="90000"/>
          </a:bodyPr>
          <a:lstStyle/>
          <a:p>
            <a:r>
              <a:rPr lang="en-US" b="1" dirty="0" err="1" smtClean="0"/>
              <a:t>Hirschsprung's</a:t>
            </a:r>
            <a:r>
              <a:rPr lang="en-US" b="1" dirty="0" smtClean="0"/>
              <a:t> Disease</a:t>
            </a:r>
            <a:r>
              <a:rPr lang="en-US" dirty="0" smtClean="0"/>
              <a:t/>
            </a:r>
            <a:br>
              <a:rPr lang="en-US" dirty="0" smtClean="0"/>
            </a:br>
            <a:endParaRPr lang="en-US" dirty="0"/>
          </a:p>
        </p:txBody>
      </p:sp>
      <p:sp>
        <p:nvSpPr>
          <p:cNvPr id="3" name="Content Placeholder 2"/>
          <p:cNvSpPr>
            <a:spLocks noGrp="1"/>
          </p:cNvSpPr>
          <p:nvPr>
            <p:ph idx="1"/>
          </p:nvPr>
        </p:nvSpPr>
        <p:spPr>
          <a:xfrm>
            <a:off x="457200" y="2179637"/>
            <a:ext cx="8229600" cy="4525963"/>
          </a:xfrm>
        </p:spPr>
        <p:txBody>
          <a:bodyPr>
            <a:normAutofit/>
          </a:bodyPr>
          <a:lstStyle/>
          <a:p>
            <a:pPr algn="just"/>
            <a:r>
              <a:rPr lang="en-US" dirty="0" err="1" smtClean="0"/>
              <a:t>Hirschsprung's</a:t>
            </a:r>
            <a:r>
              <a:rPr lang="en-US" dirty="0" smtClean="0"/>
              <a:t> </a:t>
            </a:r>
            <a:r>
              <a:rPr lang="en-US" dirty="0"/>
              <a:t>disease, also called congenital </a:t>
            </a:r>
            <a:r>
              <a:rPr lang="en-US" dirty="0" err="1"/>
              <a:t>megacolon</a:t>
            </a:r>
            <a:r>
              <a:rPr lang="en-US" dirty="0"/>
              <a:t>, results from the congenital absence of </a:t>
            </a:r>
            <a:r>
              <a:rPr lang="en-US" dirty="0">
                <a:solidFill>
                  <a:srgbClr val="FF0000"/>
                </a:solidFill>
              </a:rPr>
              <a:t>autonomic ganglia innervating </a:t>
            </a:r>
            <a:r>
              <a:rPr lang="en-US" dirty="0"/>
              <a:t>the </a:t>
            </a:r>
            <a:r>
              <a:rPr lang="en-US" dirty="0" err="1"/>
              <a:t>anorectal</a:t>
            </a:r>
            <a:r>
              <a:rPr lang="en-US" dirty="0"/>
              <a:t> junction and some or most of the rectum and colon. </a:t>
            </a:r>
            <a:endParaRPr lang="en-US" dirty="0" smtClean="0"/>
          </a:p>
          <a:p>
            <a:pPr algn="just"/>
            <a:r>
              <a:rPr lang="en-US" dirty="0" smtClean="0"/>
              <a:t>With </a:t>
            </a:r>
            <a:r>
              <a:rPr lang="en-US" dirty="0" err="1"/>
              <a:t>Hirschsprung's</a:t>
            </a:r>
            <a:r>
              <a:rPr lang="en-US" dirty="0"/>
              <a:t>, stool accumulates in the bowel. </a:t>
            </a:r>
          </a:p>
          <a:p>
            <a:pPr algn="just"/>
            <a:endParaRPr lang="en-US" dirty="0"/>
          </a:p>
        </p:txBody>
      </p:sp>
      <p:pic>
        <p:nvPicPr>
          <p:cNvPr id="82946" name="Picture 2" descr="http://t0.gstatic.com/images?q=tbn:ANd9GcSfmNVv9lnCf16pnRRthcbOIhJPpHABKu_taEcbm36Lx0enxZM8RA"/>
          <p:cNvPicPr>
            <a:picLocks noChangeAspect="1" noChangeArrowheads="1"/>
          </p:cNvPicPr>
          <p:nvPr/>
        </p:nvPicPr>
        <p:blipFill>
          <a:blip r:embed="rId3"/>
          <a:srcRect/>
          <a:stretch>
            <a:fillRect/>
          </a:stretch>
        </p:blipFill>
        <p:spPr bwMode="auto">
          <a:xfrm>
            <a:off x="7086600" y="0"/>
            <a:ext cx="2057400" cy="2240281"/>
          </a:xfrm>
          <a:prstGeom prst="rect">
            <a:avLst/>
          </a:prstGeom>
          <a:noFill/>
        </p:spPr>
      </p:pic>
    </p:spTree>
    <p:extLst>
      <p:ext uri="{BB962C8B-B14F-4D97-AF65-F5344CB8AC3E}">
        <p14:creationId xmlns:p14="http://schemas.microsoft.com/office/powerpoint/2010/main" val="455385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algn="just"/>
            <a:r>
              <a:rPr lang="en-US" i="1" dirty="0"/>
              <a:t>Clinical Manifestations</a:t>
            </a:r>
            <a:endParaRPr lang="en-US" dirty="0"/>
          </a:p>
          <a:p>
            <a:pPr lvl="0" algn="just"/>
            <a:r>
              <a:rPr lang="en-US" b="1" dirty="0">
                <a:solidFill>
                  <a:srgbClr val="FF0000"/>
                </a:solidFill>
              </a:rPr>
              <a:t>Failure to pass the first stool within 48 hours of birth </a:t>
            </a:r>
            <a:r>
              <a:rPr lang="en-US" dirty="0"/>
              <a:t>carries a high suspicion of </a:t>
            </a:r>
            <a:r>
              <a:rPr lang="en-US" dirty="0" err="1"/>
              <a:t>Hirschsprung's</a:t>
            </a:r>
            <a:r>
              <a:rPr lang="en-US" dirty="0"/>
              <a:t>.</a:t>
            </a:r>
          </a:p>
          <a:p>
            <a:pPr lvl="0" algn="just"/>
            <a:r>
              <a:rPr lang="en-US" dirty="0"/>
              <a:t>A distended abdomen and/or vomiting may occur in an infant.</a:t>
            </a:r>
          </a:p>
          <a:p>
            <a:pPr lvl="0" algn="just"/>
            <a:r>
              <a:rPr lang="en-US" b="1" dirty="0">
                <a:solidFill>
                  <a:srgbClr val="FF0000"/>
                </a:solidFill>
              </a:rPr>
              <a:t>Chronic constipation </a:t>
            </a:r>
            <a:r>
              <a:rPr lang="en-US" dirty="0"/>
              <a:t>in an older child or adult may signify the disorder.</a:t>
            </a:r>
          </a:p>
          <a:p>
            <a:pPr algn="just"/>
            <a:endParaRPr lang="en-US" dirty="0"/>
          </a:p>
        </p:txBody>
      </p:sp>
    </p:spTree>
    <p:extLst>
      <p:ext uri="{BB962C8B-B14F-4D97-AF65-F5344CB8AC3E}">
        <p14:creationId xmlns:p14="http://schemas.microsoft.com/office/powerpoint/2010/main" val="26714588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r>
              <a:rPr lang="en-US" i="1" dirty="0"/>
              <a:t>Diagnostic Tools</a:t>
            </a:r>
            <a:endParaRPr lang="en-US" dirty="0"/>
          </a:p>
          <a:p>
            <a:pPr lvl="0"/>
            <a:r>
              <a:rPr lang="en-US" b="1" dirty="0">
                <a:solidFill>
                  <a:srgbClr val="FF0000"/>
                </a:solidFill>
              </a:rPr>
              <a:t>Rectal biopsy that demonstrates an absence of ganglion cells confirms diagnosis.</a:t>
            </a:r>
          </a:p>
          <a:p>
            <a:r>
              <a:rPr lang="en-US" i="1" dirty="0"/>
              <a:t>Complications</a:t>
            </a:r>
            <a:endParaRPr lang="en-US" dirty="0"/>
          </a:p>
          <a:p>
            <a:pPr lvl="0"/>
            <a:r>
              <a:rPr lang="en-US" dirty="0"/>
              <a:t>Electrolyte disturbances and perforation of the bowel if distention is unrelieved.</a:t>
            </a:r>
          </a:p>
          <a:p>
            <a:pPr lvl="0"/>
            <a:r>
              <a:rPr lang="en-US" dirty="0"/>
              <a:t>Fecal impaction</a:t>
            </a:r>
            <a:r>
              <a:rPr lang="en-US" dirty="0" smtClean="0"/>
              <a:t>.</a:t>
            </a:r>
          </a:p>
          <a:p>
            <a:pPr marL="0" indent="0">
              <a:buNone/>
            </a:pPr>
            <a:r>
              <a:rPr lang="en-US" i="1" dirty="0"/>
              <a:t>Treatment</a:t>
            </a:r>
            <a:endParaRPr lang="en-US" dirty="0"/>
          </a:p>
          <a:p>
            <a:pPr lvl="0"/>
            <a:r>
              <a:rPr lang="en-US" dirty="0"/>
              <a:t>Surgical resection of the affected area.</a:t>
            </a:r>
          </a:p>
          <a:p>
            <a:pPr lvl="0"/>
            <a:endParaRPr lang="en-US" dirty="0"/>
          </a:p>
          <a:p>
            <a:endParaRPr lang="en-US" dirty="0"/>
          </a:p>
        </p:txBody>
      </p:sp>
    </p:spTree>
    <p:extLst>
      <p:ext uri="{BB962C8B-B14F-4D97-AF65-F5344CB8AC3E}">
        <p14:creationId xmlns:p14="http://schemas.microsoft.com/office/powerpoint/2010/main" val="17381861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Appendicitis</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85000" lnSpcReduction="20000"/>
          </a:bodyPr>
          <a:lstStyle/>
          <a:p>
            <a:pPr algn="just"/>
            <a:r>
              <a:rPr lang="en-US" dirty="0" smtClean="0"/>
              <a:t>May </a:t>
            </a:r>
            <a:r>
              <a:rPr lang="en-US" dirty="0"/>
              <a:t>occur </a:t>
            </a:r>
            <a:endParaRPr lang="en-US" dirty="0" smtClean="0"/>
          </a:p>
          <a:p>
            <a:pPr algn="just"/>
            <a:r>
              <a:rPr lang="en-US" dirty="0" smtClean="0"/>
              <a:t>(</a:t>
            </a:r>
            <a:r>
              <a:rPr lang="en-US" dirty="0"/>
              <a:t>1) for no obvious reason, </a:t>
            </a:r>
            <a:endParaRPr lang="en-US" dirty="0" smtClean="0"/>
          </a:p>
          <a:p>
            <a:pPr algn="just"/>
            <a:r>
              <a:rPr lang="en-US" dirty="0" smtClean="0"/>
              <a:t>(</a:t>
            </a:r>
            <a:r>
              <a:rPr lang="en-US" dirty="0"/>
              <a:t>2) after obstruction of the appendix with stool, or </a:t>
            </a:r>
            <a:endParaRPr lang="en-US" dirty="0" smtClean="0"/>
          </a:p>
          <a:p>
            <a:pPr algn="just"/>
            <a:r>
              <a:rPr lang="en-US" dirty="0" smtClean="0"/>
              <a:t>(</a:t>
            </a:r>
            <a:r>
              <a:rPr lang="en-US" dirty="0"/>
              <a:t>3) from either the organ or its blood supply being twisted. </a:t>
            </a:r>
            <a:endParaRPr lang="en-US" dirty="0" smtClean="0"/>
          </a:p>
          <a:p>
            <a:pPr algn="just"/>
            <a:r>
              <a:rPr lang="en-US" dirty="0" smtClean="0"/>
              <a:t>The </a:t>
            </a:r>
            <a:r>
              <a:rPr lang="en-US" dirty="0"/>
              <a:t>inflammation results in a swollen, tender appendix, which can lead to gangrene of the organ as blood supply is compromised. </a:t>
            </a:r>
            <a:endParaRPr lang="en-US" dirty="0" smtClean="0"/>
          </a:p>
          <a:p>
            <a:pPr algn="just"/>
            <a:r>
              <a:rPr lang="en-US" dirty="0" smtClean="0"/>
              <a:t>The </a:t>
            </a:r>
            <a:r>
              <a:rPr lang="en-US" dirty="0"/>
              <a:t>appendix may also burst; this typically happens between </a:t>
            </a:r>
            <a:r>
              <a:rPr lang="en-US" b="1" dirty="0">
                <a:solidFill>
                  <a:srgbClr val="0070C0"/>
                </a:solidFill>
              </a:rPr>
              <a:t>36 and 48 hours after the onset of symptoms</a:t>
            </a:r>
            <a:r>
              <a:rPr lang="en-US" dirty="0"/>
              <a:t>.</a:t>
            </a:r>
          </a:p>
          <a:p>
            <a:pPr algn="just"/>
            <a:endParaRPr lang="en-US" dirty="0"/>
          </a:p>
        </p:txBody>
      </p:sp>
      <p:pic>
        <p:nvPicPr>
          <p:cNvPr id="91138" name="Picture 2" descr="http://t3.gstatic.com/images?q=tbn:ANd9GcSUx_ytBcU4H-eGqmg4_-7JrYPT2eGpXQmAJ_SWWUyHqUTR8dXtkg"/>
          <p:cNvPicPr>
            <a:picLocks noChangeAspect="1" noChangeArrowheads="1"/>
          </p:cNvPicPr>
          <p:nvPr/>
        </p:nvPicPr>
        <p:blipFill>
          <a:blip r:embed="rId2"/>
          <a:srcRect/>
          <a:stretch>
            <a:fillRect/>
          </a:stretch>
        </p:blipFill>
        <p:spPr bwMode="auto">
          <a:xfrm>
            <a:off x="7058025" y="0"/>
            <a:ext cx="2085975" cy="2190750"/>
          </a:xfrm>
          <a:prstGeom prst="rect">
            <a:avLst/>
          </a:prstGeom>
          <a:noFill/>
        </p:spPr>
      </p:pic>
    </p:spTree>
    <p:extLst>
      <p:ext uri="{BB962C8B-B14F-4D97-AF65-F5344CB8AC3E}">
        <p14:creationId xmlns:p14="http://schemas.microsoft.com/office/powerpoint/2010/main" val="31504733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105400"/>
          </a:xfrm>
        </p:spPr>
        <p:txBody>
          <a:bodyPr>
            <a:normAutofit fontScale="85000" lnSpcReduction="10000"/>
          </a:bodyPr>
          <a:lstStyle/>
          <a:p>
            <a:pPr algn="just"/>
            <a:r>
              <a:rPr lang="en-US" i="1" dirty="0"/>
              <a:t>Clinical Manifestations</a:t>
            </a:r>
            <a:endParaRPr lang="en-US" dirty="0"/>
          </a:p>
          <a:p>
            <a:pPr lvl="0" algn="just"/>
            <a:r>
              <a:rPr lang="en-US" b="1" dirty="0">
                <a:solidFill>
                  <a:srgbClr val="0070C0"/>
                </a:solidFill>
              </a:rPr>
              <a:t>Abrupt or gradual onset of diffuse pain in the </a:t>
            </a:r>
            <a:r>
              <a:rPr lang="en-US" b="1" dirty="0" err="1">
                <a:solidFill>
                  <a:srgbClr val="0070C0"/>
                </a:solidFill>
              </a:rPr>
              <a:t>epigastric</a:t>
            </a:r>
            <a:r>
              <a:rPr lang="en-US" b="1" dirty="0">
                <a:solidFill>
                  <a:srgbClr val="0070C0"/>
                </a:solidFill>
              </a:rPr>
              <a:t> or </a:t>
            </a:r>
            <a:r>
              <a:rPr lang="en-US" b="1" dirty="0" err="1">
                <a:solidFill>
                  <a:srgbClr val="0070C0"/>
                </a:solidFill>
              </a:rPr>
              <a:t>periumbilical</a:t>
            </a:r>
            <a:r>
              <a:rPr lang="en-US" b="1" dirty="0">
                <a:solidFill>
                  <a:srgbClr val="0070C0"/>
                </a:solidFill>
              </a:rPr>
              <a:t> area is common.</a:t>
            </a:r>
          </a:p>
          <a:p>
            <a:pPr lvl="0" algn="just"/>
            <a:r>
              <a:rPr lang="en-US" dirty="0"/>
              <a:t>Over the next few hours, the pain becomes </a:t>
            </a:r>
            <a:r>
              <a:rPr lang="en-US" dirty="0">
                <a:solidFill>
                  <a:srgbClr val="0070C0"/>
                </a:solidFill>
              </a:rPr>
              <a:t>more localized </a:t>
            </a:r>
            <a:r>
              <a:rPr lang="en-US" dirty="0"/>
              <a:t>and may be described as a pinpoint tenderness in the </a:t>
            </a:r>
            <a:r>
              <a:rPr lang="en-US" dirty="0">
                <a:solidFill>
                  <a:srgbClr val="0070C0"/>
                </a:solidFill>
              </a:rPr>
              <a:t>lower right quadrant</a:t>
            </a:r>
            <a:r>
              <a:rPr lang="en-US" dirty="0"/>
              <a:t>.</a:t>
            </a:r>
          </a:p>
          <a:p>
            <a:pPr lvl="0" algn="just"/>
            <a:r>
              <a:rPr lang="en-US" u="sng" dirty="0">
                <a:solidFill>
                  <a:srgbClr val="0070C0"/>
                </a:solidFill>
              </a:rPr>
              <a:t>Rebound tenderness </a:t>
            </a:r>
            <a:r>
              <a:rPr lang="en-US" dirty="0"/>
              <a:t>(pain that occurs when pressure is removed from the tender area) is a classic symptom of peritonitis and is common with appendicitis. </a:t>
            </a:r>
            <a:endParaRPr lang="en-US" dirty="0" smtClean="0"/>
          </a:p>
          <a:p>
            <a:pPr lvl="0" algn="just"/>
            <a:r>
              <a:rPr lang="en-US" dirty="0" smtClean="0"/>
              <a:t>Guarding </a:t>
            </a:r>
            <a:r>
              <a:rPr lang="en-US" dirty="0"/>
              <a:t>of the abdomen occurs.</a:t>
            </a:r>
          </a:p>
          <a:p>
            <a:pPr lvl="0" algn="just"/>
            <a:r>
              <a:rPr lang="en-US" dirty="0"/>
              <a:t>Fever.</a:t>
            </a:r>
          </a:p>
          <a:p>
            <a:pPr lvl="0" algn="just"/>
            <a:r>
              <a:rPr lang="en-US" dirty="0"/>
              <a:t>Nausea and vomiting.</a:t>
            </a:r>
          </a:p>
          <a:p>
            <a:pPr algn="just"/>
            <a:endParaRPr lang="en-US" dirty="0"/>
          </a:p>
        </p:txBody>
      </p:sp>
      <p:pic>
        <p:nvPicPr>
          <p:cNvPr id="4" name="Picture 4" descr="http://t2.gstatic.com/images?q=tbn:ANd9GcTNdtJoYGFbBJ4woyUpfkZ7ZvRJ_mtOP2EN66X75LBi42fy65b8CQ"/>
          <p:cNvPicPr>
            <a:picLocks noChangeAspect="1" noChangeArrowheads="1"/>
          </p:cNvPicPr>
          <p:nvPr/>
        </p:nvPicPr>
        <p:blipFill>
          <a:blip r:embed="rId2"/>
          <a:srcRect/>
          <a:stretch>
            <a:fillRect/>
          </a:stretch>
        </p:blipFill>
        <p:spPr bwMode="auto">
          <a:xfrm>
            <a:off x="6629400" y="0"/>
            <a:ext cx="2514600" cy="2007624"/>
          </a:xfrm>
          <a:prstGeom prst="rect">
            <a:avLst/>
          </a:prstGeom>
          <a:noFill/>
        </p:spPr>
      </p:pic>
    </p:spTree>
    <p:extLst>
      <p:ext uri="{BB962C8B-B14F-4D97-AF65-F5344CB8AC3E}">
        <p14:creationId xmlns:p14="http://schemas.microsoft.com/office/powerpoint/2010/main" val="3796144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nvPr>
        </p:nvSpPr>
        <p:spPr/>
        <p:txBody>
          <a:bodyPr/>
          <a:lstStyle/>
          <a:p>
            <a:r>
              <a:rPr lang="en-US" sz="4000"/>
              <a:t>Divisions of Digestive System Organs</a:t>
            </a:r>
          </a:p>
        </p:txBody>
      </p:sp>
      <p:sp>
        <p:nvSpPr>
          <p:cNvPr id="504835" name="Rectangle 3"/>
          <p:cNvSpPr>
            <a:spLocks noGrp="1" noChangeArrowheads="1"/>
          </p:cNvSpPr>
          <p:nvPr>
            <p:ph type="body" idx="1"/>
          </p:nvPr>
        </p:nvSpPr>
        <p:spPr/>
        <p:txBody>
          <a:bodyPr/>
          <a:lstStyle/>
          <a:p>
            <a:r>
              <a:rPr lang="en-US" dirty="0"/>
              <a:t>Two main groups</a:t>
            </a:r>
          </a:p>
          <a:p>
            <a:pPr lvl="1"/>
            <a:r>
              <a:rPr lang="en-US" b="1" dirty="0"/>
              <a:t>Alimentary canal – continuous coiled hollow tube that runs from the mouth to the anus</a:t>
            </a:r>
          </a:p>
          <a:p>
            <a:pPr lvl="1"/>
            <a:endParaRPr lang="en-US" b="1" dirty="0" smtClean="0"/>
          </a:p>
          <a:p>
            <a:pPr lvl="1"/>
            <a:r>
              <a:rPr lang="en-US" b="1" dirty="0" smtClean="0"/>
              <a:t>Accessory </a:t>
            </a:r>
            <a:r>
              <a:rPr lang="en-US" b="1" dirty="0"/>
              <a:t>digestive organs- secrete digestive juices by ducts  (exocrine glands) into the alimentary canal.</a:t>
            </a:r>
          </a:p>
          <a:p>
            <a:endParaRPr lang="en-US" b="1"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fontScale="92500" lnSpcReduction="10000"/>
          </a:bodyPr>
          <a:lstStyle/>
          <a:p>
            <a:pPr algn="just"/>
            <a:r>
              <a:rPr lang="en-US" i="1" dirty="0"/>
              <a:t>Diagnostic Tools</a:t>
            </a:r>
            <a:endParaRPr lang="en-US" dirty="0"/>
          </a:p>
          <a:p>
            <a:pPr lvl="0" algn="just"/>
            <a:r>
              <a:rPr lang="en-US" dirty="0">
                <a:solidFill>
                  <a:srgbClr val="FF0000"/>
                </a:solidFill>
              </a:rPr>
              <a:t>Elevated white cell count</a:t>
            </a:r>
            <a:r>
              <a:rPr lang="en-US" dirty="0"/>
              <a:t> greater than 10,000/</a:t>
            </a:r>
            <a:r>
              <a:rPr lang="en-US" dirty="0" err="1"/>
              <a:t>mL.</a:t>
            </a:r>
            <a:endParaRPr lang="en-US" dirty="0"/>
          </a:p>
          <a:p>
            <a:pPr lvl="0" algn="just"/>
            <a:r>
              <a:rPr lang="en-US" dirty="0"/>
              <a:t>Fever greater than 37.50</a:t>
            </a:r>
            <a:r>
              <a:rPr lang="ar-SA" dirty="0"/>
              <a:t>آ</a:t>
            </a:r>
            <a:r>
              <a:rPr lang="en-US" dirty="0"/>
              <a:t>°C (99.5</a:t>
            </a:r>
            <a:r>
              <a:rPr lang="ar-SA" dirty="0"/>
              <a:t>آ</a:t>
            </a:r>
            <a:r>
              <a:rPr lang="en-US" dirty="0"/>
              <a:t>°F).</a:t>
            </a:r>
          </a:p>
          <a:p>
            <a:pPr lvl="0" algn="just"/>
            <a:r>
              <a:rPr lang="en-US" dirty="0"/>
              <a:t>The presence of pain in the right lower quadrant.</a:t>
            </a:r>
          </a:p>
          <a:p>
            <a:pPr lvl="0" algn="just"/>
            <a:r>
              <a:rPr lang="en-US" dirty="0"/>
              <a:t>CT scanning is an excellent tool for the diagnosis of appendicitis. radiologists trained in its use. Ultrasound may also be effective.</a:t>
            </a:r>
          </a:p>
          <a:p>
            <a:pPr algn="just"/>
            <a:r>
              <a:rPr lang="en-US" i="1" dirty="0"/>
              <a:t>Complications</a:t>
            </a:r>
            <a:endParaRPr lang="en-US" dirty="0"/>
          </a:p>
          <a:p>
            <a:pPr lvl="0" algn="just"/>
            <a:r>
              <a:rPr lang="en-US" dirty="0"/>
              <a:t>Peritonitis can occur if the swollen appendix bursts. Peritonitis significantly increases the risk of postoperative complications.</a:t>
            </a:r>
          </a:p>
          <a:p>
            <a:pPr algn="just"/>
            <a:endParaRPr lang="en-US" dirty="0"/>
          </a:p>
        </p:txBody>
      </p:sp>
    </p:spTree>
    <p:extLst>
      <p:ext uri="{BB962C8B-B14F-4D97-AF65-F5344CB8AC3E}">
        <p14:creationId xmlns:p14="http://schemas.microsoft.com/office/powerpoint/2010/main" val="8175659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92500" lnSpcReduction="10000"/>
          </a:bodyPr>
          <a:lstStyle/>
          <a:p>
            <a:pPr algn="just"/>
            <a:r>
              <a:rPr lang="en-US" i="1" dirty="0"/>
              <a:t>Treatment</a:t>
            </a:r>
            <a:endParaRPr lang="en-US" dirty="0"/>
          </a:p>
          <a:p>
            <a:pPr lvl="0" algn="just"/>
            <a:r>
              <a:rPr lang="en-US" dirty="0"/>
              <a:t>Surgical removal of the appendix.</a:t>
            </a:r>
          </a:p>
          <a:p>
            <a:pPr lvl="0" algn="just"/>
            <a:r>
              <a:rPr lang="en-US" dirty="0"/>
              <a:t>If the appendix bursts before surgery, antibiotics are necessary to reduce the risk of peritonitis and sepsis.</a:t>
            </a:r>
          </a:p>
          <a:p>
            <a:pPr algn="just"/>
            <a:r>
              <a:rPr lang="en-US" dirty="0"/>
              <a:t>Pediatric Consideration</a:t>
            </a:r>
          </a:p>
          <a:p>
            <a:pPr algn="just"/>
            <a:r>
              <a:rPr lang="en-US" dirty="0"/>
              <a:t>The peak age of incidence of appendicitis in children is between ages 10 and 12. </a:t>
            </a:r>
            <a:endParaRPr lang="en-US" dirty="0" smtClean="0"/>
          </a:p>
          <a:p>
            <a:pPr algn="just"/>
            <a:r>
              <a:rPr lang="en-US" dirty="0" smtClean="0"/>
              <a:t>In </a:t>
            </a:r>
            <a:r>
              <a:rPr lang="en-US" dirty="0"/>
              <a:t>children, especially infants and toddlers, appendicitis is often misdiagnosed, with a </a:t>
            </a:r>
            <a:r>
              <a:rPr lang="en-US" b="1" dirty="0">
                <a:solidFill>
                  <a:srgbClr val="FF0000"/>
                </a:solidFill>
              </a:rPr>
              <a:t>perforation incidence greater than 90% in children less than 3 years of age.</a:t>
            </a:r>
          </a:p>
          <a:p>
            <a:pPr algn="just"/>
            <a:endParaRPr lang="en-US" dirty="0"/>
          </a:p>
        </p:txBody>
      </p:sp>
    </p:spTree>
    <p:extLst>
      <p:ext uri="{BB962C8B-B14F-4D97-AF65-F5344CB8AC3E}">
        <p14:creationId xmlns:p14="http://schemas.microsoft.com/office/powerpoint/2010/main" val="16629481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lgn="just"/>
            <a:r>
              <a:rPr lang="en-US" b="1" dirty="0"/>
              <a:t>Esophageal </a:t>
            </a:r>
            <a:r>
              <a:rPr lang="en-US" b="1" dirty="0" smtClean="0"/>
              <a:t>Cancer</a:t>
            </a:r>
            <a:endParaRPr lang="en-US" i="1" dirty="0" smtClean="0"/>
          </a:p>
          <a:p>
            <a:pPr algn="just">
              <a:buNone/>
            </a:pPr>
            <a:r>
              <a:rPr lang="en-US" i="1" dirty="0" smtClean="0"/>
              <a:t>Clinical </a:t>
            </a:r>
            <a:r>
              <a:rPr lang="en-US" i="1" dirty="0"/>
              <a:t>Manifestations</a:t>
            </a:r>
            <a:endParaRPr lang="en-US" dirty="0"/>
          </a:p>
          <a:p>
            <a:pPr lvl="0" algn="just"/>
            <a:r>
              <a:rPr lang="en-US" dirty="0" err="1"/>
              <a:t>Dysphagia</a:t>
            </a:r>
            <a:r>
              <a:rPr lang="en-US" dirty="0"/>
              <a:t> (difficulty swallowing) is the most common symptom.</a:t>
            </a:r>
          </a:p>
          <a:p>
            <a:pPr lvl="0" algn="just"/>
            <a:r>
              <a:rPr lang="en-US" dirty="0"/>
              <a:t>Anorexia and weight loss follow.</a:t>
            </a:r>
          </a:p>
          <a:p>
            <a:pPr lvl="0" algn="just"/>
            <a:r>
              <a:rPr lang="en-US" dirty="0"/>
              <a:t>Pain from bone metastases often is the first symptom that stimulates a person to seek care.</a:t>
            </a:r>
          </a:p>
          <a:p>
            <a:pPr algn="just"/>
            <a:endParaRPr lang="en-US" dirty="0"/>
          </a:p>
        </p:txBody>
      </p:sp>
      <p:pic>
        <p:nvPicPr>
          <p:cNvPr id="79874" name="Picture 2" descr="http://t1.gstatic.com/images?q=tbn:ANd9GcTjrUc_vnkvSljX91GPVmFwT_dK1f46kWhocxduX3ONNjXb3OrJiw"/>
          <p:cNvPicPr>
            <a:picLocks noChangeAspect="1" noChangeArrowheads="1"/>
          </p:cNvPicPr>
          <p:nvPr/>
        </p:nvPicPr>
        <p:blipFill>
          <a:blip r:embed="rId2"/>
          <a:srcRect/>
          <a:stretch>
            <a:fillRect/>
          </a:stretch>
        </p:blipFill>
        <p:spPr bwMode="auto">
          <a:xfrm>
            <a:off x="6705601" y="0"/>
            <a:ext cx="2438400" cy="1910608"/>
          </a:xfrm>
          <a:prstGeom prst="rect">
            <a:avLst/>
          </a:prstGeom>
          <a:noFill/>
        </p:spPr>
      </p:pic>
    </p:spTree>
    <p:extLst>
      <p:ext uri="{BB962C8B-B14F-4D97-AF65-F5344CB8AC3E}">
        <p14:creationId xmlns:p14="http://schemas.microsoft.com/office/powerpoint/2010/main" val="41862986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a:bodyPr>
          <a:lstStyle/>
          <a:p>
            <a:r>
              <a:rPr lang="en-US" i="1" dirty="0"/>
              <a:t>Diagnostic Tools</a:t>
            </a:r>
            <a:endParaRPr lang="en-US" dirty="0"/>
          </a:p>
          <a:p>
            <a:pPr lvl="0"/>
            <a:r>
              <a:rPr lang="en-US" dirty="0"/>
              <a:t>Endoscopy followed by tissue biopsy is used to diagnose esophageal cancer.</a:t>
            </a:r>
          </a:p>
          <a:p>
            <a:pPr lvl="0"/>
            <a:r>
              <a:rPr lang="en-US" dirty="0"/>
              <a:t>X-ray or other diagnostic tests may be used to identify the secondary tumors.</a:t>
            </a:r>
          </a:p>
          <a:p>
            <a:endParaRPr lang="en-US" i="1" dirty="0" smtClean="0"/>
          </a:p>
          <a:p>
            <a:r>
              <a:rPr lang="en-US" i="1" dirty="0" smtClean="0"/>
              <a:t>Treatment</a:t>
            </a:r>
            <a:endParaRPr lang="en-US" dirty="0"/>
          </a:p>
          <a:p>
            <a:pPr lvl="0"/>
            <a:r>
              <a:rPr lang="en-US" dirty="0"/>
              <a:t>Surgical resection, radiation, and chemotherapy.</a:t>
            </a:r>
          </a:p>
          <a:p>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fontScale="92500" lnSpcReduction="20000"/>
          </a:bodyPr>
          <a:lstStyle/>
          <a:p>
            <a:r>
              <a:rPr lang="en-US" b="1" dirty="0"/>
              <a:t>Stomach Cancer</a:t>
            </a:r>
            <a:endParaRPr lang="en-US" dirty="0"/>
          </a:p>
          <a:p>
            <a:r>
              <a:rPr lang="en-US" i="1" dirty="0"/>
              <a:t>Clinical Manifestations</a:t>
            </a:r>
            <a:endParaRPr lang="en-US" dirty="0"/>
          </a:p>
          <a:p>
            <a:r>
              <a:rPr lang="en-US" dirty="0"/>
              <a:t>Stomach cancer is frequently asymptomatic until advanced. </a:t>
            </a:r>
            <a:endParaRPr lang="en-US" dirty="0" smtClean="0"/>
          </a:p>
          <a:p>
            <a:r>
              <a:rPr lang="en-US" dirty="0" smtClean="0"/>
              <a:t>When </a:t>
            </a:r>
            <a:r>
              <a:rPr lang="en-US" dirty="0"/>
              <a:t>symptoms are present they include the following:</a:t>
            </a:r>
          </a:p>
          <a:p>
            <a:pPr lvl="0"/>
            <a:r>
              <a:rPr lang="en-US" dirty="0"/>
              <a:t>Vague abdominal discomfort.</a:t>
            </a:r>
          </a:p>
          <a:p>
            <a:pPr lvl="0"/>
            <a:r>
              <a:rPr lang="en-US" dirty="0"/>
              <a:t>Indigestion.</a:t>
            </a:r>
          </a:p>
          <a:p>
            <a:pPr lvl="0"/>
            <a:r>
              <a:rPr lang="en-US" dirty="0"/>
              <a:t>Weight loss.</a:t>
            </a:r>
          </a:p>
          <a:p>
            <a:pPr lvl="0"/>
            <a:r>
              <a:rPr lang="en-US" dirty="0"/>
              <a:t>Anorexia.</a:t>
            </a:r>
          </a:p>
          <a:p>
            <a:pPr lvl="0"/>
            <a:r>
              <a:rPr lang="en-US" dirty="0"/>
              <a:t>Fatigue.</a:t>
            </a:r>
          </a:p>
          <a:p>
            <a:pPr lvl="0"/>
            <a:r>
              <a:rPr lang="en-US" dirty="0"/>
              <a:t>A palpable abdominal mass may be present.</a:t>
            </a:r>
          </a:p>
          <a:p>
            <a:endParaRPr lang="en-US" dirty="0"/>
          </a:p>
        </p:txBody>
      </p:sp>
      <p:pic>
        <p:nvPicPr>
          <p:cNvPr id="77826" name="Picture 2" descr="http://t3.gstatic.com/images?q=tbn:ANd9GcQPRMW_RWt-4FzgjHJxQwmK9NjY-zn-5hRWbHCfDoBuT-BZfXqrZQ"/>
          <p:cNvPicPr>
            <a:picLocks noChangeAspect="1" noChangeArrowheads="1"/>
          </p:cNvPicPr>
          <p:nvPr/>
        </p:nvPicPr>
        <p:blipFill>
          <a:blip r:embed="rId2"/>
          <a:srcRect/>
          <a:stretch>
            <a:fillRect/>
          </a:stretch>
        </p:blipFill>
        <p:spPr bwMode="auto">
          <a:xfrm>
            <a:off x="6477000" y="-304800"/>
            <a:ext cx="2628900" cy="2230256"/>
          </a:xfrm>
          <a:prstGeom prst="rect">
            <a:avLst/>
          </a:prstGeom>
          <a:noFill/>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lstStyle/>
          <a:p>
            <a:r>
              <a:rPr lang="en-US" i="1" dirty="0"/>
              <a:t>Diagnostic Tools</a:t>
            </a:r>
            <a:endParaRPr lang="en-US" dirty="0"/>
          </a:p>
          <a:p>
            <a:pPr lvl="0"/>
            <a:r>
              <a:rPr lang="en-US" dirty="0"/>
              <a:t>A careful history and the use of endoscopy followed by tissue biopsy enable diagnosis.</a:t>
            </a:r>
          </a:p>
          <a:p>
            <a:r>
              <a:rPr lang="en-US" i="1" dirty="0"/>
              <a:t>Treatment</a:t>
            </a:r>
            <a:endParaRPr lang="en-US" dirty="0"/>
          </a:p>
          <a:p>
            <a:pPr lvl="0"/>
            <a:r>
              <a:rPr lang="en-US" dirty="0"/>
              <a:t>Partial or complete surgical resection of the stomach.</a:t>
            </a:r>
          </a:p>
          <a:p>
            <a:pPr lvl="0"/>
            <a:r>
              <a:rPr lang="en-US" dirty="0"/>
              <a:t>Chemotherapy and/or radiation therapy may be used.</a:t>
            </a:r>
          </a:p>
          <a:p>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50620"/>
            <a:ext cx="8229600" cy="4975543"/>
          </a:xfrm>
        </p:spPr>
        <p:txBody>
          <a:bodyPr/>
          <a:lstStyle/>
          <a:p>
            <a:r>
              <a:rPr lang="en-US" b="1" dirty="0"/>
              <a:t>Colorectal Cancer</a:t>
            </a:r>
            <a:endParaRPr lang="en-US" dirty="0"/>
          </a:p>
          <a:p>
            <a:r>
              <a:rPr lang="en-US" i="1" dirty="0"/>
              <a:t>Clinical Manifestations</a:t>
            </a:r>
            <a:endParaRPr lang="en-US" dirty="0"/>
          </a:p>
          <a:p>
            <a:pPr lvl="0"/>
            <a:r>
              <a:rPr lang="en-US" dirty="0"/>
              <a:t>Changes in bowel habits resulting in diarrhea or constipation may occur.</a:t>
            </a:r>
          </a:p>
          <a:p>
            <a:pPr lvl="0"/>
            <a:r>
              <a:rPr lang="en-US" b="1" dirty="0">
                <a:solidFill>
                  <a:srgbClr val="FF0000"/>
                </a:solidFill>
              </a:rPr>
              <a:t>Occult or frank blood in the stool is a strong warning sign.</a:t>
            </a:r>
          </a:p>
          <a:p>
            <a:pPr lvl="0"/>
            <a:r>
              <a:rPr lang="en-US" dirty="0"/>
              <a:t>Fatigue.</a:t>
            </a:r>
          </a:p>
          <a:p>
            <a:endParaRPr lang="en-US" dirty="0"/>
          </a:p>
        </p:txBody>
      </p:sp>
      <p:sp>
        <p:nvSpPr>
          <p:cNvPr id="75778" name="AutoShape 2" descr="data:image/jpg;base64,/9j/4AAQSkZJRgABAQAAAQABAAD/2wCEAAkGBhQSEBUUEhQVExQUFxQXFRcUGBcUFRUYGBcYFRoWFxQXHCYeGBwvGRUXHy8gJScpLDAsFR4xNTAqNSYrLSkBCQoKDgwOGg8PGikkHyQpLCkpKTUsKTUtLykpLCwsKSkqLCkpKSkpKSksLCksLCkpKSwsKSksLCwsKSwsLCkpLP/AABEIAHgAoAMBIgACEQEDEQH/xAAbAAABBQEBAAAAAAAAAAAAAAADAAIEBQYBB//EADgQAAEDAgMFBwQBAwMFAAAAAAEAAhEDIRIxQQQFUWGRBhMicYGhsTLB0fDxQlLhcoKSFBViorL/xAAaAQACAwEBAAAAAAAAAAAAAAAAAQIDBAUG/8QAKxEAAgIBBAEDAQkBAAAAAAAAAAECAxEEEiExBRMiQWEjMkJRgZGhwdEV/9oADAMBAAIRAxEAPwDe4OScKKmd2uiktRgIfdJCipvdJFiAIXdIjKSkimnCmgeSOKKYWQpmFce0ZmAOJsOqQuyG6Vy6VHfVB78DKrHOkiAdRmASIOWhUt9JCafRKUJR+8sAWOTyE4U0iE0QBmku4EUBIhMYLCmOapEJj2oAG1OC60LpagATmIL6SlQuOYgAuJOXISiEgESkClKFVqBoJNgM+XNIaTfQYJrqoCye8u1T3EilDBoSJcefIclU7TvCq9oa95de+WfCBnAWOWshnC5OpHxdu1OfGf3NRt/ammwlrJqOHMBn/L8Bef8AartM6vWDHYcLBZubZMyYP1EC0+ak7ZWwsdETp5AgX9XELIbWHF0kYgDJnhq0T6mf4Wd2ys7fB0aNNXT7kssstn2jG4jw4W2kZn9+5U1/avaGgNFerhsPqIsPhZdm3nvBhBZYDKRbImMzzRdu2kYAGkudInz5qGGnwbHOEo+5ZNrsXa54Euc5h0Mkg3vIJg87LW7p7WsqCHjCf7hdh+7TkvH3bQW0Glxl05T0Vnufa5hpLgNcJDc7X43I9E4znW8pma3S1Xx4WH9D2ultAIEGQRIIuCOKIHLAbLverThrX+EAQDDh5CR8cVYU+19SSSymQYgDECDrLsRm+kD0WyOrg1ycaXj7Pw8mvXHZLN7J2vEkVsLQP6m4rci25PmB+VMpdp6ZN2uDf7heBxI4eUqxaitrOSuWiui8YLVpT0NpCJhWhGNo5CS7hShAgkJEpyY5IYwlZbtL2iZhdTYZdIDsosbgXk5cNFc752t1Ok5zPqERaYvz9V5pRJqObeC43AMXIxF1om03WDVXOPtidnxumjN+pPlLol7PTd9ZkCfCDqRrHBSKdPxW0GfM6/vFSYBbOku6NsPdMpuinIF3Ex5zAXPijsW2ObKTe7op1CBM4Wj0JJ9pKombW1gdbFcweWkzyC0+2UwXYcwA53SGg9PlUVfdeBkkEioSDGYOLQK2PCIQlmWChpEueCBABsDfTVEe7UiDf78eauNq2QTBZDnZHIiCfqjLJQ9p2BwAIB8gZBy101Vm5MjKLWWuSEx+YI4E8p1/hTNirEE6gmxAmfXRB2eh4iS3IT/qvkrPvGvbY4c5Bi4tkQEpMs07eMsuNl2o92L8Okm/t8oj3/V6x++YQN2txC/E+HgAIHWQfTmp1emA7Kb/AJKq4K2+SJVJIMwRckEkAjDyvkClu3ai6A4eINEHWQ2AAT5WUg0RJ8iI5GyHRbDwRAN/KPCcsj/VohEt3GCz2Lf1WkRDpaAPA6SCBn5Z5jktVsfaim4w5paIz+oeVhPqsKbkDIlobrE3uOgulVJpsDmmDLbTxiRPD8K6F0odMzT0tdva5PU2VQ4AtIIORGScAs12Z3pB7p1sXib/AKoEt9c/PzWlaujTYrI5RwtTQ6JuD/Qe5MexFhBr3BB1BHWysfRnXZg9571dVrEY3GmS7DHhbDbQNeYJub5WChbu2JjHOfEBojK83kB2tg3/AJKRvfYxie0GQfCL6G5sLg5C2oQ3OwtDRkIgZk8yTrK8/KcpS9x7CiMYV+zpnarrYRy+S4/CFVkAD+2/S3uSmufw1k/b7ptWp7x7XPyeisRBp9nBTv526RPxKI1s4RwOfqVGc466Bx00C6JDxfLF7SrCpLsqNoc41LzBJvnb9n3TatcAfSSXC3Lz6+ys2slgHNxJtnYZ+Tj1KgGsCebRhj/1npPVRfBpqeV9fgBs1JuC9jAzFye8Ggz1KjVNnaKjQOAB6cP3JSXPaDisYOU3z5wZRH0nuqNEC4aJMWJEm37khZLUlXzItd0gQToXADyAgzwv8KT3UmeP4/ylSpAAAZAR0t8yu/5S6MrzJ5GuZfp8j8FcFISTP7b8LhMA/uSbiOXl7oDAB5OPgJ9gD73Qtq2sOc2mLCxc6JwxcDqm1iSCbjEYB1AmRZdY2n3YzMETkQRYaa2P25Rk9ptqqTW5k7dO3OZtQqOxOpsE4ZzLRcjibmJsbcLeo0jK842HYA6ozuzdzgDiBcDAmSOAw5ZHgvRKbrLfoXmLOB5jbvjj8gxqBArVBxRHUgsV2m3++m9zZLGtJxBol2Ea5Te3oVpuuVay12c7S6aWonti8Ff2lcG1ahbUlpw2gENcABgbAkySLyT53QNmpHCMX1HPlyVZsM1qhqOBDGxhGXiJzw/0wMhzlW1SrGEZS4CfX/C5M+Xk9PtcIKtPoVVl2gWkjoGk/dBIGfE29c/kIW0VpqD/AHx64W/dJ9a/kQOgx/cdFFCwx5bJdyt5z/KZTzB5O/fddqmJPMu/4t/JCZsz/GOAaGxzJBPwpEdrO0WwP9snq4/hRTsmJ4JFi0Fx5ukz76KdWqWceUcpvPyEAmzyNXYRfhbXmOhCB7eCFT3c3vC4jI+ETYDjzOnoVZUgJIAvNyNdM+FvZBY6MANzkfO5PuiUpJPOw+XJ5E4NoMXfv76JNdGaExwLo/ZN/iE6rE2g5idM46Q0qDH0PLuPH9+ya4Z+v4+UhUBvoJ979YjqnH6TOn8lHQdlWS6bYhmcQsOBvqOKsuzu621HPmXEGAcrCLgRJ+rVOpObAj6XWdyOvpKl7A94qkMEOLWEEAhxMeKBloLZTM5qn1MzW5GyyLVTjB4eDXbr3Y1kQ0DnF+qtsC7RpWvGQmLidYJzCf3a9HBJLg8RY5SlmTydesr212EPaxz2h1NmIGR9JOpOggDlIWqKhbx2bvKbmGwcI+/yqrq/Ug4lult9G1TPM9lbAdhyxOIOc6fZHrtjDnMg+Qyk9Qo9bYalCrgdqSJOXmPMH2Ubbt5xVwS13hIJBEA54YJkOke3ArkbWeslFSe6L4JL6ZD2k64R1cT+E3aCBfjMeZcGgINbebcRkEFuA2uIEnTI3I9EyvtXeA4dC4WicweevmE1FhjBJrQWGTbA6TymD/8AKj0N6Uy5xkYtSNBA0z4idfSVWMNYvwueXMnFlAl13DP6fFxvyRa3ZenhDmkiNC6ARNwJgq3avllOX1gnO38zAbkwSBDTmDmSRob+ijbLtFQgQA1gJgubOKNc8sjKl7BRpNaIgxaLuGdrmyM7bGmwbGeK8m+kR566c1U3jo2V18dFTs+9SX+Mtgy1sTaNPWynbNtYkgOBOVucT9+nJC2jYWgTBa02zyPmDI81HpbmDfE0wREAyY9LHQaR7oTixSrwXNJuEzy93W9hCRpWjQA+tgDf283KG/bSCABPEjOYj58tE5u82lpc6Wxe48zpbX2CTKXVLskspwbxb3JMn7noi1SMOR+k/BA9ZCof+/d44inTLhIOKYvawHoNVOZtLniA2CXZcRnkczaOQ9Emhwqb5LQbAJJkFp8QI8MxeQM4stluTZAxjfCGm5MnE4E/+R6aZQshsdTG20gjDBaSMiDobLX9m9rNRrpzYYn+4HI+x6K7ROO5p9mLyynsUl0i9Y5PCG0ogK7B5gESUN6kJpamJHnW/qrn16jHEQwgNBJygGOWv7lV1tiBcTEkxlY8BpA/wtV2q7Lvq1O8pQZEOBMZCMQPlpy5rKu2B9NxYQWkGDx8xrfQ9Fx7apRk2ex0d9U6oqL5S6K92GcIBJytF+XNGp0cMN8LZ0kGONhYfKks2d0AMDfefQDNWG6+x9R5mocDD9QAAc7WI/pH7CjXFz4iaLbKq45nJf2Vew7sdVf4Bi4uya31Whp9k2lsPMyCLWAkZjiVpdj3SGNDWjCBoP33RzspGi316dLl8nndT5Kc/bXxH+Tzat2Zrh2AMJAyI+k8weHRFf2XqNgxjdacOnLmt+7ZzwTP+lPBJ6WLRP8A7F/HXBh6m5auHxWjQ/vFVjaJLnYiZmGn+P3Jej1dkkQQs5vLs+6cTLyZIyKzXaXbH7NGzSeT3zaueE+iifsNSQA4mRMEBwE2GfKeiBReWOGNuNhmbZeg/GittpoVBYU3F2WRt6qBS2SrTdhf4bze2ZmwyOaxJTx7kduFtcvlFm3u3NtEEWho04Rr0UB+7H0y57pwvIhurQNTa08FpNx7rJ8ZbhmQLRM6wro7tBEEZrVptLug5SfZxNX5L0rNkOl3/hgtgpwMnNxH6dc9Dlfit12YpQxxixIA54RpykqNT7KAO+ohvCB8rQ7NRDQGgWFh/Ks02knCxzl8FHkPI131bIfISE5pSSXVPPjO9SFVJJACNUIVXC4QQCOBAI6Gy6kkxptdDO6bwCe0gJJISQ22+xwqBI1AkkgickJwK4kjADXNCE+gCUkkYDOAb93hMGwEZHokkjamSUmHbQRwxJJMjkcLJ0pJIDJ0FJdSQ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5780" name="AutoShape 4" descr="data:image/jpg;base64,/9j/4AAQSkZJRgABAQAAAQABAAD/2wCEAAkGBhQSEBUUEhQVExQUFxQXFRcUGBcUFRUYGBcYFRoWFxQXHCYeGBwvGRUXHy8gJScpLDAsFR4xNTAqNSYrLSkBCQoKDgwOGg8PGikkHyQpLCkpKTUsKTUtLykpLCwsKSkqLCkpKSkpKSksLCksLCkpKSwsKSksLCwsKSwsLCkpLP/AABEIAHgAoAMBIgACEQEDEQH/xAAbAAABBQEBAAAAAAAAAAAAAAADAAIEBQYBB//EADgQAAEDAgMFBwQBAwMFAAAAAAEAAhEDIRIxQQQFUWGRBhMicYGhsTLB0fDxQlLhcoKSFBViorL/xAAaAQACAwEBAAAAAAAAAAAAAAAAAQIDBAUG/8QAKxEAAgIBBAEDAQkBAAAAAAAAAAECAxEEEiExBRMiQWEjMkJRgZGhwdEV/9oADAMBAAIRAxEAPwDe4OScKKmd2uiktRgIfdJCipvdJFiAIXdIjKSkimnCmgeSOKKYWQpmFce0ZmAOJsOqQuyG6Vy6VHfVB78DKrHOkiAdRmASIOWhUt9JCafRKUJR+8sAWOTyE4U0iE0QBmku4EUBIhMYLCmOapEJj2oAG1OC60LpagATmIL6SlQuOYgAuJOXISiEgESkClKFVqBoJNgM+XNIaTfQYJrqoCye8u1T3EilDBoSJcefIclU7TvCq9oa95de+WfCBnAWOWshnC5OpHxdu1OfGf3NRt/ammwlrJqOHMBn/L8Bef8AartM6vWDHYcLBZubZMyYP1EC0+ak7ZWwsdETp5AgX9XELIbWHF0kYgDJnhq0T6mf4Wd2ys7fB0aNNXT7kssstn2jG4jw4W2kZn9+5U1/avaGgNFerhsPqIsPhZdm3nvBhBZYDKRbImMzzRdu2kYAGkudInz5qGGnwbHOEo+5ZNrsXa54Euc5h0Mkg3vIJg87LW7p7WsqCHjCf7hdh+7TkvH3bQW0Glxl05T0Vnufa5hpLgNcJDc7X43I9E4znW8pma3S1Xx4WH9D2ultAIEGQRIIuCOKIHLAbLverThrX+EAQDDh5CR8cVYU+19SSSymQYgDECDrLsRm+kD0WyOrg1ycaXj7Pw8mvXHZLN7J2vEkVsLQP6m4rci25PmB+VMpdp6ZN2uDf7heBxI4eUqxaitrOSuWiui8YLVpT0NpCJhWhGNo5CS7hShAgkJEpyY5IYwlZbtL2iZhdTYZdIDsosbgXk5cNFc752t1Ok5zPqERaYvz9V5pRJqObeC43AMXIxF1om03WDVXOPtidnxumjN+pPlLol7PTd9ZkCfCDqRrHBSKdPxW0GfM6/vFSYBbOku6NsPdMpuinIF3Ex5zAXPijsW2ObKTe7op1CBM4Wj0JJ9pKombW1gdbFcweWkzyC0+2UwXYcwA53SGg9PlUVfdeBkkEioSDGYOLQK2PCIQlmWChpEueCBABsDfTVEe7UiDf78eauNq2QTBZDnZHIiCfqjLJQ9p2BwAIB8gZBy101Vm5MjKLWWuSEx+YI4E8p1/hTNirEE6gmxAmfXRB2eh4iS3IT/qvkrPvGvbY4c5Bi4tkQEpMs07eMsuNl2o92L8Okm/t8oj3/V6x++YQN2txC/E+HgAIHWQfTmp1emA7Kb/AJKq4K2+SJVJIMwRckEkAjDyvkClu3ai6A4eINEHWQ2AAT5WUg0RJ8iI5GyHRbDwRAN/KPCcsj/VohEt3GCz2Lf1WkRDpaAPA6SCBn5Z5jktVsfaim4w5paIz+oeVhPqsKbkDIlobrE3uOgulVJpsDmmDLbTxiRPD8K6F0odMzT0tdva5PU2VQ4AtIIORGScAs12Z3pB7p1sXib/AKoEt9c/PzWlaujTYrI5RwtTQ6JuD/Qe5MexFhBr3BB1BHWysfRnXZg9571dVrEY3GmS7DHhbDbQNeYJub5WChbu2JjHOfEBojK83kB2tg3/AJKRvfYxie0GQfCL6G5sLg5C2oQ3OwtDRkIgZk8yTrK8/KcpS9x7CiMYV+zpnarrYRy+S4/CFVkAD+2/S3uSmufw1k/b7ptWp7x7XPyeisRBp9nBTv526RPxKI1s4RwOfqVGc466Bx00C6JDxfLF7SrCpLsqNoc41LzBJvnb9n3TatcAfSSXC3Lz6+ys2slgHNxJtnYZ+Tj1KgGsCebRhj/1npPVRfBpqeV9fgBs1JuC9jAzFye8Ggz1KjVNnaKjQOAB6cP3JSXPaDisYOU3z5wZRH0nuqNEC4aJMWJEm37khZLUlXzItd0gQToXADyAgzwv8KT3UmeP4/ylSpAAAZAR0t8yu/5S6MrzJ5GuZfp8j8FcFISTP7b8LhMA/uSbiOXl7oDAB5OPgJ9gD73Qtq2sOc2mLCxc6JwxcDqm1iSCbjEYB1AmRZdY2n3YzMETkQRYaa2P25Rk9ptqqTW5k7dO3OZtQqOxOpsE4ZzLRcjibmJsbcLeo0jK842HYA6ozuzdzgDiBcDAmSOAw5ZHgvRKbrLfoXmLOB5jbvjj8gxqBArVBxRHUgsV2m3++m9zZLGtJxBol2Ea5Te3oVpuuVay12c7S6aWonti8Ff2lcG1ahbUlpw2gENcABgbAkySLyT53QNmpHCMX1HPlyVZsM1qhqOBDGxhGXiJzw/0wMhzlW1SrGEZS4CfX/C5M+Xk9PtcIKtPoVVl2gWkjoGk/dBIGfE29c/kIW0VpqD/AHx64W/dJ9a/kQOgx/cdFFCwx5bJdyt5z/KZTzB5O/fddqmJPMu/4t/JCZsz/GOAaGxzJBPwpEdrO0WwP9snq4/hRTsmJ4JFi0Fx5ukz76KdWqWceUcpvPyEAmzyNXYRfhbXmOhCB7eCFT3c3vC4jI+ETYDjzOnoVZUgJIAvNyNdM+FvZBY6MANzkfO5PuiUpJPOw+XJ5E4NoMXfv76JNdGaExwLo/ZN/iE6rE2g5idM46Q0qDH0PLuPH9+ya4Z+v4+UhUBvoJ979YjqnH6TOn8lHQdlWS6bYhmcQsOBvqOKsuzu621HPmXEGAcrCLgRJ+rVOpObAj6XWdyOvpKl7A94qkMEOLWEEAhxMeKBloLZTM5qn1MzW5GyyLVTjB4eDXbr3Y1kQ0DnF+qtsC7RpWvGQmLidYJzCf3a9HBJLg8RY5SlmTydesr212EPaxz2h1NmIGR9JOpOggDlIWqKhbx2bvKbmGwcI+/yqrq/Ug4lult9G1TPM9lbAdhyxOIOc6fZHrtjDnMg+Qyk9Qo9bYalCrgdqSJOXmPMH2Ubbt5xVwS13hIJBEA54YJkOke3ArkbWeslFSe6L4JL6ZD2k64R1cT+E3aCBfjMeZcGgINbebcRkEFuA2uIEnTI3I9EyvtXeA4dC4WicweevmE1FhjBJrQWGTbA6TymD/8AKj0N6Uy5xkYtSNBA0z4idfSVWMNYvwueXMnFlAl13DP6fFxvyRa3ZenhDmkiNC6ARNwJgq3avllOX1gnO38zAbkwSBDTmDmSRob+ijbLtFQgQA1gJgubOKNc8sjKl7BRpNaIgxaLuGdrmyM7bGmwbGeK8m+kR566c1U3jo2V18dFTs+9SX+Mtgy1sTaNPWynbNtYkgOBOVucT9+nJC2jYWgTBa02zyPmDI81HpbmDfE0wREAyY9LHQaR7oTixSrwXNJuEzy93W9hCRpWjQA+tgDf283KG/bSCABPEjOYj58tE5u82lpc6Wxe48zpbX2CTKXVLskspwbxb3JMn7noi1SMOR+k/BA9ZCof+/d44inTLhIOKYvawHoNVOZtLniA2CXZcRnkczaOQ9Emhwqb5LQbAJJkFp8QI8MxeQM4stluTZAxjfCGm5MnE4E/+R6aZQshsdTG20gjDBaSMiDobLX9m9rNRrpzYYn+4HI+x6K7ROO5p9mLyynsUl0i9Y5PCG0ogK7B5gESUN6kJpamJHnW/qrn16jHEQwgNBJygGOWv7lV1tiBcTEkxlY8BpA/wtV2q7Lvq1O8pQZEOBMZCMQPlpy5rKu2B9NxYQWkGDx8xrfQ9Fx7apRk2ex0d9U6oqL5S6K92GcIBJytF+XNGp0cMN8LZ0kGONhYfKks2d0AMDfefQDNWG6+x9R5mocDD9QAAc7WI/pH7CjXFz4iaLbKq45nJf2Vew7sdVf4Bi4uya31Whp9k2lsPMyCLWAkZjiVpdj3SGNDWjCBoP33RzspGi316dLl8nndT5Kc/bXxH+Tzat2Zrh2AMJAyI+k8weHRFf2XqNgxjdacOnLmt+7ZzwTP+lPBJ6WLRP8A7F/HXBh6m5auHxWjQ/vFVjaJLnYiZmGn+P3Jej1dkkQQs5vLs+6cTLyZIyKzXaXbH7NGzSeT3zaueE+iifsNSQA4mRMEBwE2GfKeiBReWOGNuNhmbZeg/GittpoVBYU3F2WRt6qBS2SrTdhf4bze2ZmwyOaxJTx7kduFtcvlFm3u3NtEEWho04Rr0UB+7H0y57pwvIhurQNTa08FpNx7rJ8ZbhmQLRM6wro7tBEEZrVptLug5SfZxNX5L0rNkOl3/hgtgpwMnNxH6dc9Dlfit12YpQxxixIA54RpykqNT7KAO+ohvCB8rQ7NRDQGgWFh/Ks02knCxzl8FHkPI131bIfISE5pSSXVPPjO9SFVJJACNUIVXC4QQCOBAI6Gy6kkxptdDO6bwCe0gJJISQ22+xwqBI1AkkgickJwK4kjADXNCE+gCUkkYDOAb93hMGwEZHokkjamSUmHbQRwxJJMjkcLJ0pJIDJ0FJdSQ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5782" name="Picture 6" descr="http://www.websters-online-dictionary.org/images/wiki/wikipedia/commons/thumb/c/cc/Colon_cancer_2.jpg/200px-Colon_cancer_2.jpg"/>
          <p:cNvPicPr>
            <a:picLocks noChangeAspect="1" noChangeArrowheads="1"/>
          </p:cNvPicPr>
          <p:nvPr/>
        </p:nvPicPr>
        <p:blipFill>
          <a:blip r:embed="rId2"/>
          <a:srcRect/>
          <a:stretch>
            <a:fillRect/>
          </a:stretch>
        </p:blipFill>
        <p:spPr bwMode="auto">
          <a:xfrm>
            <a:off x="6096000" y="0"/>
            <a:ext cx="3048000" cy="2301240"/>
          </a:xfrm>
          <a:prstGeom prst="rect">
            <a:avLst/>
          </a:prstGeom>
          <a:noFill/>
        </p:spPr>
      </p:pic>
      <p:pic>
        <p:nvPicPr>
          <p:cNvPr id="75784" name="Picture 8" descr="http://farm1.static.flickr.com/121/303609777_e1bac9f098.jpg"/>
          <p:cNvPicPr>
            <a:picLocks noChangeAspect="1" noChangeArrowheads="1"/>
          </p:cNvPicPr>
          <p:nvPr/>
        </p:nvPicPr>
        <p:blipFill>
          <a:blip r:embed="rId3"/>
          <a:srcRect/>
          <a:stretch>
            <a:fillRect/>
          </a:stretch>
        </p:blipFill>
        <p:spPr bwMode="auto">
          <a:xfrm>
            <a:off x="3886200" y="4391025"/>
            <a:ext cx="4762500" cy="2466975"/>
          </a:xfrm>
          <a:prstGeom prst="rect">
            <a:avLst/>
          </a:prstGeom>
          <a:noFill/>
        </p:spPr>
      </p:pic>
    </p:spTree>
    <p:extLst>
      <p:ext uri="{BB962C8B-B14F-4D97-AF65-F5344CB8AC3E}">
        <p14:creationId xmlns:p14="http://schemas.microsoft.com/office/powerpoint/2010/main" val="6483707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85000" lnSpcReduction="20000"/>
          </a:bodyPr>
          <a:lstStyle/>
          <a:p>
            <a:pPr algn="just"/>
            <a:r>
              <a:rPr lang="en-US" i="1" dirty="0"/>
              <a:t>Diagnostic Tools</a:t>
            </a:r>
            <a:endParaRPr lang="en-US" dirty="0"/>
          </a:p>
          <a:p>
            <a:pPr lvl="0" algn="just"/>
            <a:r>
              <a:rPr lang="en-US" b="1" dirty="0">
                <a:solidFill>
                  <a:srgbClr val="FF0000"/>
                </a:solidFill>
              </a:rPr>
              <a:t>Anemia </a:t>
            </a:r>
            <a:r>
              <a:rPr lang="en-US" dirty="0"/>
              <a:t>may show up in a complete blood count (CBC), prompting further evaluation.</a:t>
            </a:r>
          </a:p>
          <a:p>
            <a:pPr lvl="0" algn="just"/>
            <a:r>
              <a:rPr lang="en-US" dirty="0"/>
              <a:t>A palpable mass may be felt by digital examination.</a:t>
            </a:r>
          </a:p>
          <a:p>
            <a:pPr lvl="0" algn="just"/>
            <a:r>
              <a:rPr lang="en-US" b="1" dirty="0">
                <a:solidFill>
                  <a:srgbClr val="FF0000"/>
                </a:solidFill>
              </a:rPr>
              <a:t>Tests for occult blood in the stool may indicate cancer</a:t>
            </a:r>
            <a:r>
              <a:rPr lang="en-US" dirty="0"/>
              <a:t>.</a:t>
            </a:r>
          </a:p>
          <a:p>
            <a:pPr lvl="0" algn="just"/>
            <a:r>
              <a:rPr lang="en-US" dirty="0"/>
              <a:t>Early identification of polyps with digital examination, </a:t>
            </a:r>
            <a:r>
              <a:rPr lang="en-US" dirty="0" err="1"/>
              <a:t>sigmoidoscopy</a:t>
            </a:r>
            <a:r>
              <a:rPr lang="en-US" dirty="0"/>
              <a:t>, or colonoscopy (examination of the entire rectum and colon with a fiber-optic lens), and surgical removal of any visualized polyps may prevent cancer from developing.</a:t>
            </a:r>
          </a:p>
          <a:p>
            <a:pPr lvl="0" algn="just"/>
            <a:r>
              <a:rPr lang="en-US" b="1" dirty="0">
                <a:solidFill>
                  <a:srgbClr val="FF0000"/>
                </a:solidFill>
              </a:rPr>
              <a:t>Blood tests for specific antigens associated with colorectal cancer, especially </a:t>
            </a:r>
            <a:r>
              <a:rPr lang="en-US" b="1" dirty="0" err="1">
                <a:solidFill>
                  <a:srgbClr val="FF0000"/>
                </a:solidFill>
              </a:rPr>
              <a:t>carcinoembryonic</a:t>
            </a:r>
            <a:r>
              <a:rPr lang="en-US" b="1" dirty="0">
                <a:solidFill>
                  <a:srgbClr val="FF0000"/>
                </a:solidFill>
              </a:rPr>
              <a:t> antigen (CEA), can be useful in the early identification of a recurring colorectal cancer. </a:t>
            </a:r>
            <a:endParaRPr lang="en-US" b="1" dirty="0" smtClean="0">
              <a:solidFill>
                <a:srgbClr val="FF0000"/>
              </a:solidFill>
            </a:endParaRPr>
          </a:p>
          <a:p>
            <a:pPr algn="just"/>
            <a:r>
              <a:rPr lang="en-US" dirty="0"/>
              <a:t>DETECTION OF OCCULT BLOOD (HEME)</a:t>
            </a:r>
          </a:p>
          <a:p>
            <a:pPr lvl="0" algn="just"/>
            <a:endParaRPr lang="en-US" dirty="0"/>
          </a:p>
          <a:p>
            <a:pPr algn="just"/>
            <a:endParaRPr lang="en-US" dirty="0"/>
          </a:p>
        </p:txBody>
      </p:sp>
    </p:spTree>
    <p:extLst>
      <p:ext uri="{BB962C8B-B14F-4D97-AF65-F5344CB8AC3E}">
        <p14:creationId xmlns:p14="http://schemas.microsoft.com/office/powerpoint/2010/main" val="191159136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126163"/>
          </a:xfrm>
        </p:spPr>
        <p:txBody>
          <a:bodyPr>
            <a:normAutofit fontScale="92500"/>
          </a:bodyPr>
          <a:lstStyle/>
          <a:p>
            <a:pPr algn="just"/>
            <a:r>
              <a:rPr lang="en-US" i="1" dirty="0"/>
              <a:t>Treatment</a:t>
            </a:r>
            <a:endParaRPr lang="en-US" dirty="0"/>
          </a:p>
          <a:p>
            <a:pPr lvl="0" algn="just"/>
            <a:r>
              <a:rPr lang="en-US" dirty="0"/>
              <a:t>Preventive measures are important and include dietary education on increasing roughage, fruits, vegetables, and grains to increase bulk, decrease fat, and provide protective antioxidants.</a:t>
            </a:r>
          </a:p>
          <a:p>
            <a:pPr lvl="0" algn="just"/>
            <a:r>
              <a:rPr lang="en-US" dirty="0"/>
              <a:t>Staging of the disease based on dissemination of tumor cells to regional lymph nodes is important in determining the prognosis and treatment of the disease. Identification of even </a:t>
            </a:r>
            <a:r>
              <a:rPr lang="en-US" dirty="0" err="1"/>
              <a:t>micrometastases</a:t>
            </a:r>
            <a:r>
              <a:rPr lang="en-US" dirty="0"/>
              <a:t> can influence outcome.</a:t>
            </a:r>
          </a:p>
          <a:p>
            <a:pPr lvl="0" algn="just"/>
            <a:r>
              <a:rPr lang="en-US" dirty="0"/>
              <a:t>If colorectal cancer is present, surgery is required with or without follow-up chemotherapy.</a:t>
            </a:r>
          </a:p>
          <a:p>
            <a:pPr algn="just"/>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Autofit/>
          </a:bodyPr>
          <a:lstStyle/>
          <a:p>
            <a:pPr algn="just"/>
            <a:r>
              <a:rPr lang="en-US" dirty="0"/>
              <a:t>Geriatric Consideration</a:t>
            </a:r>
          </a:p>
          <a:p>
            <a:pPr algn="just"/>
            <a:r>
              <a:rPr lang="en-US" dirty="0"/>
              <a:t>Colorectal cancer usually occurs in the elderly. </a:t>
            </a:r>
            <a:endParaRPr lang="en-US" dirty="0" smtClean="0"/>
          </a:p>
          <a:p>
            <a:pPr algn="just"/>
            <a:r>
              <a:rPr lang="en-US" b="1" dirty="0" smtClean="0">
                <a:solidFill>
                  <a:srgbClr val="FF0000"/>
                </a:solidFill>
              </a:rPr>
              <a:t>Recommendations </a:t>
            </a:r>
            <a:r>
              <a:rPr lang="en-US" b="1" dirty="0">
                <a:solidFill>
                  <a:srgbClr val="FF0000"/>
                </a:solidFill>
              </a:rPr>
              <a:t>for digital examination and tests for occult blood in the stool usually begin after the age of 40, and visualization of the rectum and colon is recommended after the age of 50. </a:t>
            </a:r>
            <a:endParaRPr lang="en-US" b="1" dirty="0" smtClean="0">
              <a:solidFill>
                <a:srgbClr val="FF0000"/>
              </a:solidFill>
            </a:endParaRPr>
          </a:p>
          <a:p>
            <a:pPr algn="just"/>
            <a:r>
              <a:rPr lang="en-US" dirty="0" smtClean="0"/>
              <a:t>Individuals </a:t>
            </a:r>
            <a:r>
              <a:rPr lang="en-US" dirty="0"/>
              <a:t>who have a first-degree relative with colon cancer are advised to undergo colonoscopy before the age of 50.</a:t>
            </a:r>
          </a:p>
          <a:p>
            <a:pPr algn="just" rtl="1"/>
            <a:r>
              <a:rPr lang="ar-SA" dirty="0"/>
              <a:t> </a:t>
            </a:r>
            <a:endParaRPr lang="en-US" dirty="0"/>
          </a:p>
          <a:p>
            <a:pPr algn="just"/>
            <a:endParaRPr lang="en-US" dirty="0"/>
          </a:p>
        </p:txBody>
      </p:sp>
    </p:spTree>
    <p:extLst>
      <p:ext uri="{BB962C8B-B14F-4D97-AF65-F5344CB8AC3E}">
        <p14:creationId xmlns:p14="http://schemas.microsoft.com/office/powerpoint/2010/main" val="2354094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2"/>
          <p:cNvSpPr>
            <a:spLocks noGrp="1" noChangeArrowheads="1"/>
          </p:cNvSpPr>
          <p:nvPr>
            <p:ph type="title"/>
          </p:nvPr>
        </p:nvSpPr>
        <p:spPr/>
        <p:txBody>
          <a:bodyPr/>
          <a:lstStyle/>
          <a:p>
            <a:r>
              <a:rPr lang="en-US"/>
              <a:t>Organs of the Alimentary Canal</a:t>
            </a:r>
          </a:p>
        </p:txBody>
      </p:sp>
      <p:sp>
        <p:nvSpPr>
          <p:cNvPr id="477187" name="Rectangle 3"/>
          <p:cNvSpPr>
            <a:spLocks noGrp="1" noChangeArrowheads="1"/>
          </p:cNvSpPr>
          <p:nvPr>
            <p:ph type="body" idx="1"/>
          </p:nvPr>
        </p:nvSpPr>
        <p:spPr/>
        <p:txBody>
          <a:bodyPr/>
          <a:lstStyle/>
          <a:p>
            <a:r>
              <a:rPr lang="en-US"/>
              <a:t>Mouth</a:t>
            </a:r>
          </a:p>
          <a:p>
            <a:r>
              <a:rPr lang="en-US"/>
              <a:t>Pharynx</a:t>
            </a:r>
          </a:p>
          <a:p>
            <a:r>
              <a:rPr lang="en-US"/>
              <a:t>Esophagus</a:t>
            </a:r>
          </a:p>
          <a:p>
            <a:r>
              <a:rPr lang="en-US"/>
              <a:t>Stomach</a:t>
            </a:r>
          </a:p>
          <a:p>
            <a:r>
              <a:rPr lang="en-US"/>
              <a:t>Small intestine</a:t>
            </a:r>
          </a:p>
          <a:p>
            <a:r>
              <a:rPr lang="en-US"/>
              <a:t>Large intestine</a:t>
            </a:r>
          </a:p>
          <a:p>
            <a:r>
              <a:rPr lang="en-US"/>
              <a:t>Anus</a:t>
            </a:r>
          </a:p>
          <a:p>
            <a:pPr>
              <a:buFontTx/>
              <a:buNone/>
            </a:pP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p:cNvSpPr>
            <a:spLocks noGrp="1" noChangeArrowheads="1"/>
          </p:cNvSpPr>
          <p:nvPr>
            <p:ph type="title"/>
          </p:nvPr>
        </p:nvSpPr>
        <p:spPr/>
        <p:txBody>
          <a:bodyPr/>
          <a:lstStyle/>
          <a:p>
            <a:r>
              <a:rPr lang="en-US"/>
              <a:t>Accessory Digestive Organs</a:t>
            </a:r>
          </a:p>
        </p:txBody>
      </p:sp>
      <p:sp>
        <p:nvSpPr>
          <p:cNvPr id="505859" name="Rectangle 3"/>
          <p:cNvSpPr>
            <a:spLocks noGrp="1" noChangeArrowheads="1"/>
          </p:cNvSpPr>
          <p:nvPr>
            <p:ph type="body" idx="1"/>
          </p:nvPr>
        </p:nvSpPr>
        <p:spPr/>
        <p:txBody>
          <a:bodyPr/>
          <a:lstStyle/>
          <a:p>
            <a:r>
              <a:rPr lang="en-US"/>
              <a:t>Salivary glands</a:t>
            </a:r>
          </a:p>
          <a:p>
            <a:r>
              <a:rPr lang="en-US"/>
              <a:t>Teeth</a:t>
            </a:r>
          </a:p>
          <a:p>
            <a:r>
              <a:rPr lang="en-US"/>
              <a:t>Pancreas</a:t>
            </a:r>
          </a:p>
          <a:p>
            <a:r>
              <a:rPr lang="en-US"/>
              <a:t>Liver</a:t>
            </a:r>
          </a:p>
          <a:p>
            <a:r>
              <a:rPr lang="en-US"/>
              <a:t>Gall Bladder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384</TotalTime>
  <Words>5279</Words>
  <Application>Microsoft Office PowerPoint</Application>
  <PresentationFormat>On-screen Show (4:3)</PresentationFormat>
  <Paragraphs>576</Paragraphs>
  <Slides>79</Slides>
  <Notes>7</Notes>
  <HiddenSlides>0</HiddenSlides>
  <MMClips>0</MMClips>
  <ScaleCrop>false</ScaleCrop>
  <HeadingPairs>
    <vt:vector size="4" baseType="variant">
      <vt:variant>
        <vt:lpstr>Theme</vt:lpstr>
      </vt:variant>
      <vt:variant>
        <vt:i4>1</vt:i4>
      </vt:variant>
      <vt:variant>
        <vt:lpstr>Slide Titles</vt:lpstr>
      </vt:variant>
      <vt:variant>
        <vt:i4>79</vt:i4>
      </vt:variant>
    </vt:vector>
  </HeadingPairs>
  <TitlesOfParts>
    <vt:vector size="80" baseType="lpstr">
      <vt:lpstr>Office Theme</vt:lpstr>
      <vt:lpstr>Nutrition </vt:lpstr>
      <vt:lpstr>Function</vt:lpstr>
      <vt:lpstr>Types of Digestion</vt:lpstr>
      <vt:lpstr>There are two forms of digestion: </vt:lpstr>
      <vt:lpstr>Six Processes of Digestion</vt:lpstr>
      <vt:lpstr>Digestive Processes</vt:lpstr>
      <vt:lpstr>Divisions of Digestive System Organs</vt:lpstr>
      <vt:lpstr>Organs of the Alimentary Canal</vt:lpstr>
      <vt:lpstr>Accessory Digestive Organs</vt:lpstr>
      <vt:lpstr>Mouth Oral Cavity (Alimentary Canal)</vt:lpstr>
      <vt:lpstr>Salivary Glands (Accessory Organs)</vt:lpstr>
      <vt:lpstr>Swallowing (&amp; not choking) </vt:lpstr>
      <vt:lpstr>Pharynx (Alimentary Canal)</vt:lpstr>
      <vt:lpstr>Esophagus (Alimentary Canal)</vt:lpstr>
      <vt:lpstr>Alimentary Canal Organ Structure and Tissue Arrangement</vt:lpstr>
      <vt:lpstr>Stomach (Alimentary Canal)</vt:lpstr>
      <vt:lpstr>Stomach</vt:lpstr>
      <vt:lpstr>Stomach: Mucosal Layer</vt:lpstr>
      <vt:lpstr>PowerPoint Presentation</vt:lpstr>
      <vt:lpstr>Small Intestine (Alimentary Canal)</vt:lpstr>
      <vt:lpstr>Small Intestine Internal Structure</vt:lpstr>
      <vt:lpstr>Villi Internal Structure and Function</vt:lpstr>
      <vt:lpstr>Small Intestine</vt:lpstr>
      <vt:lpstr>Small intestine</vt:lpstr>
      <vt:lpstr>Pancreas (Accessory Organ)</vt:lpstr>
      <vt:lpstr>Pancreas </vt:lpstr>
      <vt:lpstr>Liver and Gall Bladder (Accessory Organs)</vt:lpstr>
      <vt:lpstr>Liver </vt:lpstr>
      <vt:lpstr>PowerPoint Presentation</vt:lpstr>
      <vt:lpstr>Large Intestine (Alimentary Canal)</vt:lpstr>
      <vt:lpstr>Functions of Large Intestine</vt:lpstr>
      <vt:lpstr>You’ve got company!</vt:lpstr>
      <vt:lpstr>Tests of Gastrointestinal Functioning </vt:lpstr>
      <vt:lpstr>Endoscopy </vt:lpstr>
      <vt:lpstr>Ultrasound </vt:lpstr>
      <vt:lpstr>Pathophysiologic Concepts </vt:lpstr>
      <vt:lpstr>PowerPoint Presentation</vt:lpstr>
      <vt:lpstr>PowerPoint Presentation</vt:lpstr>
      <vt:lpstr>PowerPoint Presentation</vt:lpstr>
      <vt:lpstr>Constipation </vt:lpstr>
      <vt:lpstr>Peritonitis </vt:lpstr>
      <vt:lpstr>PowerPoint Presentation</vt:lpstr>
      <vt:lpstr>Conditions of Disease or Injury</vt:lpstr>
      <vt:lpstr>Causes of GERD </vt:lpstr>
      <vt:lpstr>PowerPoint Presentation</vt:lpstr>
      <vt:lpstr>Clinical Manifestations </vt:lpstr>
      <vt:lpstr>Diagnostic Tools </vt:lpstr>
      <vt:lpstr>Complications </vt:lpstr>
      <vt:lpstr>Treatment </vt:lpstr>
      <vt:lpstr>Peptic Ulcer </vt:lpstr>
      <vt:lpstr>Causes of Peptic Ulcer </vt:lpstr>
      <vt:lpstr>Decreased Mucus Production as a Cause of Ulcer </vt:lpstr>
      <vt:lpstr>PowerPoint Presentation</vt:lpstr>
      <vt:lpstr>Clinical Manifestations </vt:lpstr>
      <vt:lpstr>Diagnostic Tools </vt:lpstr>
      <vt:lpstr>Helicobacter Pylori </vt:lpstr>
      <vt:lpstr>Complications of peptic ulcers </vt:lpstr>
      <vt:lpstr>Treatment </vt:lpstr>
      <vt:lpstr>MALABSORPTION/MALDIGESTION </vt:lpstr>
      <vt:lpstr>Malabsorption syndromes </vt:lpstr>
      <vt:lpstr>Causes of malabsorption</vt:lpstr>
      <vt:lpstr>Ulcerative Colitis </vt:lpstr>
      <vt:lpstr>PowerPoint Presentation</vt:lpstr>
      <vt:lpstr>PowerPoint Presentation</vt:lpstr>
      <vt:lpstr>Hirschsprung's Disease </vt:lpstr>
      <vt:lpstr>PowerPoint Presentation</vt:lpstr>
      <vt:lpstr>PowerPoint Presentation</vt:lpstr>
      <vt:lpstr>Appendicitis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Digestive System</dc:title>
  <dc:creator>kc</dc:creator>
  <cp:lastModifiedBy>dell</cp:lastModifiedBy>
  <cp:revision>17</cp:revision>
  <dcterms:created xsi:type="dcterms:W3CDTF">2011-05-21T07:25:17Z</dcterms:created>
  <dcterms:modified xsi:type="dcterms:W3CDTF">2012-03-05T22:22:50Z</dcterms:modified>
</cp:coreProperties>
</file>