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 id="2147483996" r:id="rId2"/>
    <p:sldMasterId id="2147484010" r:id="rId3"/>
    <p:sldMasterId id="2147484022" r:id="rId4"/>
  </p:sldMasterIdLst>
  <p:notesMasterIdLst>
    <p:notesMasterId r:id="rId53"/>
  </p:notesMasterIdLst>
  <p:sldIdLst>
    <p:sldId id="256" r:id="rId5"/>
    <p:sldId id="346" r:id="rId6"/>
    <p:sldId id="257" r:id="rId7"/>
    <p:sldId id="258" r:id="rId8"/>
    <p:sldId id="259" r:id="rId9"/>
    <p:sldId id="260" r:id="rId10"/>
    <p:sldId id="261" r:id="rId11"/>
    <p:sldId id="262" r:id="rId12"/>
    <p:sldId id="295" r:id="rId13"/>
    <p:sldId id="296" r:id="rId14"/>
    <p:sldId id="321" r:id="rId15"/>
    <p:sldId id="322" r:id="rId16"/>
    <p:sldId id="323" r:id="rId17"/>
    <p:sldId id="324" r:id="rId18"/>
    <p:sldId id="325" r:id="rId19"/>
    <p:sldId id="326" r:id="rId20"/>
    <p:sldId id="327" r:id="rId21"/>
    <p:sldId id="342" r:id="rId22"/>
    <p:sldId id="328" r:id="rId23"/>
    <p:sldId id="329" r:id="rId24"/>
    <p:sldId id="343" r:id="rId25"/>
    <p:sldId id="330" r:id="rId26"/>
    <p:sldId id="331" r:id="rId27"/>
    <p:sldId id="345" r:id="rId28"/>
    <p:sldId id="344" r:id="rId29"/>
    <p:sldId id="332" r:id="rId30"/>
    <p:sldId id="333" r:id="rId31"/>
    <p:sldId id="339" r:id="rId32"/>
    <p:sldId id="334" r:id="rId33"/>
    <p:sldId id="335" r:id="rId34"/>
    <p:sldId id="336" r:id="rId35"/>
    <p:sldId id="337" r:id="rId36"/>
    <p:sldId id="301" r:id="rId37"/>
    <p:sldId id="302" r:id="rId38"/>
    <p:sldId id="303" r:id="rId39"/>
    <p:sldId id="306" r:id="rId40"/>
    <p:sldId id="307" r:id="rId41"/>
    <p:sldId id="308" r:id="rId42"/>
    <p:sldId id="309" r:id="rId43"/>
    <p:sldId id="310" r:id="rId44"/>
    <p:sldId id="311" r:id="rId45"/>
    <p:sldId id="280" r:id="rId46"/>
    <p:sldId id="281" r:id="rId47"/>
    <p:sldId id="340" r:id="rId48"/>
    <p:sldId id="282" r:id="rId49"/>
    <p:sldId id="284" r:id="rId50"/>
    <p:sldId id="285" r:id="rId51"/>
    <p:sldId id="341"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افتراضي" id="{BD784B49-AC80-4DD8-BFFD-8E447ED76D8C}">
          <p14:sldIdLst>
            <p14:sldId id="256"/>
            <p14:sldId id="346"/>
            <p14:sldId id="257"/>
            <p14:sldId id="258"/>
            <p14:sldId id="259"/>
            <p14:sldId id="260"/>
            <p14:sldId id="261"/>
            <p14:sldId id="262"/>
            <p14:sldId id="295"/>
            <p14:sldId id="296"/>
            <p14:sldId id="321"/>
            <p14:sldId id="322"/>
            <p14:sldId id="323"/>
            <p14:sldId id="324"/>
            <p14:sldId id="325"/>
            <p14:sldId id="326"/>
            <p14:sldId id="327"/>
            <p14:sldId id="342"/>
            <p14:sldId id="328"/>
            <p14:sldId id="329"/>
            <p14:sldId id="343"/>
            <p14:sldId id="330"/>
            <p14:sldId id="331"/>
            <p14:sldId id="345"/>
            <p14:sldId id="344"/>
            <p14:sldId id="332"/>
            <p14:sldId id="333"/>
            <p14:sldId id="339"/>
            <p14:sldId id="334"/>
            <p14:sldId id="335"/>
            <p14:sldId id="336"/>
            <p14:sldId id="337"/>
            <p14:sldId id="301"/>
            <p14:sldId id="302"/>
            <p14:sldId id="303"/>
            <p14:sldId id="306"/>
            <p14:sldId id="307"/>
            <p14:sldId id="308"/>
            <p14:sldId id="309"/>
            <p14:sldId id="310"/>
            <p14:sldId id="311"/>
            <p14:sldId id="280"/>
            <p14:sldId id="281"/>
            <p14:sldId id="340"/>
            <p14:sldId id="282"/>
            <p14:sldId id="284"/>
            <p14:sldId id="285"/>
            <p14:sldId id="341"/>
          </p14:sldIdLst>
        </p14:section>
        <p14:section name="مقطع بدون عنوان" id="{3970942F-C3AA-4D3A-9051-9D25F4113DC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473979-83C5-45CD-8E48-79045F21601E}" type="datetimeFigureOut">
              <a:rPr lang="en-US" smtClean="0"/>
              <a:t>2/4/2013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E94147-A8EB-46AD-8008-6224CFC637B9}" type="slidenum">
              <a:rPr lang="en-US" smtClean="0"/>
              <a:t>‹#›</a:t>
            </a:fld>
            <a:endParaRPr lang="en-US"/>
          </a:p>
        </p:txBody>
      </p:sp>
    </p:spTree>
    <p:extLst>
      <p:ext uri="{BB962C8B-B14F-4D97-AF65-F5344CB8AC3E}">
        <p14:creationId xmlns:p14="http://schemas.microsoft.com/office/powerpoint/2010/main" val="3636450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a:defRPr>
                <a:solidFill>
                  <a:schemeClr val="tx1"/>
                </a:solidFill>
                <a:latin typeface="Arial" charset="0"/>
              </a:defRPr>
            </a:lvl1pPr>
            <a:lvl2pPr marL="729057" indent="-280406" defTabSz="914437">
              <a:defRPr>
                <a:solidFill>
                  <a:schemeClr val="tx1"/>
                </a:solidFill>
                <a:latin typeface="Arial" charset="0"/>
              </a:defRPr>
            </a:lvl2pPr>
            <a:lvl3pPr marL="1121626" indent="-224325" defTabSz="914437">
              <a:defRPr>
                <a:solidFill>
                  <a:schemeClr val="tx1"/>
                </a:solidFill>
                <a:latin typeface="Arial" charset="0"/>
              </a:defRPr>
            </a:lvl3pPr>
            <a:lvl4pPr marL="1570276" indent="-224325" defTabSz="914437">
              <a:defRPr>
                <a:solidFill>
                  <a:schemeClr val="tx1"/>
                </a:solidFill>
                <a:latin typeface="Arial" charset="0"/>
              </a:defRPr>
            </a:lvl4pPr>
            <a:lvl5pPr marL="2018927" indent="-224325" defTabSz="914437">
              <a:defRPr>
                <a:solidFill>
                  <a:schemeClr val="tx1"/>
                </a:solidFill>
                <a:latin typeface="Arial" charset="0"/>
              </a:defRPr>
            </a:lvl5pPr>
            <a:lvl6pPr marL="2467577" indent="-224325" defTabSz="914437" eaLnBrk="0" fontAlgn="base" hangingPunct="0">
              <a:spcBef>
                <a:spcPct val="0"/>
              </a:spcBef>
              <a:spcAft>
                <a:spcPct val="0"/>
              </a:spcAft>
              <a:defRPr>
                <a:solidFill>
                  <a:schemeClr val="tx1"/>
                </a:solidFill>
                <a:latin typeface="Arial" charset="0"/>
              </a:defRPr>
            </a:lvl6pPr>
            <a:lvl7pPr marL="2916227" indent="-224325" defTabSz="914437" eaLnBrk="0" fontAlgn="base" hangingPunct="0">
              <a:spcBef>
                <a:spcPct val="0"/>
              </a:spcBef>
              <a:spcAft>
                <a:spcPct val="0"/>
              </a:spcAft>
              <a:defRPr>
                <a:solidFill>
                  <a:schemeClr val="tx1"/>
                </a:solidFill>
                <a:latin typeface="Arial" charset="0"/>
              </a:defRPr>
            </a:lvl7pPr>
            <a:lvl8pPr marL="3364878" indent="-224325" defTabSz="914437" eaLnBrk="0" fontAlgn="base" hangingPunct="0">
              <a:spcBef>
                <a:spcPct val="0"/>
              </a:spcBef>
              <a:spcAft>
                <a:spcPct val="0"/>
              </a:spcAft>
              <a:defRPr>
                <a:solidFill>
                  <a:schemeClr val="tx1"/>
                </a:solidFill>
                <a:latin typeface="Arial" charset="0"/>
              </a:defRPr>
            </a:lvl8pPr>
            <a:lvl9pPr marL="3813528" indent="-224325" defTabSz="914437" eaLnBrk="0" fontAlgn="base" hangingPunct="0">
              <a:spcBef>
                <a:spcPct val="0"/>
              </a:spcBef>
              <a:spcAft>
                <a:spcPct val="0"/>
              </a:spcAft>
              <a:defRPr>
                <a:solidFill>
                  <a:schemeClr val="tx1"/>
                </a:solidFill>
                <a:latin typeface="Arial" charset="0"/>
              </a:defRPr>
            </a:lvl9pPr>
          </a:lstStyle>
          <a:p>
            <a:fld id="{02671AD5-E224-40AE-B716-F401C66E5322}" type="slidenum">
              <a:rPr lang="en-US" smtClean="0">
                <a:solidFill>
                  <a:prstClr val="black"/>
                </a:solidFill>
              </a:rPr>
              <a:pPr/>
              <a:t>14</a:t>
            </a:fld>
            <a:endParaRPr lang="en-US" smtClean="0">
              <a:solidFill>
                <a:prstClr val="black"/>
              </a:solidFill>
            </a:endParaRPr>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Surfactant=expanded alveoli by lowering surface tension  lower amounts=atelectasis increase breathing efforts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a:defRPr>
                <a:solidFill>
                  <a:schemeClr val="tx1"/>
                </a:solidFill>
                <a:latin typeface="Arial" charset="0"/>
              </a:defRPr>
            </a:lvl1pPr>
            <a:lvl2pPr marL="729057" indent="-280406" defTabSz="914437">
              <a:defRPr>
                <a:solidFill>
                  <a:schemeClr val="tx1"/>
                </a:solidFill>
                <a:latin typeface="Arial" charset="0"/>
              </a:defRPr>
            </a:lvl2pPr>
            <a:lvl3pPr marL="1121626" indent="-224325" defTabSz="914437">
              <a:defRPr>
                <a:solidFill>
                  <a:schemeClr val="tx1"/>
                </a:solidFill>
                <a:latin typeface="Arial" charset="0"/>
              </a:defRPr>
            </a:lvl3pPr>
            <a:lvl4pPr marL="1570276" indent="-224325" defTabSz="914437">
              <a:defRPr>
                <a:solidFill>
                  <a:schemeClr val="tx1"/>
                </a:solidFill>
                <a:latin typeface="Arial" charset="0"/>
              </a:defRPr>
            </a:lvl4pPr>
            <a:lvl5pPr marL="2018927" indent="-224325" defTabSz="914437">
              <a:defRPr>
                <a:solidFill>
                  <a:schemeClr val="tx1"/>
                </a:solidFill>
                <a:latin typeface="Arial" charset="0"/>
              </a:defRPr>
            </a:lvl5pPr>
            <a:lvl6pPr marL="2467577" indent="-224325" defTabSz="914437" eaLnBrk="0" fontAlgn="base" hangingPunct="0">
              <a:spcBef>
                <a:spcPct val="0"/>
              </a:spcBef>
              <a:spcAft>
                <a:spcPct val="0"/>
              </a:spcAft>
              <a:defRPr>
                <a:solidFill>
                  <a:schemeClr val="tx1"/>
                </a:solidFill>
                <a:latin typeface="Arial" charset="0"/>
              </a:defRPr>
            </a:lvl6pPr>
            <a:lvl7pPr marL="2916227" indent="-224325" defTabSz="914437" eaLnBrk="0" fontAlgn="base" hangingPunct="0">
              <a:spcBef>
                <a:spcPct val="0"/>
              </a:spcBef>
              <a:spcAft>
                <a:spcPct val="0"/>
              </a:spcAft>
              <a:defRPr>
                <a:solidFill>
                  <a:schemeClr val="tx1"/>
                </a:solidFill>
                <a:latin typeface="Arial" charset="0"/>
              </a:defRPr>
            </a:lvl7pPr>
            <a:lvl8pPr marL="3364878" indent="-224325" defTabSz="914437" eaLnBrk="0" fontAlgn="base" hangingPunct="0">
              <a:spcBef>
                <a:spcPct val="0"/>
              </a:spcBef>
              <a:spcAft>
                <a:spcPct val="0"/>
              </a:spcAft>
              <a:defRPr>
                <a:solidFill>
                  <a:schemeClr val="tx1"/>
                </a:solidFill>
                <a:latin typeface="Arial" charset="0"/>
              </a:defRPr>
            </a:lvl8pPr>
            <a:lvl9pPr marL="3813528" indent="-224325" defTabSz="914437" eaLnBrk="0" fontAlgn="base" hangingPunct="0">
              <a:spcBef>
                <a:spcPct val="0"/>
              </a:spcBef>
              <a:spcAft>
                <a:spcPct val="0"/>
              </a:spcAft>
              <a:defRPr>
                <a:solidFill>
                  <a:schemeClr val="tx1"/>
                </a:solidFill>
                <a:latin typeface="Arial" charset="0"/>
              </a:defRPr>
            </a:lvl9pPr>
          </a:lstStyle>
          <a:p>
            <a:fld id="{60089A94-1C8E-4758-B0C2-C23281C7FF4D}" type="slidenum">
              <a:rPr lang="en-US" smtClean="0">
                <a:solidFill>
                  <a:prstClr val="black"/>
                </a:solidFill>
              </a:rPr>
              <a:pPr/>
              <a:t>26</a:t>
            </a:fld>
            <a:endParaRPr lang="en-US" smtClean="0">
              <a:solidFill>
                <a:prstClr val="black"/>
              </a:solidFill>
            </a:endParaRPr>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Ductus venosus-connection between umbilical vein &amp; the inferior vena cava bypassing the hepatic system into inferior vena cava</a:t>
            </a:r>
          </a:p>
          <a:p>
            <a:pPr eaLnBrk="1" hangingPunct="1"/>
            <a:r>
              <a:rPr lang="en-US" smtClean="0"/>
              <a:t>Foramen ovale- flap like opening between R &amp; L atrium  (pressure in R atrium greater than the L) blood from L atrium- L ventricle- ascending aorta-to heart &amp; brain, also superior vena cava drains deoxygenated blood from head &amp; upper extremities into R atrium</a:t>
            </a:r>
          </a:p>
          <a:p>
            <a:pPr eaLnBrk="1" hangingPunct="1"/>
            <a:r>
              <a:rPr lang="en-US" smtClean="0"/>
              <a:t>Ductus arteriousus shunts 60 % blood from the pulmonary vessel to the descending aorta the remaining 40% perfuses lung tissue meeting metabolic needs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a:defRPr>
                <a:solidFill>
                  <a:schemeClr val="tx1"/>
                </a:solidFill>
                <a:latin typeface="Arial" charset="0"/>
              </a:defRPr>
            </a:lvl1pPr>
            <a:lvl2pPr marL="729057" indent="-280406" defTabSz="914437">
              <a:defRPr>
                <a:solidFill>
                  <a:schemeClr val="tx1"/>
                </a:solidFill>
                <a:latin typeface="Arial" charset="0"/>
              </a:defRPr>
            </a:lvl2pPr>
            <a:lvl3pPr marL="1121626" indent="-224325" defTabSz="914437">
              <a:defRPr>
                <a:solidFill>
                  <a:schemeClr val="tx1"/>
                </a:solidFill>
                <a:latin typeface="Arial" charset="0"/>
              </a:defRPr>
            </a:lvl3pPr>
            <a:lvl4pPr marL="1570276" indent="-224325" defTabSz="914437">
              <a:defRPr>
                <a:solidFill>
                  <a:schemeClr val="tx1"/>
                </a:solidFill>
                <a:latin typeface="Arial" charset="0"/>
              </a:defRPr>
            </a:lvl4pPr>
            <a:lvl5pPr marL="2018927" indent="-224325" defTabSz="914437">
              <a:defRPr>
                <a:solidFill>
                  <a:schemeClr val="tx1"/>
                </a:solidFill>
                <a:latin typeface="Arial" charset="0"/>
              </a:defRPr>
            </a:lvl5pPr>
            <a:lvl6pPr marL="2467577" indent="-224325" defTabSz="914437" eaLnBrk="0" fontAlgn="base" hangingPunct="0">
              <a:spcBef>
                <a:spcPct val="0"/>
              </a:spcBef>
              <a:spcAft>
                <a:spcPct val="0"/>
              </a:spcAft>
              <a:defRPr>
                <a:solidFill>
                  <a:schemeClr val="tx1"/>
                </a:solidFill>
                <a:latin typeface="Arial" charset="0"/>
              </a:defRPr>
            </a:lvl6pPr>
            <a:lvl7pPr marL="2916227" indent="-224325" defTabSz="914437" eaLnBrk="0" fontAlgn="base" hangingPunct="0">
              <a:spcBef>
                <a:spcPct val="0"/>
              </a:spcBef>
              <a:spcAft>
                <a:spcPct val="0"/>
              </a:spcAft>
              <a:defRPr>
                <a:solidFill>
                  <a:schemeClr val="tx1"/>
                </a:solidFill>
                <a:latin typeface="Arial" charset="0"/>
              </a:defRPr>
            </a:lvl7pPr>
            <a:lvl8pPr marL="3364878" indent="-224325" defTabSz="914437" eaLnBrk="0" fontAlgn="base" hangingPunct="0">
              <a:spcBef>
                <a:spcPct val="0"/>
              </a:spcBef>
              <a:spcAft>
                <a:spcPct val="0"/>
              </a:spcAft>
              <a:defRPr>
                <a:solidFill>
                  <a:schemeClr val="tx1"/>
                </a:solidFill>
                <a:latin typeface="Arial" charset="0"/>
              </a:defRPr>
            </a:lvl8pPr>
            <a:lvl9pPr marL="3813528" indent="-224325" defTabSz="914437" eaLnBrk="0" fontAlgn="base" hangingPunct="0">
              <a:spcBef>
                <a:spcPct val="0"/>
              </a:spcBef>
              <a:spcAft>
                <a:spcPct val="0"/>
              </a:spcAft>
              <a:defRPr>
                <a:solidFill>
                  <a:schemeClr val="tx1"/>
                </a:solidFill>
                <a:latin typeface="Arial" charset="0"/>
              </a:defRPr>
            </a:lvl9pPr>
          </a:lstStyle>
          <a:p>
            <a:fld id="{DAD9FC79-E2EA-411A-AEF3-104112357C91}" type="slidenum">
              <a:rPr lang="en-US" smtClean="0">
                <a:solidFill>
                  <a:prstClr val="black"/>
                </a:solidFill>
              </a:rPr>
              <a:pPr/>
              <a:t>29</a:t>
            </a:fld>
            <a:endParaRPr lang="en-US" smtClean="0">
              <a:solidFill>
                <a:prstClr val="black"/>
              </a:solidFill>
            </a:endParaRPr>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DA pulmonary and descending aorta connection</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pic>
        <p:nvPicPr>
          <p:cNvPr id="4" name="Picture 7" descr="paint"/>
          <p:cNvPicPr>
            <a:picLocks noChangeAspect="1" noChangeArrowheads="1"/>
          </p:cNvPicPr>
          <p:nvPr/>
        </p:nvPicPr>
        <p:blipFill>
          <a:blip r:embed="rId2">
            <a:clrChange>
              <a:clrFrom>
                <a:srgbClr val="C0C0C0"/>
              </a:clrFrom>
              <a:clrTo>
                <a:srgbClr val="C0C0C0">
                  <a:alpha val="0"/>
                </a:srgbClr>
              </a:clrTo>
            </a:clrChange>
            <a:extLst>
              <a:ext uri="{28A0092B-C50C-407E-A947-70E740481C1C}">
                <a14:useLocalDpi xmlns:a14="http://schemas.microsoft.com/office/drawing/2010/main" val="0"/>
              </a:ext>
            </a:extLst>
          </a:blip>
          <a:srcRect/>
          <a:stretch>
            <a:fillRect/>
          </a:stretch>
        </p:blipFill>
        <p:spPr bwMode="auto">
          <a:xfrm>
            <a:off x="914400" y="1828800"/>
            <a:ext cx="8229600" cy="384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074" name="Rectangle 2"/>
          <p:cNvSpPr>
            <a:spLocks noGrp="1" noChangeArrowheads="1"/>
          </p:cNvSpPr>
          <p:nvPr>
            <p:ph type="ctrTitle"/>
          </p:nvPr>
        </p:nvSpPr>
        <p:spPr>
          <a:xfrm>
            <a:off x="914400" y="685800"/>
            <a:ext cx="7721600" cy="1143000"/>
          </a:xfrm>
        </p:spPr>
        <p:txBody>
          <a:bodyPr/>
          <a:lstStyle>
            <a:lvl1pPr>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2133600" y="3886200"/>
            <a:ext cx="6400800" cy="1771650"/>
          </a:xfrm>
        </p:spPr>
        <p:txBody>
          <a:bodyPr/>
          <a:lstStyle>
            <a:lvl1pPr marL="0" indent="0">
              <a:buFont typeface="Monotype Sorts" pitchFamily="2" charset="2"/>
              <a:buNone/>
              <a:defRPr>
                <a:latin typeface="Arial Black" pitchFamily="34" charset="0"/>
              </a:defRPr>
            </a:lvl1pPr>
          </a:lstStyle>
          <a:p>
            <a:pPr lvl="0"/>
            <a:r>
              <a:rPr lang="en-US" noProof="0" smtClean="0"/>
              <a:t>Click to edit Master subtitle style</a:t>
            </a:r>
          </a:p>
        </p:txBody>
      </p:sp>
      <p:sp>
        <p:nvSpPr>
          <p:cNvPr id="5" name="Rectangle 4"/>
          <p:cNvSpPr>
            <a:spLocks noGrp="1" noChangeArrowheads="1"/>
          </p:cNvSpPr>
          <p:nvPr>
            <p:ph type="dt" sz="half" idx="10"/>
          </p:nvPr>
        </p:nvSpPr>
        <p:spPr>
          <a:xfrm>
            <a:off x="711200" y="6229350"/>
            <a:ext cx="1930400" cy="514350"/>
          </a:xfrm>
        </p:spPr>
        <p:txBody>
          <a:bodyPr/>
          <a:lstStyle>
            <a:lvl1pPr>
              <a:defRPr smtClean="0">
                <a:solidFill>
                  <a:srgbClr val="5E574E"/>
                </a:solidFill>
              </a:defRPr>
            </a:lvl1pPr>
          </a:lstStyle>
          <a:p>
            <a:pPr>
              <a:defRPr/>
            </a:pPr>
            <a:endParaRPr lang="en-US"/>
          </a:p>
        </p:txBody>
      </p:sp>
      <p:sp>
        <p:nvSpPr>
          <p:cNvPr id="6" name="Rectangle 5"/>
          <p:cNvSpPr>
            <a:spLocks noGrp="1" noChangeArrowheads="1"/>
          </p:cNvSpPr>
          <p:nvPr>
            <p:ph type="ftr" sz="quarter" idx="11"/>
          </p:nvPr>
        </p:nvSpPr>
        <p:spPr>
          <a:xfrm>
            <a:off x="3149600" y="6229350"/>
            <a:ext cx="2844800" cy="514350"/>
          </a:xfrm>
        </p:spPr>
        <p:txBody>
          <a:bodyPr/>
          <a:lstStyle>
            <a:lvl1pPr>
              <a:defRPr smtClean="0">
                <a:solidFill>
                  <a:srgbClr val="5E574E"/>
                </a:solidFill>
              </a:defRPr>
            </a:lvl1pPr>
          </a:lstStyle>
          <a:p>
            <a:pPr>
              <a:defRPr/>
            </a:pPr>
            <a:endParaRPr lang="en-US"/>
          </a:p>
        </p:txBody>
      </p:sp>
      <p:sp>
        <p:nvSpPr>
          <p:cNvPr id="7" name="Rectangle 6"/>
          <p:cNvSpPr>
            <a:spLocks noGrp="1" noChangeArrowheads="1"/>
          </p:cNvSpPr>
          <p:nvPr>
            <p:ph type="sldNum" sz="quarter" idx="12"/>
          </p:nvPr>
        </p:nvSpPr>
        <p:spPr>
          <a:xfrm>
            <a:off x="6604000" y="6229350"/>
            <a:ext cx="1828800" cy="514350"/>
          </a:xfrm>
        </p:spPr>
        <p:txBody>
          <a:bodyPr/>
          <a:lstStyle>
            <a:lvl1pPr>
              <a:defRPr smtClean="0">
                <a:solidFill>
                  <a:srgbClr val="5E574E"/>
                </a:solidFill>
              </a:defRPr>
            </a:lvl1pPr>
          </a:lstStyle>
          <a:p>
            <a:pPr>
              <a:defRPr/>
            </a:pPr>
            <a:fld id="{2925CCA6-2776-4DB7-A100-E0B9EFBBC552}" type="slidenum">
              <a:rPr lang="en-US"/>
              <a:pPr>
                <a:defRPr/>
              </a:pPr>
              <a:t>‹#›</a:t>
            </a:fld>
            <a:endParaRPr lang="en-US"/>
          </a:p>
        </p:txBody>
      </p:sp>
    </p:spTree>
    <p:extLst>
      <p:ext uri="{BB962C8B-B14F-4D97-AF65-F5344CB8AC3E}">
        <p14:creationId xmlns:p14="http://schemas.microsoft.com/office/powerpoint/2010/main" val="699467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5E574E"/>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5E574E"/>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4BE7699-0A5C-432C-B34B-D01F55D37423}" type="slidenum">
              <a:rPr lang="en-US">
                <a:solidFill>
                  <a:srgbClr val="5E574E"/>
                </a:solidFill>
              </a:rPr>
              <a:pPr>
                <a:defRPr/>
              </a:pPr>
              <a:t>‹#›</a:t>
            </a:fld>
            <a:endParaRPr lang="en-US">
              <a:solidFill>
                <a:srgbClr val="5E574E"/>
              </a:solidFill>
            </a:endParaRPr>
          </a:p>
        </p:txBody>
      </p:sp>
    </p:spTree>
    <p:extLst>
      <p:ext uri="{BB962C8B-B14F-4D97-AF65-F5344CB8AC3E}">
        <p14:creationId xmlns:p14="http://schemas.microsoft.com/office/powerpoint/2010/main" val="1591420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78600" y="228600"/>
            <a:ext cx="2057400" cy="5829300"/>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06400" y="228600"/>
            <a:ext cx="6019800" cy="58293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5E574E"/>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5E574E"/>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41DC4A2-796E-46D6-98A8-44E354CD8BAB}" type="slidenum">
              <a:rPr lang="en-US">
                <a:solidFill>
                  <a:srgbClr val="5E574E"/>
                </a:solidFill>
              </a:rPr>
              <a:pPr>
                <a:defRPr/>
              </a:pPr>
              <a:t>‹#›</a:t>
            </a:fld>
            <a:endParaRPr lang="en-US">
              <a:solidFill>
                <a:srgbClr val="5E574E"/>
              </a:solidFill>
            </a:endParaRPr>
          </a:p>
        </p:txBody>
      </p:sp>
    </p:spTree>
    <p:extLst>
      <p:ext uri="{BB962C8B-B14F-4D97-AF65-F5344CB8AC3E}">
        <p14:creationId xmlns:p14="http://schemas.microsoft.com/office/powerpoint/2010/main" val="11659024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5148C9B6-7CE0-4082-B46D-1BF5C77C71FF}" type="datetime1">
              <a:rPr lang="en-US">
                <a:solidFill>
                  <a:srgbClr val="000000"/>
                </a:solidFill>
              </a:rPr>
              <a:pPr>
                <a:defRPr/>
              </a:pPr>
              <a:t>2/4/2013</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Mahdia Shaker</a:t>
            </a:r>
          </a:p>
        </p:txBody>
      </p:sp>
      <p:sp>
        <p:nvSpPr>
          <p:cNvPr id="6" name="Rectangle 6"/>
          <p:cNvSpPr>
            <a:spLocks noGrp="1" noChangeArrowheads="1"/>
          </p:cNvSpPr>
          <p:nvPr>
            <p:ph type="sldNum" sz="quarter" idx="12"/>
          </p:nvPr>
        </p:nvSpPr>
        <p:spPr>
          <a:ln/>
        </p:spPr>
        <p:txBody>
          <a:bodyPr/>
          <a:lstStyle>
            <a:lvl1pPr>
              <a:defRPr/>
            </a:lvl1pPr>
          </a:lstStyle>
          <a:p>
            <a:pPr>
              <a:defRPr/>
            </a:pPr>
            <a:fld id="{6C73D3FE-56CD-4885-8980-A0F63D4C056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317372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90D9FAC7-629D-4B01-9C95-0E07795E6CC4}" type="datetime1">
              <a:rPr lang="en-US">
                <a:solidFill>
                  <a:srgbClr val="000000"/>
                </a:solidFill>
              </a:rPr>
              <a:pPr>
                <a:defRPr/>
              </a:pPr>
              <a:t>2/4/2013</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Mahdia Shaker</a:t>
            </a:r>
          </a:p>
        </p:txBody>
      </p:sp>
      <p:sp>
        <p:nvSpPr>
          <p:cNvPr id="6" name="Rectangle 6"/>
          <p:cNvSpPr>
            <a:spLocks noGrp="1" noChangeArrowheads="1"/>
          </p:cNvSpPr>
          <p:nvPr>
            <p:ph type="sldNum" sz="quarter" idx="12"/>
          </p:nvPr>
        </p:nvSpPr>
        <p:spPr>
          <a:ln/>
        </p:spPr>
        <p:txBody>
          <a:bodyPr/>
          <a:lstStyle>
            <a:lvl1pPr>
              <a:defRPr/>
            </a:lvl1pPr>
          </a:lstStyle>
          <a:p>
            <a:pPr>
              <a:defRPr/>
            </a:pPr>
            <a:fld id="{B84F28F8-70E1-4DBE-8B2D-20F524D4788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80842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B755F8CF-5557-41D4-87F6-EC76509B9E88}" type="datetime1">
              <a:rPr lang="en-US">
                <a:solidFill>
                  <a:srgbClr val="000000"/>
                </a:solidFill>
              </a:rPr>
              <a:pPr>
                <a:defRPr/>
              </a:pPr>
              <a:t>2/4/2013</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Mahdia Shaker</a:t>
            </a:r>
          </a:p>
        </p:txBody>
      </p:sp>
      <p:sp>
        <p:nvSpPr>
          <p:cNvPr id="6" name="Rectangle 6"/>
          <p:cNvSpPr>
            <a:spLocks noGrp="1" noChangeArrowheads="1"/>
          </p:cNvSpPr>
          <p:nvPr>
            <p:ph type="sldNum" sz="quarter" idx="12"/>
          </p:nvPr>
        </p:nvSpPr>
        <p:spPr>
          <a:ln/>
        </p:spPr>
        <p:txBody>
          <a:bodyPr/>
          <a:lstStyle>
            <a:lvl1pPr>
              <a:defRPr/>
            </a:lvl1pPr>
          </a:lstStyle>
          <a:p>
            <a:pPr>
              <a:defRPr/>
            </a:pPr>
            <a:fld id="{ABF417D0-D2AF-4061-964B-38309E3CF52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792139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B47E9B97-8180-4E88-B506-11C57835F21B}" type="datetime1">
              <a:rPr lang="en-US">
                <a:solidFill>
                  <a:srgbClr val="000000"/>
                </a:solidFill>
              </a:rPr>
              <a:pPr>
                <a:defRPr/>
              </a:pPr>
              <a:t>2/4/2013</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Mahdia Shaker</a:t>
            </a:r>
          </a:p>
        </p:txBody>
      </p:sp>
      <p:sp>
        <p:nvSpPr>
          <p:cNvPr id="7" name="Rectangle 6"/>
          <p:cNvSpPr>
            <a:spLocks noGrp="1" noChangeArrowheads="1"/>
          </p:cNvSpPr>
          <p:nvPr>
            <p:ph type="sldNum" sz="quarter" idx="12"/>
          </p:nvPr>
        </p:nvSpPr>
        <p:spPr>
          <a:ln/>
        </p:spPr>
        <p:txBody>
          <a:bodyPr/>
          <a:lstStyle>
            <a:lvl1pPr>
              <a:defRPr/>
            </a:lvl1pPr>
          </a:lstStyle>
          <a:p>
            <a:pPr>
              <a:defRPr/>
            </a:pPr>
            <a:fld id="{99E23D7C-E61E-4C9B-BB53-635CF5EEDBA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861642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625FB911-BB30-40A3-9DF5-D30840134D01}" type="datetime1">
              <a:rPr lang="en-US">
                <a:solidFill>
                  <a:srgbClr val="000000"/>
                </a:solidFill>
              </a:rPr>
              <a:pPr>
                <a:defRPr/>
              </a:pPr>
              <a:t>2/4/2013</a:t>
            </a:fld>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Mahdia Shaker</a:t>
            </a:r>
          </a:p>
        </p:txBody>
      </p:sp>
      <p:sp>
        <p:nvSpPr>
          <p:cNvPr id="9" name="Rectangle 6"/>
          <p:cNvSpPr>
            <a:spLocks noGrp="1" noChangeArrowheads="1"/>
          </p:cNvSpPr>
          <p:nvPr>
            <p:ph type="sldNum" sz="quarter" idx="12"/>
          </p:nvPr>
        </p:nvSpPr>
        <p:spPr>
          <a:ln/>
        </p:spPr>
        <p:txBody>
          <a:bodyPr/>
          <a:lstStyle>
            <a:lvl1pPr>
              <a:defRPr/>
            </a:lvl1pPr>
          </a:lstStyle>
          <a:p>
            <a:pPr>
              <a:defRPr/>
            </a:pPr>
            <a:fld id="{4905D14A-17F6-43E1-9E86-0936B818780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077742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5CAB9AB2-11D7-4E16-8F4A-2305987D1214}" type="datetime1">
              <a:rPr lang="en-US">
                <a:solidFill>
                  <a:srgbClr val="000000"/>
                </a:solidFill>
              </a:rPr>
              <a:pPr>
                <a:defRPr/>
              </a:pPr>
              <a:t>2/4/2013</a:t>
            </a:fld>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Mahdia Shaker</a:t>
            </a:r>
          </a:p>
        </p:txBody>
      </p:sp>
      <p:sp>
        <p:nvSpPr>
          <p:cNvPr id="5" name="Rectangle 6"/>
          <p:cNvSpPr>
            <a:spLocks noGrp="1" noChangeArrowheads="1"/>
          </p:cNvSpPr>
          <p:nvPr>
            <p:ph type="sldNum" sz="quarter" idx="12"/>
          </p:nvPr>
        </p:nvSpPr>
        <p:spPr>
          <a:ln/>
        </p:spPr>
        <p:txBody>
          <a:bodyPr/>
          <a:lstStyle>
            <a:lvl1pPr>
              <a:defRPr/>
            </a:lvl1pPr>
          </a:lstStyle>
          <a:p>
            <a:pPr>
              <a:defRPr/>
            </a:pPr>
            <a:fld id="{A08A4354-C9BC-4288-B643-1C34153A217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663271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1FBF5036-0A2E-4863-9C65-B6431AAFA9E5}" type="datetime1">
              <a:rPr lang="en-US">
                <a:solidFill>
                  <a:srgbClr val="000000"/>
                </a:solidFill>
              </a:rPr>
              <a:pPr>
                <a:defRPr/>
              </a:pPr>
              <a:t>2/4/2013</a:t>
            </a:fld>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Mahdia Shaker</a:t>
            </a:r>
          </a:p>
        </p:txBody>
      </p:sp>
      <p:sp>
        <p:nvSpPr>
          <p:cNvPr id="4" name="Rectangle 6"/>
          <p:cNvSpPr>
            <a:spLocks noGrp="1" noChangeArrowheads="1"/>
          </p:cNvSpPr>
          <p:nvPr>
            <p:ph type="sldNum" sz="quarter" idx="12"/>
          </p:nvPr>
        </p:nvSpPr>
        <p:spPr>
          <a:ln/>
        </p:spPr>
        <p:txBody>
          <a:bodyPr/>
          <a:lstStyle>
            <a:lvl1pPr>
              <a:defRPr/>
            </a:lvl1pPr>
          </a:lstStyle>
          <a:p>
            <a:pPr>
              <a:defRPr/>
            </a:pPr>
            <a:fld id="{08B892BE-DFB4-4015-AF6E-AE8744AC7E1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281617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606A39AB-C7C7-4745-99F1-4F06714A4214}" type="datetime1">
              <a:rPr lang="en-US">
                <a:solidFill>
                  <a:srgbClr val="000000"/>
                </a:solidFill>
              </a:rPr>
              <a:pPr>
                <a:defRPr/>
              </a:pPr>
              <a:t>2/4/2013</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Mahdia Shaker</a:t>
            </a:r>
          </a:p>
        </p:txBody>
      </p:sp>
      <p:sp>
        <p:nvSpPr>
          <p:cNvPr id="7" name="Rectangle 6"/>
          <p:cNvSpPr>
            <a:spLocks noGrp="1" noChangeArrowheads="1"/>
          </p:cNvSpPr>
          <p:nvPr>
            <p:ph type="sldNum" sz="quarter" idx="12"/>
          </p:nvPr>
        </p:nvSpPr>
        <p:spPr>
          <a:ln/>
        </p:spPr>
        <p:txBody>
          <a:bodyPr/>
          <a:lstStyle>
            <a:lvl1pPr>
              <a:defRPr/>
            </a:lvl1pPr>
          </a:lstStyle>
          <a:p>
            <a:pPr>
              <a:defRPr/>
            </a:pPr>
            <a:fld id="{EE1F5F2A-4610-4B51-90F3-C657480CC80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35979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5E574E"/>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5E574E"/>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F7D8E13-771C-4F3F-9507-A59DF6D0900C}" type="slidenum">
              <a:rPr lang="en-US">
                <a:solidFill>
                  <a:srgbClr val="5E574E"/>
                </a:solidFill>
              </a:rPr>
              <a:pPr>
                <a:defRPr/>
              </a:pPr>
              <a:t>‹#›</a:t>
            </a:fld>
            <a:endParaRPr lang="en-US">
              <a:solidFill>
                <a:srgbClr val="5E574E"/>
              </a:solidFill>
            </a:endParaRPr>
          </a:p>
        </p:txBody>
      </p:sp>
    </p:spTree>
    <p:extLst>
      <p:ext uri="{BB962C8B-B14F-4D97-AF65-F5344CB8AC3E}">
        <p14:creationId xmlns:p14="http://schemas.microsoft.com/office/powerpoint/2010/main" val="4660410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B24E0720-1A89-49C8-88D5-95D1EC237C81}" type="datetime1">
              <a:rPr lang="en-US">
                <a:solidFill>
                  <a:srgbClr val="000000"/>
                </a:solidFill>
              </a:rPr>
              <a:pPr>
                <a:defRPr/>
              </a:pPr>
              <a:t>2/4/2013</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Mahdia Shaker</a:t>
            </a:r>
          </a:p>
        </p:txBody>
      </p:sp>
      <p:sp>
        <p:nvSpPr>
          <p:cNvPr id="7" name="Rectangle 6"/>
          <p:cNvSpPr>
            <a:spLocks noGrp="1" noChangeArrowheads="1"/>
          </p:cNvSpPr>
          <p:nvPr>
            <p:ph type="sldNum" sz="quarter" idx="12"/>
          </p:nvPr>
        </p:nvSpPr>
        <p:spPr>
          <a:ln/>
        </p:spPr>
        <p:txBody>
          <a:bodyPr/>
          <a:lstStyle>
            <a:lvl1pPr>
              <a:defRPr/>
            </a:lvl1pPr>
          </a:lstStyle>
          <a:p>
            <a:pPr>
              <a:defRPr/>
            </a:pPr>
            <a:fld id="{CA7FEA5F-2562-48F1-991D-6DF1DAC2B5F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647716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3455D18B-376A-450A-A0A0-10C2C7A3C61D}" type="datetime1">
              <a:rPr lang="en-US">
                <a:solidFill>
                  <a:srgbClr val="000000"/>
                </a:solidFill>
              </a:rPr>
              <a:pPr>
                <a:defRPr/>
              </a:pPr>
              <a:t>2/4/2013</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Mahdia Shaker</a:t>
            </a:r>
          </a:p>
        </p:txBody>
      </p:sp>
      <p:sp>
        <p:nvSpPr>
          <p:cNvPr id="6" name="Rectangle 6"/>
          <p:cNvSpPr>
            <a:spLocks noGrp="1" noChangeArrowheads="1"/>
          </p:cNvSpPr>
          <p:nvPr>
            <p:ph type="sldNum" sz="quarter" idx="12"/>
          </p:nvPr>
        </p:nvSpPr>
        <p:spPr>
          <a:ln/>
        </p:spPr>
        <p:txBody>
          <a:bodyPr/>
          <a:lstStyle>
            <a:lvl1pPr>
              <a:defRPr/>
            </a:lvl1pPr>
          </a:lstStyle>
          <a:p>
            <a:pPr>
              <a:defRPr/>
            </a:pPr>
            <a:fld id="{219287B1-85B5-4FCB-B01B-16E60FF0655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76835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C8FD5D3C-DEBB-46FC-BBF9-E60C5BA4D8D4}" type="datetime1">
              <a:rPr lang="en-US">
                <a:solidFill>
                  <a:srgbClr val="000000"/>
                </a:solidFill>
              </a:rPr>
              <a:pPr>
                <a:defRPr/>
              </a:pPr>
              <a:t>2/4/2013</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Mahdia Shaker</a:t>
            </a:r>
          </a:p>
        </p:txBody>
      </p:sp>
      <p:sp>
        <p:nvSpPr>
          <p:cNvPr id="6" name="Rectangle 6"/>
          <p:cNvSpPr>
            <a:spLocks noGrp="1" noChangeArrowheads="1"/>
          </p:cNvSpPr>
          <p:nvPr>
            <p:ph type="sldNum" sz="quarter" idx="12"/>
          </p:nvPr>
        </p:nvSpPr>
        <p:spPr>
          <a:ln/>
        </p:spPr>
        <p:txBody>
          <a:bodyPr/>
          <a:lstStyle>
            <a:lvl1pPr>
              <a:defRPr/>
            </a:lvl1pPr>
          </a:lstStyle>
          <a:p>
            <a:pPr>
              <a:defRPr/>
            </a:pPr>
            <a:fld id="{4DE6CA90-10FC-4561-BC39-CF6DD92E6EB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8998835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fld id="{ACD15435-2B87-4C81-805B-AE6F2DA6496B}" type="datetime1">
              <a:rPr lang="en-US">
                <a:solidFill>
                  <a:srgbClr val="000000"/>
                </a:solidFill>
              </a:rPr>
              <a:pPr>
                <a:defRPr/>
              </a:pPr>
              <a:t>2/4/2013</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Mahdia Shaker</a:t>
            </a:r>
          </a:p>
        </p:txBody>
      </p:sp>
      <p:sp>
        <p:nvSpPr>
          <p:cNvPr id="6" name="Rectangle 6"/>
          <p:cNvSpPr>
            <a:spLocks noGrp="1" noChangeArrowheads="1"/>
          </p:cNvSpPr>
          <p:nvPr>
            <p:ph type="sldNum" sz="quarter" idx="12"/>
          </p:nvPr>
        </p:nvSpPr>
        <p:spPr>
          <a:ln/>
        </p:spPr>
        <p:txBody>
          <a:bodyPr/>
          <a:lstStyle>
            <a:lvl1pPr>
              <a:defRPr/>
            </a:lvl1pPr>
          </a:lstStyle>
          <a:p>
            <a:pPr>
              <a:defRPr/>
            </a:pPr>
            <a:fld id="{FFDB880D-9AB9-454E-AC39-6898755768E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4780797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fld id="{D58AA1FE-7C0B-442E-9945-3A9CDEADA7C7}" type="datetime1">
              <a:rPr lang="en-US">
                <a:solidFill>
                  <a:srgbClr val="000000"/>
                </a:solidFill>
              </a:rPr>
              <a:pPr>
                <a:defRPr/>
              </a:pPr>
              <a:t>2/4/2013</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Mahdia Shaker</a:t>
            </a:r>
          </a:p>
        </p:txBody>
      </p:sp>
      <p:sp>
        <p:nvSpPr>
          <p:cNvPr id="7" name="Rectangle 6"/>
          <p:cNvSpPr>
            <a:spLocks noGrp="1" noChangeArrowheads="1"/>
          </p:cNvSpPr>
          <p:nvPr>
            <p:ph type="sldNum" sz="quarter" idx="12"/>
          </p:nvPr>
        </p:nvSpPr>
        <p:spPr>
          <a:ln/>
        </p:spPr>
        <p:txBody>
          <a:bodyPr/>
          <a:lstStyle>
            <a:lvl1pPr>
              <a:defRPr/>
            </a:lvl1pPr>
          </a:lstStyle>
          <a:p>
            <a:pPr>
              <a:defRPr/>
            </a:pPr>
            <a:fld id="{203A5566-03A3-4C6E-A4B4-EFC0BCEAA45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264833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99498F41-6CD7-480A-8A79-B57F843C7D01}" type="datetimeFigureOut">
              <a:rPr lang="en-US" smtClean="0"/>
              <a:pPr/>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62D342-8786-46FC-A8BE-8A2B6BC05779}" type="slidenum">
              <a:rPr lang="en-US" smtClean="0">
                <a:solidFill>
                  <a:srgbClr val="8CADAE">
                    <a:shade val="75000"/>
                  </a:srgbClr>
                </a:solidFill>
              </a:rPr>
              <a:pPr/>
              <a:t>‹#›</a:t>
            </a:fld>
            <a:endParaRPr lang="en-US">
              <a:solidFill>
                <a:srgbClr val="8CADAE">
                  <a:shade val="75000"/>
                </a:srgb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99498F41-6CD7-480A-8A79-B57F843C7D01}" type="datetimeFigureOut">
              <a:rPr lang="en-US" smtClean="0"/>
              <a:pPr/>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62D342-8786-46FC-A8BE-8A2B6BC05779}" type="slidenum">
              <a:rPr lang="en-US" smtClean="0">
                <a:solidFill>
                  <a:srgbClr val="8CADAE">
                    <a:shade val="75000"/>
                  </a:srgbClr>
                </a:solidFill>
              </a:rPr>
              <a:pPr/>
              <a:t>‹#›</a:t>
            </a:fld>
            <a:endParaRPr lang="en-US">
              <a:solidFill>
                <a:srgbClr val="8CADAE">
                  <a:shade val="75000"/>
                </a:srgb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9498F41-6CD7-480A-8A79-B57F843C7D01}" type="datetimeFigureOut">
              <a:rPr lang="en-US" smtClean="0"/>
              <a:pPr/>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62D342-8786-46FC-A8BE-8A2B6BC05779}" type="slidenum">
              <a:rPr lang="en-US" smtClean="0">
                <a:solidFill>
                  <a:srgbClr val="8CADAE">
                    <a:shade val="75000"/>
                  </a:srgbClr>
                </a:solidFill>
              </a:rPr>
              <a:pPr/>
              <a:t>‹#›</a:t>
            </a:fld>
            <a:endParaRPr lang="en-US">
              <a:solidFill>
                <a:srgbClr val="8CADAE">
                  <a:shade val="75000"/>
                </a:srgb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99498F41-6CD7-480A-8A79-B57F843C7D01}" type="datetimeFigureOut">
              <a:rPr lang="en-US" smtClean="0"/>
              <a:pPr/>
              <a:t>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62D342-8786-46FC-A8BE-8A2B6BC05779}" type="slidenum">
              <a:rPr lang="en-US" smtClean="0">
                <a:solidFill>
                  <a:srgbClr val="8CADAE">
                    <a:shade val="75000"/>
                  </a:srgbClr>
                </a:solidFill>
              </a:rPr>
              <a:pPr/>
              <a:t>‹#›</a:t>
            </a:fld>
            <a:endParaRPr lang="en-US">
              <a:solidFill>
                <a:srgbClr val="8CADAE">
                  <a:shade val="75000"/>
                </a:srgb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99498F41-6CD7-480A-8A79-B57F843C7D01}" type="datetimeFigureOut">
              <a:rPr lang="en-US" smtClean="0"/>
              <a:pPr/>
              <a:t>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62D342-8786-46FC-A8BE-8A2B6BC05779}" type="slidenum">
              <a:rPr lang="en-US" smtClean="0">
                <a:solidFill>
                  <a:srgbClr val="8CADAE">
                    <a:shade val="75000"/>
                  </a:srgbClr>
                </a:solidFill>
              </a:rPr>
              <a:pPr/>
              <a:t>‹#›</a:t>
            </a:fld>
            <a:endParaRPr lang="en-US">
              <a:solidFill>
                <a:srgbClr val="8CADAE">
                  <a:shade val="75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5E574E"/>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5E574E"/>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846E132-7AF6-4E08-94F8-6C690563B3D5}" type="slidenum">
              <a:rPr lang="en-US">
                <a:solidFill>
                  <a:srgbClr val="5E574E"/>
                </a:solidFill>
              </a:rPr>
              <a:pPr>
                <a:defRPr/>
              </a:pPr>
              <a:t>‹#›</a:t>
            </a:fld>
            <a:endParaRPr lang="en-US">
              <a:solidFill>
                <a:srgbClr val="5E574E"/>
              </a:solidFill>
            </a:endParaRPr>
          </a:p>
        </p:txBody>
      </p:sp>
    </p:spTree>
    <p:extLst>
      <p:ext uri="{BB962C8B-B14F-4D97-AF65-F5344CB8AC3E}">
        <p14:creationId xmlns:p14="http://schemas.microsoft.com/office/powerpoint/2010/main" val="20183626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99498F41-6CD7-480A-8A79-B57F843C7D01}" type="datetimeFigureOut">
              <a:rPr lang="en-US" smtClean="0"/>
              <a:pPr/>
              <a:t>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62D342-8786-46FC-A8BE-8A2B6BC05779}" type="slidenum">
              <a:rPr lang="en-US" smtClean="0">
                <a:solidFill>
                  <a:srgbClr val="8CADAE">
                    <a:shade val="75000"/>
                  </a:srgbClr>
                </a:solidFill>
              </a:rPr>
              <a:pPr/>
              <a:t>‹#›</a:t>
            </a:fld>
            <a:endParaRPr lang="en-US">
              <a:solidFill>
                <a:srgbClr val="8CADAE">
                  <a:shade val="75000"/>
                </a:srgb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498F41-6CD7-480A-8A79-B57F843C7D01}" type="datetimeFigureOut">
              <a:rPr lang="en-US" smtClean="0"/>
              <a:pPr/>
              <a:t>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62D342-8786-46FC-A8BE-8A2B6BC05779}" type="slidenum">
              <a:rPr lang="en-US" smtClean="0">
                <a:solidFill>
                  <a:srgbClr val="8CADAE">
                    <a:shade val="75000"/>
                  </a:srgbClr>
                </a:solidFill>
              </a:rPr>
              <a:pPr/>
              <a:t>‹#›</a:t>
            </a:fld>
            <a:endParaRPr lang="en-US">
              <a:solidFill>
                <a:srgbClr val="8CADAE">
                  <a:shade val="75000"/>
                </a:srgbClr>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9498F41-6CD7-480A-8A79-B57F843C7D01}" type="datetimeFigureOut">
              <a:rPr lang="en-US" smtClean="0"/>
              <a:pPr/>
              <a:t>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62D342-8786-46FC-A8BE-8A2B6BC05779}" type="slidenum">
              <a:rPr lang="en-US" smtClean="0">
                <a:solidFill>
                  <a:srgbClr val="8CADAE">
                    <a:shade val="75000"/>
                  </a:srgbClr>
                </a:solidFill>
              </a:rPr>
              <a:pPr/>
              <a:t>‹#›</a:t>
            </a:fld>
            <a:endParaRPr lang="en-US">
              <a:solidFill>
                <a:srgbClr val="8CADAE">
                  <a:shade val="75000"/>
                </a:srgbClr>
              </a:solidFill>
            </a:endParaRPr>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99498F41-6CD7-480A-8A79-B57F843C7D01}" type="datetimeFigureOut">
              <a:rPr lang="en-US" smtClean="0"/>
              <a:pPr/>
              <a:t>2/4/2013</a:t>
            </a:fld>
            <a:endParaRPr lang="en-US"/>
          </a:p>
        </p:txBody>
      </p:sp>
      <p:sp>
        <p:nvSpPr>
          <p:cNvPr id="9" name="Slide Number Placeholder 8"/>
          <p:cNvSpPr>
            <a:spLocks noGrp="1"/>
          </p:cNvSpPr>
          <p:nvPr>
            <p:ph type="sldNum" sz="quarter" idx="11"/>
          </p:nvPr>
        </p:nvSpPr>
        <p:spPr/>
        <p:txBody>
          <a:bodyPr/>
          <a:lstStyle/>
          <a:p>
            <a:fld id="{2B62D342-8786-46FC-A8BE-8A2B6BC05779}" type="slidenum">
              <a:rPr lang="en-US" smtClean="0">
                <a:solidFill>
                  <a:srgbClr val="8CADAE">
                    <a:shade val="75000"/>
                  </a:srgbClr>
                </a:solidFill>
              </a:rPr>
              <a:pPr/>
              <a:t>‹#›</a:t>
            </a:fld>
            <a:endParaRPr lang="en-US">
              <a:solidFill>
                <a:srgbClr val="8CADAE">
                  <a:shade val="75000"/>
                </a:srgbClr>
              </a:solidFill>
            </a:endParaRPr>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99498F41-6CD7-480A-8A79-B57F843C7D01}" type="datetimeFigureOut">
              <a:rPr lang="en-US" smtClean="0"/>
              <a:pPr/>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62D342-8786-46FC-A8BE-8A2B6BC05779}" type="slidenum">
              <a:rPr lang="en-US" smtClean="0">
                <a:solidFill>
                  <a:srgbClr val="8CADAE">
                    <a:shade val="75000"/>
                  </a:srgbClr>
                </a:solidFill>
              </a:rPr>
              <a:pPr/>
              <a:t>‹#›</a:t>
            </a:fld>
            <a:endParaRPr lang="en-US">
              <a:solidFill>
                <a:srgbClr val="8CADAE">
                  <a:shade val="75000"/>
                </a:srgbClr>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99498F41-6CD7-480A-8A79-B57F843C7D01}" type="datetimeFigureOut">
              <a:rPr lang="en-US" smtClean="0"/>
              <a:pPr/>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62D342-8786-46FC-A8BE-8A2B6BC05779}" type="slidenum">
              <a:rPr lang="en-US" smtClean="0">
                <a:solidFill>
                  <a:srgbClr val="8CADAE">
                    <a:shade val="75000"/>
                  </a:srgbClr>
                </a:solidFill>
              </a:rPr>
              <a:pPr/>
              <a:t>‹#›</a:t>
            </a:fld>
            <a:endParaRPr lang="en-US">
              <a:solidFill>
                <a:srgbClr val="8CADAE">
                  <a:shade val="75000"/>
                </a:srgbClr>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99498F41-6CD7-480A-8A79-B57F843C7D01}" type="datetimeFigureOut">
              <a:rPr lang="en-US" smtClean="0"/>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62D342-8786-46FC-A8BE-8A2B6BC05779}" type="slidenum">
              <a:rPr lang="en-US" smtClean="0"/>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99498F41-6CD7-480A-8A79-B57F843C7D01}" type="datetimeFigureOut">
              <a:rPr lang="en-US" smtClean="0"/>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62D342-8786-46FC-A8BE-8A2B6BC05779}" type="slidenum">
              <a:rPr lang="en-US" smtClean="0"/>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9498F41-6CD7-480A-8A79-B57F843C7D01}" type="datetimeFigureOut">
              <a:rPr lang="en-US" smtClean="0"/>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62D342-8786-46FC-A8BE-8A2B6BC05779}" type="slidenum">
              <a:rPr lang="en-US" smtClean="0"/>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99498F41-6CD7-480A-8A79-B57F843C7D01}" type="datetimeFigureOut">
              <a:rPr lang="en-US" smtClean="0"/>
              <a:t>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62D342-8786-46FC-A8BE-8A2B6BC0577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885950"/>
            <a:ext cx="4013200" cy="4171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22800" y="1885950"/>
            <a:ext cx="4013200" cy="4171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5E574E"/>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5E574E"/>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94AC34C-CB55-493E-80B0-A5EC7C601764}" type="slidenum">
              <a:rPr lang="en-US">
                <a:solidFill>
                  <a:srgbClr val="5E574E"/>
                </a:solidFill>
              </a:rPr>
              <a:pPr>
                <a:defRPr/>
              </a:pPr>
              <a:t>‹#›</a:t>
            </a:fld>
            <a:endParaRPr lang="en-US">
              <a:solidFill>
                <a:srgbClr val="5E574E"/>
              </a:solidFill>
            </a:endParaRPr>
          </a:p>
        </p:txBody>
      </p:sp>
    </p:spTree>
    <p:extLst>
      <p:ext uri="{BB962C8B-B14F-4D97-AF65-F5344CB8AC3E}">
        <p14:creationId xmlns:p14="http://schemas.microsoft.com/office/powerpoint/2010/main" val="315981424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99498F41-6CD7-480A-8A79-B57F843C7D01}" type="datetimeFigureOut">
              <a:rPr lang="en-US" smtClean="0"/>
              <a:t>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62D342-8786-46FC-A8BE-8A2B6BC05779}" type="slidenum">
              <a:rPr lang="en-US" smtClean="0"/>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99498F41-6CD7-480A-8A79-B57F843C7D01}" type="datetimeFigureOut">
              <a:rPr lang="en-US" smtClean="0"/>
              <a:t>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62D342-8786-46FC-A8BE-8A2B6BC05779}" type="slidenum">
              <a:rPr lang="en-US" smtClean="0"/>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498F41-6CD7-480A-8A79-B57F843C7D01}" type="datetimeFigureOut">
              <a:rPr lang="en-US" smtClean="0"/>
              <a:t>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62D342-8786-46FC-A8BE-8A2B6BC05779}" type="slidenum">
              <a:rPr lang="en-US" smtClean="0"/>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9498F41-6CD7-480A-8A79-B57F843C7D01}" type="datetimeFigureOut">
              <a:rPr lang="en-US" smtClean="0"/>
              <a:t>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62D342-8786-46FC-A8BE-8A2B6BC05779}"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99498F41-6CD7-480A-8A79-B57F843C7D01}" type="datetimeFigureOut">
              <a:rPr lang="en-US" smtClean="0"/>
              <a:t>2/4/2013</a:t>
            </a:fld>
            <a:endParaRPr lang="en-US"/>
          </a:p>
        </p:txBody>
      </p:sp>
      <p:sp>
        <p:nvSpPr>
          <p:cNvPr id="9" name="Slide Number Placeholder 8"/>
          <p:cNvSpPr>
            <a:spLocks noGrp="1"/>
          </p:cNvSpPr>
          <p:nvPr>
            <p:ph type="sldNum" sz="quarter" idx="11"/>
          </p:nvPr>
        </p:nvSpPr>
        <p:spPr/>
        <p:txBody>
          <a:bodyPr/>
          <a:lstStyle/>
          <a:p>
            <a:fld id="{2B62D342-8786-46FC-A8BE-8A2B6BC05779}"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99498F41-6CD7-480A-8A79-B57F843C7D01}" type="datetimeFigureOut">
              <a:rPr lang="en-US" smtClean="0"/>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62D342-8786-46FC-A8BE-8A2B6BC05779}" type="slidenum">
              <a:rPr lang="en-US" smtClean="0"/>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99498F41-6CD7-480A-8A79-B57F843C7D01}" type="datetimeFigureOut">
              <a:rPr lang="en-US" smtClean="0"/>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62D342-8786-46FC-A8BE-8A2B6BC0577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5E574E"/>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5E574E"/>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93AF38C-8572-4B5B-9EB5-BBEB03421665}" type="slidenum">
              <a:rPr lang="en-US">
                <a:solidFill>
                  <a:srgbClr val="5E574E"/>
                </a:solidFill>
              </a:rPr>
              <a:pPr>
                <a:defRPr/>
              </a:pPr>
              <a:t>‹#›</a:t>
            </a:fld>
            <a:endParaRPr lang="en-US">
              <a:solidFill>
                <a:srgbClr val="5E574E"/>
              </a:solidFill>
            </a:endParaRPr>
          </a:p>
        </p:txBody>
      </p:sp>
    </p:spTree>
    <p:extLst>
      <p:ext uri="{BB962C8B-B14F-4D97-AF65-F5344CB8AC3E}">
        <p14:creationId xmlns:p14="http://schemas.microsoft.com/office/powerpoint/2010/main" val="3299463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5E574E"/>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5E574E"/>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C4ADD699-6409-45E0-BA64-22715E587B1C}" type="slidenum">
              <a:rPr lang="en-US">
                <a:solidFill>
                  <a:srgbClr val="5E574E"/>
                </a:solidFill>
              </a:rPr>
              <a:pPr>
                <a:defRPr/>
              </a:pPr>
              <a:t>‹#›</a:t>
            </a:fld>
            <a:endParaRPr lang="en-US">
              <a:solidFill>
                <a:srgbClr val="5E574E"/>
              </a:solidFill>
            </a:endParaRPr>
          </a:p>
        </p:txBody>
      </p:sp>
    </p:spTree>
    <p:extLst>
      <p:ext uri="{BB962C8B-B14F-4D97-AF65-F5344CB8AC3E}">
        <p14:creationId xmlns:p14="http://schemas.microsoft.com/office/powerpoint/2010/main" val="1866945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5E574E"/>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5E574E"/>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6DD1293-D790-4479-80B2-427D8571C01D}" type="slidenum">
              <a:rPr lang="en-US">
                <a:solidFill>
                  <a:srgbClr val="5E574E"/>
                </a:solidFill>
              </a:rPr>
              <a:pPr>
                <a:defRPr/>
              </a:pPr>
              <a:t>‹#›</a:t>
            </a:fld>
            <a:endParaRPr lang="en-US">
              <a:solidFill>
                <a:srgbClr val="5E574E"/>
              </a:solidFill>
            </a:endParaRPr>
          </a:p>
        </p:txBody>
      </p:sp>
    </p:spTree>
    <p:extLst>
      <p:ext uri="{BB962C8B-B14F-4D97-AF65-F5344CB8AC3E}">
        <p14:creationId xmlns:p14="http://schemas.microsoft.com/office/powerpoint/2010/main" val="3654070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5E574E"/>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5E574E"/>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CECC0E6-8FE1-48AB-8405-C35A489B9E69}" type="slidenum">
              <a:rPr lang="en-US">
                <a:solidFill>
                  <a:srgbClr val="5E574E"/>
                </a:solidFill>
              </a:rPr>
              <a:pPr>
                <a:defRPr/>
              </a:pPr>
              <a:t>‹#›</a:t>
            </a:fld>
            <a:endParaRPr lang="en-US">
              <a:solidFill>
                <a:srgbClr val="5E574E"/>
              </a:solidFill>
            </a:endParaRPr>
          </a:p>
        </p:txBody>
      </p:sp>
    </p:spTree>
    <p:extLst>
      <p:ext uri="{BB962C8B-B14F-4D97-AF65-F5344CB8AC3E}">
        <p14:creationId xmlns:p14="http://schemas.microsoft.com/office/powerpoint/2010/main" val="1143939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5E574E"/>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5E574E"/>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F648D8A-481B-40BE-908A-2FA2677288D6}" type="slidenum">
              <a:rPr lang="en-US">
                <a:solidFill>
                  <a:srgbClr val="5E574E"/>
                </a:solidFill>
              </a:rPr>
              <a:pPr>
                <a:defRPr/>
              </a:pPr>
              <a:t>‹#›</a:t>
            </a:fld>
            <a:endParaRPr lang="en-US">
              <a:solidFill>
                <a:srgbClr val="5E574E"/>
              </a:solidFill>
            </a:endParaRPr>
          </a:p>
        </p:txBody>
      </p:sp>
    </p:spTree>
    <p:extLst>
      <p:ext uri="{BB962C8B-B14F-4D97-AF65-F5344CB8AC3E}">
        <p14:creationId xmlns:p14="http://schemas.microsoft.com/office/powerpoint/2010/main" val="1770858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06400" y="228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885950"/>
            <a:ext cx="8178800" cy="4171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2" name="Rectangle 4"/>
          <p:cNvSpPr>
            <a:spLocks noGrp="1" noChangeArrowheads="1"/>
          </p:cNvSpPr>
          <p:nvPr>
            <p:ph type="dt" sz="half" idx="2"/>
          </p:nvPr>
        </p:nvSpPr>
        <p:spPr bwMode="auto">
          <a:xfrm>
            <a:off x="431800" y="622935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spcBef>
                <a:spcPct val="50000"/>
              </a:spcBef>
              <a:defRPr sz="1400" smtClean="0">
                <a:solidFill>
                  <a:schemeClr val="bg2"/>
                </a:solidFill>
                <a:latin typeface="Arial" charset="0"/>
              </a:defRPr>
            </a:lvl1pPr>
          </a:lstStyle>
          <a:p>
            <a:pPr eaLnBrk="0" fontAlgn="base" hangingPunct="0">
              <a:spcAft>
                <a:spcPct val="0"/>
              </a:spcAft>
              <a:defRPr/>
            </a:pPr>
            <a:endParaRPr lang="en-US">
              <a:solidFill>
                <a:srgbClr val="5E574E"/>
              </a:solidFill>
            </a:endParaRPr>
          </a:p>
        </p:txBody>
      </p:sp>
      <p:sp>
        <p:nvSpPr>
          <p:cNvPr id="2053" name="Rectangle 5"/>
          <p:cNvSpPr>
            <a:spLocks noGrp="1" noChangeArrowheads="1"/>
          </p:cNvSpPr>
          <p:nvPr>
            <p:ph type="ftr" sz="quarter" idx="3"/>
          </p:nvPr>
        </p:nvSpPr>
        <p:spPr bwMode="auto">
          <a:xfrm>
            <a:off x="3124200" y="622935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ctr">
              <a:spcBef>
                <a:spcPct val="50000"/>
              </a:spcBef>
              <a:defRPr sz="1400" smtClean="0">
                <a:solidFill>
                  <a:schemeClr val="bg2"/>
                </a:solidFill>
                <a:latin typeface="Arial" charset="0"/>
              </a:defRPr>
            </a:lvl1pPr>
          </a:lstStyle>
          <a:p>
            <a:pPr eaLnBrk="0" fontAlgn="base" hangingPunct="0">
              <a:spcAft>
                <a:spcPct val="0"/>
              </a:spcAft>
              <a:defRPr/>
            </a:pPr>
            <a:endParaRPr lang="en-US">
              <a:solidFill>
                <a:srgbClr val="5E574E"/>
              </a:solidFill>
            </a:endParaRPr>
          </a:p>
        </p:txBody>
      </p:sp>
      <p:sp>
        <p:nvSpPr>
          <p:cNvPr id="2054" name="Rectangle 6"/>
          <p:cNvSpPr>
            <a:spLocks noGrp="1" noChangeArrowheads="1"/>
          </p:cNvSpPr>
          <p:nvPr>
            <p:ph type="sldNum" sz="quarter" idx="4"/>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spcBef>
                <a:spcPct val="50000"/>
              </a:spcBef>
              <a:defRPr sz="1400" smtClean="0">
                <a:solidFill>
                  <a:schemeClr val="bg2"/>
                </a:solidFill>
                <a:latin typeface="Arial" charset="0"/>
              </a:defRPr>
            </a:lvl1pPr>
          </a:lstStyle>
          <a:p>
            <a:pPr eaLnBrk="0" fontAlgn="base" hangingPunct="0">
              <a:spcAft>
                <a:spcPct val="0"/>
              </a:spcAft>
              <a:defRPr/>
            </a:pPr>
            <a:fld id="{6209DD1F-0104-40AA-8B8E-EB92D1B42C6F}" type="slidenum">
              <a:rPr lang="en-US">
                <a:solidFill>
                  <a:srgbClr val="5E574E"/>
                </a:solidFill>
              </a:rPr>
              <a:pPr eaLnBrk="0" fontAlgn="base" hangingPunct="0">
                <a:spcAft>
                  <a:spcPct val="0"/>
                </a:spcAft>
                <a:defRPr/>
              </a:pPr>
              <a:t>‹#›</a:t>
            </a:fld>
            <a:endParaRPr lang="en-US">
              <a:solidFill>
                <a:srgbClr val="5E574E"/>
              </a:solidFill>
            </a:endParaRPr>
          </a:p>
        </p:txBody>
      </p:sp>
      <p:pic>
        <p:nvPicPr>
          <p:cNvPr id="1031" name="Picture 7" descr="paint"/>
          <p:cNvPicPr>
            <a:picLocks noChangeAspect="1" noChangeArrowheads="1"/>
          </p:cNvPicPr>
          <p:nvPr/>
        </p:nvPicPr>
        <p:blipFill>
          <a:blip r:embed="rId13">
            <a:clrChange>
              <a:clrFrom>
                <a:srgbClr val="C0C0C0"/>
              </a:clrFrom>
              <a:clrTo>
                <a:srgbClr val="C0C0C0">
                  <a:alpha val="0"/>
                </a:srgbClr>
              </a:clrTo>
            </a:clrChange>
            <a:extLst>
              <a:ext uri="{28A0092B-C50C-407E-A947-70E740481C1C}">
                <a14:useLocalDpi xmlns:a14="http://schemas.microsoft.com/office/drawing/2010/main" val="0"/>
              </a:ext>
            </a:extLst>
          </a:blip>
          <a:srcRect/>
          <a:stretch>
            <a:fillRect/>
          </a:stretch>
        </p:blipFill>
        <p:spPr bwMode="auto">
          <a:xfrm>
            <a:off x="914400" y="1314450"/>
            <a:ext cx="8229600" cy="384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78297155"/>
      </p:ext>
    </p:extLst>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l" rtl="0" eaLnBrk="0" fontAlgn="base" hangingPunct="0">
        <a:spcBef>
          <a:spcPct val="0"/>
        </a:spcBef>
        <a:spcAft>
          <a:spcPct val="0"/>
        </a:spcAft>
        <a:defRPr kumimoji="1" sz="4000">
          <a:solidFill>
            <a:schemeClr val="tx2"/>
          </a:solidFill>
          <a:latin typeface="+mj-lt"/>
          <a:ea typeface="+mj-ea"/>
          <a:cs typeface="+mj-cs"/>
        </a:defRPr>
      </a:lvl1pPr>
      <a:lvl2pPr algn="l" rtl="0" eaLnBrk="0" fontAlgn="base" hangingPunct="0">
        <a:spcBef>
          <a:spcPct val="0"/>
        </a:spcBef>
        <a:spcAft>
          <a:spcPct val="0"/>
        </a:spcAft>
        <a:defRPr kumimoji="1" sz="4000">
          <a:solidFill>
            <a:schemeClr val="tx2"/>
          </a:solidFill>
          <a:latin typeface="Arial Black" pitchFamily="34" charset="0"/>
        </a:defRPr>
      </a:lvl2pPr>
      <a:lvl3pPr algn="l" rtl="0" eaLnBrk="0" fontAlgn="base" hangingPunct="0">
        <a:spcBef>
          <a:spcPct val="0"/>
        </a:spcBef>
        <a:spcAft>
          <a:spcPct val="0"/>
        </a:spcAft>
        <a:defRPr kumimoji="1" sz="4000">
          <a:solidFill>
            <a:schemeClr val="tx2"/>
          </a:solidFill>
          <a:latin typeface="Arial Black" pitchFamily="34" charset="0"/>
        </a:defRPr>
      </a:lvl3pPr>
      <a:lvl4pPr algn="l" rtl="0" eaLnBrk="0" fontAlgn="base" hangingPunct="0">
        <a:spcBef>
          <a:spcPct val="0"/>
        </a:spcBef>
        <a:spcAft>
          <a:spcPct val="0"/>
        </a:spcAft>
        <a:defRPr kumimoji="1" sz="4000">
          <a:solidFill>
            <a:schemeClr val="tx2"/>
          </a:solidFill>
          <a:latin typeface="Arial Black" pitchFamily="34" charset="0"/>
        </a:defRPr>
      </a:lvl4pPr>
      <a:lvl5pPr algn="l" rtl="0" eaLnBrk="0" fontAlgn="base" hangingPunct="0">
        <a:spcBef>
          <a:spcPct val="0"/>
        </a:spcBef>
        <a:spcAft>
          <a:spcPct val="0"/>
        </a:spcAft>
        <a:defRPr kumimoji="1" sz="4000">
          <a:solidFill>
            <a:schemeClr val="tx2"/>
          </a:solidFill>
          <a:latin typeface="Arial Black" pitchFamily="34" charset="0"/>
        </a:defRPr>
      </a:lvl5pPr>
      <a:lvl6pPr marL="457200" algn="l" rtl="0" eaLnBrk="0" fontAlgn="base" hangingPunct="0">
        <a:spcBef>
          <a:spcPct val="0"/>
        </a:spcBef>
        <a:spcAft>
          <a:spcPct val="0"/>
        </a:spcAft>
        <a:defRPr kumimoji="1" sz="4000">
          <a:solidFill>
            <a:schemeClr val="tx2"/>
          </a:solidFill>
          <a:latin typeface="Arial Black" pitchFamily="34" charset="0"/>
        </a:defRPr>
      </a:lvl6pPr>
      <a:lvl7pPr marL="914400" algn="l" rtl="0" eaLnBrk="0" fontAlgn="base" hangingPunct="0">
        <a:spcBef>
          <a:spcPct val="0"/>
        </a:spcBef>
        <a:spcAft>
          <a:spcPct val="0"/>
        </a:spcAft>
        <a:defRPr kumimoji="1" sz="4000">
          <a:solidFill>
            <a:schemeClr val="tx2"/>
          </a:solidFill>
          <a:latin typeface="Arial Black" pitchFamily="34" charset="0"/>
        </a:defRPr>
      </a:lvl7pPr>
      <a:lvl8pPr marL="1371600" algn="l" rtl="0" eaLnBrk="0" fontAlgn="base" hangingPunct="0">
        <a:spcBef>
          <a:spcPct val="0"/>
        </a:spcBef>
        <a:spcAft>
          <a:spcPct val="0"/>
        </a:spcAft>
        <a:defRPr kumimoji="1" sz="4000">
          <a:solidFill>
            <a:schemeClr val="tx2"/>
          </a:solidFill>
          <a:latin typeface="Arial Black" pitchFamily="34" charset="0"/>
        </a:defRPr>
      </a:lvl8pPr>
      <a:lvl9pPr marL="1828800" algn="l" rtl="0" eaLnBrk="0" fontAlgn="base" hangingPunct="0">
        <a:spcBef>
          <a:spcPct val="0"/>
        </a:spcBef>
        <a:spcAft>
          <a:spcPct val="0"/>
        </a:spcAft>
        <a:defRPr kumimoji="1" sz="40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chemeClr val="accent2"/>
        </a:buClr>
        <a:buFont typeface="Monotype Sorts" pitchFamily="2" charset="2"/>
        <a:buChar char="z"/>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Font typeface="Monotype Sorts" pitchFamily="2" charset="2"/>
        <a:buChar char="y"/>
        <a:defRPr kumimoji="1" sz="2800">
          <a:solidFill>
            <a:schemeClr val="tx1"/>
          </a:solidFill>
          <a:latin typeface="+mn-lt"/>
        </a:defRPr>
      </a:lvl2pPr>
      <a:lvl3pPr marL="1143000" indent="-228600" algn="l" rtl="0" eaLnBrk="0" fontAlgn="base" hangingPunct="0">
        <a:spcBef>
          <a:spcPct val="20000"/>
        </a:spcBef>
        <a:spcAft>
          <a:spcPct val="0"/>
        </a:spcAft>
        <a:buClr>
          <a:schemeClr val="accent2"/>
        </a:buClr>
        <a:buFont typeface="Monotype Sorts" pitchFamily="2" charset="2"/>
        <a:buChar char="x"/>
        <a:defRPr kumimoji="1" sz="2400">
          <a:solidFill>
            <a:schemeClr val="tx1"/>
          </a:solidFill>
          <a:latin typeface="+mn-lt"/>
        </a:defRPr>
      </a:lvl3pPr>
      <a:lvl4pPr marL="1600200" indent="-228600" algn="l" rtl="0" eaLnBrk="0" fontAlgn="base" hangingPunct="0">
        <a:spcBef>
          <a:spcPct val="20000"/>
        </a:spcBef>
        <a:spcAft>
          <a:spcPct val="0"/>
        </a:spcAft>
        <a:buClr>
          <a:schemeClr val="accent2"/>
        </a:buClr>
        <a:buChar char="•"/>
        <a:defRPr kumimoji="1" sz="2000">
          <a:solidFill>
            <a:schemeClr val="tx1"/>
          </a:solidFill>
          <a:latin typeface="+mn-lt"/>
        </a:defRPr>
      </a:lvl4pPr>
      <a:lvl5pPr marL="2057400" indent="-228600" algn="l" rtl="0" eaLnBrk="0" fontAlgn="base" hangingPunct="0">
        <a:spcBef>
          <a:spcPct val="20000"/>
        </a:spcBef>
        <a:spcAft>
          <a:spcPct val="0"/>
        </a:spcAft>
        <a:buClr>
          <a:schemeClr val="accent2"/>
        </a:buClr>
        <a:buChar char="–"/>
        <a:defRPr kumimoji="1" sz="2000">
          <a:solidFill>
            <a:schemeClr val="tx1"/>
          </a:solidFill>
          <a:latin typeface="+mn-lt"/>
        </a:defRPr>
      </a:lvl5pPr>
      <a:lvl6pPr marL="2514600" indent="-228600" algn="l" rtl="0" eaLnBrk="0" fontAlgn="base" hangingPunct="0">
        <a:spcBef>
          <a:spcPct val="20000"/>
        </a:spcBef>
        <a:spcAft>
          <a:spcPct val="0"/>
        </a:spcAft>
        <a:buClr>
          <a:schemeClr val="accent2"/>
        </a:buClr>
        <a:buChar char="–"/>
        <a:defRPr kumimoji="1" sz="2000">
          <a:solidFill>
            <a:schemeClr val="tx1"/>
          </a:solidFill>
          <a:latin typeface="+mn-lt"/>
        </a:defRPr>
      </a:lvl6pPr>
      <a:lvl7pPr marL="2971800" indent="-228600" algn="l" rtl="0" eaLnBrk="0" fontAlgn="base" hangingPunct="0">
        <a:spcBef>
          <a:spcPct val="20000"/>
        </a:spcBef>
        <a:spcAft>
          <a:spcPct val="0"/>
        </a:spcAft>
        <a:buClr>
          <a:schemeClr val="accent2"/>
        </a:buClr>
        <a:buChar char="–"/>
        <a:defRPr kumimoji="1" sz="2000">
          <a:solidFill>
            <a:schemeClr val="tx1"/>
          </a:solidFill>
          <a:latin typeface="+mn-lt"/>
        </a:defRPr>
      </a:lvl7pPr>
      <a:lvl8pPr marL="3429000" indent="-228600" algn="l" rtl="0" eaLnBrk="0" fontAlgn="base" hangingPunct="0">
        <a:spcBef>
          <a:spcPct val="20000"/>
        </a:spcBef>
        <a:spcAft>
          <a:spcPct val="0"/>
        </a:spcAft>
        <a:buClr>
          <a:schemeClr val="accent2"/>
        </a:buClr>
        <a:buChar char="–"/>
        <a:defRPr kumimoji="1" sz="2000">
          <a:solidFill>
            <a:schemeClr val="tx1"/>
          </a:solidFill>
          <a:latin typeface="+mn-lt"/>
        </a:defRPr>
      </a:lvl8pPr>
      <a:lvl9pPr marL="3886200" indent="-228600" algn="l" rtl="0" eaLnBrk="0" fontAlgn="base" hangingPunct="0">
        <a:spcBef>
          <a:spcPct val="20000"/>
        </a:spcBef>
        <a:spcAft>
          <a:spcPct val="0"/>
        </a:spcAft>
        <a:buClr>
          <a:schemeClr val="accent2"/>
        </a:buClr>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2F4776"/>
            </a:gs>
            <a:gs pos="50000">
              <a:srgbClr val="6699FF"/>
            </a:gs>
            <a:gs pos="100000">
              <a:srgbClr val="2F4776"/>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eaLnBrk="0" fontAlgn="base" hangingPunct="0">
              <a:spcBef>
                <a:spcPct val="0"/>
              </a:spcBef>
              <a:spcAft>
                <a:spcPct val="0"/>
              </a:spcAft>
              <a:defRPr/>
            </a:pPr>
            <a:fld id="{43F91ABA-BD63-443A-B694-FFB251CAD250}" type="datetime1">
              <a:rPr lang="en-US">
                <a:solidFill>
                  <a:srgbClr val="000000"/>
                </a:solidFill>
              </a:rPr>
              <a:pPr eaLnBrk="0" fontAlgn="base" hangingPunct="0">
                <a:spcBef>
                  <a:spcPct val="0"/>
                </a:spcBef>
                <a:spcAft>
                  <a:spcPct val="0"/>
                </a:spcAft>
                <a:defRPr/>
              </a:pPr>
              <a:t>2/4/2013</a:t>
            </a:fld>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eaLnBrk="0" fontAlgn="base" hangingPunct="0">
              <a:spcBef>
                <a:spcPct val="0"/>
              </a:spcBef>
              <a:spcAft>
                <a:spcPct val="0"/>
              </a:spcAft>
              <a:defRPr/>
            </a:pPr>
            <a:r>
              <a:rPr lang="en-US">
                <a:solidFill>
                  <a:srgbClr val="000000"/>
                </a:solidFill>
              </a:rPr>
              <a:t>Mahdia Shaker</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eaLnBrk="0" fontAlgn="base" hangingPunct="0">
              <a:spcBef>
                <a:spcPct val="0"/>
              </a:spcBef>
              <a:spcAft>
                <a:spcPct val="0"/>
              </a:spcAft>
              <a:defRPr/>
            </a:pPr>
            <a:fld id="{27875642-32B5-46AB-B848-17D1E235CBF9}" type="slidenum">
              <a:rPr lang="en-US">
                <a:solidFill>
                  <a:srgbClr val="000000"/>
                </a:solidFill>
              </a:rPr>
              <a:pPr eaLnBrk="0" fontAlgn="base" hangingPunct="0">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2728310818"/>
      </p:ext>
    </p:extLst>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 id="2147484008" r:id="rId12"/>
    <p:sldLayoutId id="2147484009" r:id="rId13"/>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B62D342-8786-46FC-A8BE-8A2B6BC05779}"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9498F41-6CD7-480A-8A79-B57F843C7D01}" type="datetimeFigureOut">
              <a:rPr lang="en-US" smtClean="0"/>
              <a:t>2/4/2013</a:t>
            </a:fld>
            <a:endParaRPr lang="en-US"/>
          </a:p>
        </p:txBody>
      </p:sp>
    </p:spTree>
  </p:cSld>
  <p:clrMap bg1="lt1" tx1="dk1" bg2="lt2" tx2="dk2" accent1="accent1" accent2="accent2" accent3="accent3" accent4="accent4" accent5="accent5" accent6="accent6" hlink="hlink" folHlink="folHlink"/>
  <p:sldLayoutIdLst>
    <p:sldLayoutId id="2147484011" r:id="rId1"/>
    <p:sldLayoutId id="2147484012" r:id="rId2"/>
    <p:sldLayoutId id="2147484013" r:id="rId3"/>
    <p:sldLayoutId id="2147484014" r:id="rId4"/>
    <p:sldLayoutId id="2147484015" r:id="rId5"/>
    <p:sldLayoutId id="2147484016" r:id="rId6"/>
    <p:sldLayoutId id="2147484017" r:id="rId7"/>
    <p:sldLayoutId id="2147484018" r:id="rId8"/>
    <p:sldLayoutId id="2147484019" r:id="rId9"/>
    <p:sldLayoutId id="2147484020" r:id="rId10"/>
    <p:sldLayoutId id="214748402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B62D342-8786-46FC-A8BE-8A2B6BC05779}"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9498F41-6CD7-480A-8A79-B57F843C7D01}" type="datetimeFigureOut">
              <a:rPr lang="en-US" smtClean="0"/>
              <a:t>2/4/2013</a:t>
            </a:fld>
            <a:endParaRPr lang="en-US"/>
          </a:p>
        </p:txBody>
      </p:sp>
    </p:spTree>
  </p:cSld>
  <p:clrMap bg1="lt1" tx1="dk1" bg2="lt2" tx2="dk2" accent1="accent1" accent2="accent2" accent3="accent3" accent4="accent4" accent5="accent5" accent6="accent6" hlink="hlink" folHlink="folHlink"/>
  <p:sldLayoutIdLst>
    <p:sldLayoutId id="2147484023" r:id="rId1"/>
    <p:sldLayoutId id="2147484024" r:id="rId2"/>
    <p:sldLayoutId id="2147484025" r:id="rId3"/>
    <p:sldLayoutId id="2147484026" r:id="rId4"/>
    <p:sldLayoutId id="2147484027" r:id="rId5"/>
    <p:sldLayoutId id="2147484028" r:id="rId6"/>
    <p:sldLayoutId id="2147484029" r:id="rId7"/>
    <p:sldLayoutId id="2147484030" r:id="rId8"/>
    <p:sldLayoutId id="2147484031" r:id="rId9"/>
    <p:sldLayoutId id="2147484032" r:id="rId10"/>
    <p:sldLayoutId id="214748403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Pediatric nursing</a:t>
            </a:r>
            <a:endParaRPr lang="en-US" dirty="0"/>
          </a:p>
        </p:txBody>
      </p:sp>
      <p:sp>
        <p:nvSpPr>
          <p:cNvPr id="3" name="Subtitle 2"/>
          <p:cNvSpPr>
            <a:spLocks noGrp="1"/>
          </p:cNvSpPr>
          <p:nvPr>
            <p:ph type="subTitle" idx="1"/>
          </p:nvPr>
        </p:nvSpPr>
        <p:spPr/>
        <p:txBody>
          <a:bodyPr/>
          <a:lstStyle/>
          <a:p>
            <a:r>
              <a:rPr lang="en-US" dirty="0" smtClean="0"/>
              <a:t>prepared by : </a:t>
            </a:r>
            <a:r>
              <a:rPr lang="en-US" dirty="0" smtClean="0"/>
              <a:t>Miss/ </a:t>
            </a:r>
            <a:r>
              <a:rPr lang="en-US" dirty="0" err="1" smtClean="0"/>
              <a:t>Amira</a:t>
            </a:r>
            <a:r>
              <a:rPr lang="en-US" dirty="0" smtClean="0"/>
              <a:t> </a:t>
            </a:r>
            <a:r>
              <a:rPr lang="en-US" dirty="0" smtClean="0"/>
              <a:t>Ali </a:t>
            </a:r>
            <a:endParaRPr lang="en-US" dirty="0"/>
          </a:p>
        </p:txBody>
      </p:sp>
    </p:spTree>
    <p:extLst>
      <p:ext uri="{BB962C8B-B14F-4D97-AF65-F5344CB8AC3E}">
        <p14:creationId xmlns:p14="http://schemas.microsoft.com/office/powerpoint/2010/main" val="2983566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mtClean="0"/>
              <a:t>Viability</a:t>
            </a:r>
          </a:p>
        </p:txBody>
      </p:sp>
      <p:sp>
        <p:nvSpPr>
          <p:cNvPr id="6147" name="Rectangle 3"/>
          <p:cNvSpPr>
            <a:spLocks noGrp="1" noChangeArrowheads="1"/>
          </p:cNvSpPr>
          <p:nvPr>
            <p:ph type="body" idx="1"/>
          </p:nvPr>
        </p:nvSpPr>
        <p:spPr/>
        <p:txBody>
          <a:bodyPr/>
          <a:lstStyle/>
          <a:p>
            <a:r>
              <a:rPr lang="en-US" smtClean="0"/>
              <a:t>Capacity to live outside of the uterus - about 22 to 24 weeks since the last menstrual period, or fetal weight greater than 500 g.</a:t>
            </a:r>
          </a:p>
          <a:p>
            <a:endParaRPr lang="en-US" smtClean="0"/>
          </a:p>
          <a:p>
            <a:r>
              <a:rPr lang="en-US" smtClean="0"/>
              <a:t>In the past was 28 weeks - with technology and advancements this is becoming shorter and shorter…...</a:t>
            </a:r>
          </a:p>
        </p:txBody>
      </p:sp>
    </p:spTree>
    <p:extLst>
      <p:ext uri="{BB962C8B-B14F-4D97-AF65-F5344CB8AC3E}">
        <p14:creationId xmlns:p14="http://schemas.microsoft.com/office/powerpoint/2010/main" val="2231832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33400" y="-4267200"/>
            <a:ext cx="7493000" cy="5867400"/>
          </a:xfrm>
        </p:spPr>
        <p:txBody>
          <a:bodyPr/>
          <a:lstStyle/>
          <a:p>
            <a:r>
              <a:rPr lang="en-US" smtClean="0"/>
              <a:t>Periodic Breathing -vs- Apnea</a:t>
            </a:r>
          </a:p>
        </p:txBody>
      </p:sp>
      <p:sp>
        <p:nvSpPr>
          <p:cNvPr id="10243" name="Rectangle 3"/>
          <p:cNvSpPr>
            <a:spLocks noGrp="1" noChangeArrowheads="1"/>
          </p:cNvSpPr>
          <p:nvPr>
            <p:ph type="body" idx="1"/>
          </p:nvPr>
        </p:nvSpPr>
        <p:spPr/>
        <p:txBody>
          <a:bodyPr/>
          <a:lstStyle/>
          <a:p>
            <a:r>
              <a:rPr lang="en-US" b="1" u="sng" smtClean="0"/>
              <a:t>Apnea:  </a:t>
            </a:r>
            <a:r>
              <a:rPr lang="en-US" smtClean="0"/>
              <a:t>no breathing for periods of greater than 15 seconds should be evaluated.</a:t>
            </a:r>
            <a:endParaRPr lang="en-US" b="1" u="sng" smtClean="0"/>
          </a:p>
        </p:txBody>
      </p:sp>
    </p:spTree>
    <p:extLst>
      <p:ext uri="{BB962C8B-B14F-4D97-AF65-F5344CB8AC3E}">
        <p14:creationId xmlns:p14="http://schemas.microsoft.com/office/powerpoint/2010/main" val="1165459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r>
              <a:rPr lang="en-US" sz="3600" b="1" dirty="0" smtClean="0"/>
              <a:t>Neonatal Physiologic Adaptations</a:t>
            </a:r>
            <a:br>
              <a:rPr lang="en-US" sz="3600" b="1" dirty="0" smtClean="0"/>
            </a:br>
            <a:r>
              <a:rPr lang="en-US" sz="3600" b="1" dirty="0" smtClean="0"/>
              <a:t>Respiratory</a:t>
            </a:r>
          </a:p>
        </p:txBody>
      </p:sp>
      <p:sp>
        <p:nvSpPr>
          <p:cNvPr id="5123" name="Rectangle 5"/>
          <p:cNvSpPr>
            <a:spLocks noGrp="1" noChangeArrowheads="1"/>
          </p:cNvSpPr>
          <p:nvPr>
            <p:ph sz="half"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eaLnBrk="1" hangingPunct="1"/>
            <a:r>
              <a:rPr lang="en-US" sz="3200" dirty="0" smtClean="0"/>
              <a:t>Breathing noted as early as 11 weeks gestation</a:t>
            </a:r>
          </a:p>
          <a:p>
            <a:pPr eaLnBrk="1" hangingPunct="1"/>
            <a:r>
              <a:rPr lang="en-US" sz="3200" dirty="0" smtClean="0"/>
              <a:t>Fetal lung fluid necessary for  development and decreases with gestational age</a:t>
            </a:r>
          </a:p>
        </p:txBody>
      </p:sp>
      <p:sp>
        <p:nvSpPr>
          <p:cNvPr id="5124" name="Rectangle 6"/>
          <p:cNvSpPr>
            <a:spLocks noGrp="1" noChangeArrowheads="1"/>
          </p:cNvSpPr>
          <p:nvPr>
            <p:ph sz="half" idx="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eaLnBrk="1" hangingPunct="1"/>
            <a:r>
              <a:rPr lang="en-US" sz="3200" dirty="0" smtClean="0"/>
              <a:t>Functioning lungs occurs after 26 weeks gestation</a:t>
            </a:r>
          </a:p>
          <a:p>
            <a:pPr eaLnBrk="1" hangingPunct="1"/>
            <a:r>
              <a:rPr lang="en-US" sz="3200" dirty="0" smtClean="0"/>
              <a:t>Surfactant found in sufficient quantity around 35 weeks gestation</a:t>
            </a:r>
          </a:p>
          <a:p>
            <a:pPr eaLnBrk="1" hangingPunct="1"/>
            <a:endParaRPr lang="en-US" sz="3200" dirty="0" smtClean="0"/>
          </a:p>
          <a:p>
            <a:pPr eaLnBrk="1" hangingPunct="1"/>
            <a:endParaRPr lang="en-US" sz="3200" dirty="0" smtClean="0"/>
          </a:p>
          <a:p>
            <a:pPr eaLnBrk="1" hangingPunct="1"/>
            <a:endParaRPr lang="en-US" sz="3200" dirty="0" smtClean="0"/>
          </a:p>
        </p:txBody>
      </p:sp>
    </p:spTree>
    <p:extLst>
      <p:ext uri="{BB962C8B-B14F-4D97-AF65-F5344CB8AC3E}">
        <p14:creationId xmlns:p14="http://schemas.microsoft.com/office/powerpoint/2010/main" val="4190792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eaLnBrk="1" hangingPunct="1"/>
            <a:r>
              <a:rPr lang="en-US" b="1" smtClean="0"/>
              <a:t>Respiratory Adaptations</a:t>
            </a:r>
          </a:p>
        </p:txBody>
      </p:sp>
      <p:sp>
        <p:nvSpPr>
          <p:cNvPr id="6147" name="Rectangle 3"/>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3600" smtClean="0"/>
              <a:t>Chemical Stimulation</a:t>
            </a:r>
          </a:p>
          <a:p>
            <a:pPr eaLnBrk="1" hangingPunct="1"/>
            <a:r>
              <a:rPr lang="en-US" sz="3600" smtClean="0"/>
              <a:t>Mechanical Stimulation</a:t>
            </a:r>
          </a:p>
          <a:p>
            <a:pPr eaLnBrk="1" hangingPunct="1"/>
            <a:r>
              <a:rPr lang="en-US" sz="3600" smtClean="0"/>
              <a:t>Sensory Stimulation</a:t>
            </a:r>
          </a:p>
          <a:p>
            <a:pPr eaLnBrk="1" hangingPunct="1"/>
            <a:r>
              <a:rPr lang="en-US" sz="3600" smtClean="0"/>
              <a:t>Pulmonary Blood Flow</a:t>
            </a:r>
          </a:p>
          <a:p>
            <a:pPr eaLnBrk="1" hangingPunct="1">
              <a:buFontTx/>
              <a:buNone/>
            </a:pPr>
            <a:endParaRPr lang="en-US" sz="3600" smtClean="0"/>
          </a:p>
        </p:txBody>
      </p:sp>
    </p:spTree>
    <p:extLst>
      <p:ext uri="{BB962C8B-B14F-4D97-AF65-F5344CB8AC3E}">
        <p14:creationId xmlns:p14="http://schemas.microsoft.com/office/powerpoint/2010/main" val="36661397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b="1" smtClean="0"/>
              <a:t>Chemical Stimulation</a:t>
            </a:r>
          </a:p>
        </p:txBody>
      </p:sp>
      <p:sp>
        <p:nvSpPr>
          <p:cNvPr id="7171" name="Rectangle 3"/>
          <p:cNvSpPr>
            <a:spLocks noGrp="1" noChangeArrowheads="1"/>
          </p:cNvSpPr>
          <p:nvPr>
            <p:ph idx="1"/>
          </p:nvPr>
        </p:nvSpPr>
        <p:spPr bwMode="auto">
          <a:xfrm>
            <a:off x="263525" y="1447800"/>
            <a:ext cx="8651875" cy="464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0000"/>
              </a:lnSpc>
            </a:pPr>
            <a:r>
              <a:rPr lang="en-US" sz="3600" smtClean="0"/>
              <a:t>Catecholamine surge prior to labor corresponds to rapid drop in level of fluid in lung field</a:t>
            </a:r>
          </a:p>
          <a:p>
            <a:pPr eaLnBrk="1" hangingPunct="1">
              <a:lnSpc>
                <a:spcPct val="90000"/>
              </a:lnSpc>
            </a:pPr>
            <a:r>
              <a:rPr lang="en-US" sz="3600" smtClean="0"/>
              <a:t>Catecholamines increase the release of surfactant</a:t>
            </a:r>
          </a:p>
          <a:p>
            <a:pPr eaLnBrk="1" hangingPunct="1">
              <a:lnSpc>
                <a:spcPct val="90000"/>
              </a:lnSpc>
            </a:pPr>
            <a:endParaRPr lang="en-US" sz="3600" smtClean="0"/>
          </a:p>
          <a:p>
            <a:pPr eaLnBrk="1" hangingPunct="1">
              <a:lnSpc>
                <a:spcPct val="90000"/>
              </a:lnSpc>
            </a:pPr>
            <a:endParaRPr lang="en-US" sz="3600" smtClean="0"/>
          </a:p>
          <a:p>
            <a:pPr eaLnBrk="1" hangingPunct="1">
              <a:lnSpc>
                <a:spcPct val="90000"/>
              </a:lnSpc>
              <a:buFontTx/>
              <a:buNone/>
            </a:pPr>
            <a:endParaRPr lang="en-US" sz="3600" smtClean="0"/>
          </a:p>
          <a:p>
            <a:pPr eaLnBrk="1" hangingPunct="1">
              <a:lnSpc>
                <a:spcPct val="90000"/>
              </a:lnSpc>
            </a:pPr>
            <a:endParaRPr lang="en-US" smtClean="0"/>
          </a:p>
          <a:p>
            <a:pPr eaLnBrk="1" hangingPunct="1">
              <a:lnSpc>
                <a:spcPct val="90000"/>
              </a:lnSpc>
            </a:pPr>
            <a:endParaRPr lang="en-US" smtClean="0"/>
          </a:p>
        </p:txBody>
      </p:sp>
    </p:spTree>
    <p:extLst>
      <p:ext uri="{BB962C8B-B14F-4D97-AF65-F5344CB8AC3E}">
        <p14:creationId xmlns:p14="http://schemas.microsoft.com/office/powerpoint/2010/main" val="29784621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b="1" smtClean="0"/>
              <a:t>Chemical Stimulation</a:t>
            </a:r>
          </a:p>
        </p:txBody>
      </p:sp>
      <p:sp>
        <p:nvSpPr>
          <p:cNvPr id="8195"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0000"/>
              </a:lnSpc>
            </a:pPr>
            <a:r>
              <a:rPr lang="en-US" sz="3600" smtClean="0"/>
              <a:t>Decrease O2 &amp; Increase CO2 concentration along with decrease pH stimulates aortic &amp; carotid chemoreceptors triggering the medulla to initiation of respirations</a:t>
            </a:r>
          </a:p>
          <a:p>
            <a:pPr eaLnBrk="1" hangingPunct="1">
              <a:lnSpc>
                <a:spcPct val="90000"/>
              </a:lnSpc>
              <a:buFontTx/>
              <a:buNone/>
            </a:pPr>
            <a:endParaRPr lang="en-US" sz="3600" smtClean="0"/>
          </a:p>
          <a:p>
            <a:pPr eaLnBrk="1" hangingPunct="1"/>
            <a:endParaRPr lang="en-US" sz="3600" smtClean="0"/>
          </a:p>
        </p:txBody>
      </p:sp>
    </p:spTree>
    <p:extLst>
      <p:ext uri="{BB962C8B-B14F-4D97-AF65-F5344CB8AC3E}">
        <p14:creationId xmlns:p14="http://schemas.microsoft.com/office/powerpoint/2010/main" val="1488600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eaLnBrk="1" hangingPunct="1"/>
            <a:r>
              <a:rPr lang="en-US" b="1" smtClean="0"/>
              <a:t>Respiratory Adaptations</a:t>
            </a:r>
          </a:p>
        </p:txBody>
      </p:sp>
      <p:sp>
        <p:nvSpPr>
          <p:cNvPr id="9219" name="Rectangle 3"/>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3600" smtClean="0"/>
              <a:t>Surfactant promotes lung expansion by preventing the complete collapsing of the alveoli with each expiration.</a:t>
            </a:r>
          </a:p>
          <a:p>
            <a:pPr eaLnBrk="1" hangingPunct="1"/>
            <a:r>
              <a:rPr lang="en-US" sz="3600" smtClean="0"/>
              <a:t>Increases the lungs ability to fill with air</a:t>
            </a:r>
          </a:p>
        </p:txBody>
      </p:sp>
    </p:spTree>
    <p:extLst>
      <p:ext uri="{BB962C8B-B14F-4D97-AF65-F5344CB8AC3E}">
        <p14:creationId xmlns:p14="http://schemas.microsoft.com/office/powerpoint/2010/main" val="37564969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eaLnBrk="1" hangingPunct="1"/>
            <a:r>
              <a:rPr lang="en-US" b="1" smtClean="0"/>
              <a:t>Mechanical Stimulation</a:t>
            </a:r>
          </a:p>
        </p:txBody>
      </p:sp>
      <p:sp>
        <p:nvSpPr>
          <p:cNvPr id="10243" name="Rectangle 3"/>
          <p:cNvSpPr>
            <a:spLocks noGrp="1" noChangeArrowheads="1"/>
          </p:cNvSpPr>
          <p:nvPr>
            <p:ph idx="1"/>
          </p:nvPr>
        </p:nvSpPr>
        <p:spPr bwMode="auto">
          <a:xfrm>
            <a:off x="457200" y="1295400"/>
            <a:ext cx="8229600" cy="48307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eaLnBrk="1" hangingPunct="1"/>
            <a:r>
              <a:rPr lang="en-US" sz="3600" dirty="0" smtClean="0"/>
              <a:t>Compression of the chest during vaginal birth forces 1/3 of the fluid out of the lung fields</a:t>
            </a:r>
          </a:p>
          <a:p>
            <a:r>
              <a:rPr lang="en-US" sz="3600" dirty="0" smtClean="0">
                <a:solidFill>
                  <a:srgbClr val="FF0000"/>
                </a:solidFill>
              </a:rPr>
              <a:t>Remember that:</a:t>
            </a:r>
            <a:r>
              <a:rPr lang="en-US" sz="3600" dirty="0" smtClean="0"/>
              <a:t> </a:t>
            </a:r>
            <a:r>
              <a:rPr lang="en-US" sz="3600" dirty="0">
                <a:latin typeface="Berkeley-Medium"/>
              </a:rPr>
              <a:t>Infants of cesarean births </a:t>
            </a:r>
            <a:r>
              <a:rPr lang="en-US" sz="3600" dirty="0" smtClean="0">
                <a:latin typeface="Berkeley-Medium"/>
              </a:rPr>
              <a:t>are at </a:t>
            </a:r>
            <a:r>
              <a:rPr lang="en-US" sz="3600" dirty="0">
                <a:latin typeface="Berkeley-Medium"/>
              </a:rPr>
              <a:t>a higher risk for pulmonary transitional </a:t>
            </a:r>
            <a:r>
              <a:rPr lang="en-US" sz="3600" dirty="0" smtClean="0">
                <a:latin typeface="Berkeley-Medium"/>
              </a:rPr>
              <a:t>difficulties because </a:t>
            </a:r>
            <a:r>
              <a:rPr lang="en-US" sz="3600" dirty="0">
                <a:latin typeface="Berkeley-Medium"/>
              </a:rPr>
              <a:t>they do not receive the lung compression </a:t>
            </a:r>
            <a:r>
              <a:rPr lang="en-US" sz="3600" dirty="0" smtClean="0">
                <a:latin typeface="Berkeley-Medium"/>
              </a:rPr>
              <a:t>benefits associated </a:t>
            </a:r>
            <a:r>
              <a:rPr lang="en-US" sz="3600" dirty="0">
                <a:latin typeface="Berkeley-Medium"/>
              </a:rPr>
              <a:t>with a vaginal birth</a:t>
            </a:r>
            <a:r>
              <a:rPr lang="en-US" sz="3600" dirty="0" smtClean="0">
                <a:latin typeface="Berkeley-Medium"/>
              </a:rPr>
              <a:t>.</a:t>
            </a:r>
            <a:endParaRPr lang="en-US" sz="3600" dirty="0" smtClean="0"/>
          </a:p>
        </p:txBody>
      </p:sp>
    </p:spTree>
    <p:extLst>
      <p:ext uri="{BB962C8B-B14F-4D97-AF65-F5344CB8AC3E}">
        <p14:creationId xmlns:p14="http://schemas.microsoft.com/office/powerpoint/2010/main" val="27531643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lvl="0">
              <a:buClr>
                <a:srgbClr val="D16349"/>
              </a:buClr>
            </a:pPr>
            <a:r>
              <a:rPr lang="en-US" sz="2800" dirty="0">
                <a:solidFill>
                  <a:prstClr val="black"/>
                </a:solidFill>
              </a:rPr>
              <a:t>Once the chest is delivered the re-expansion draws air into the lungs</a:t>
            </a:r>
          </a:p>
          <a:p>
            <a:pPr lvl="0">
              <a:buClr>
                <a:srgbClr val="D16349"/>
              </a:buClr>
            </a:pPr>
            <a:r>
              <a:rPr lang="en-US" sz="2800" dirty="0">
                <a:solidFill>
                  <a:prstClr val="black"/>
                </a:solidFill>
              </a:rPr>
              <a:t>Crying creates positive </a:t>
            </a:r>
            <a:r>
              <a:rPr lang="en-US" sz="2800" dirty="0" err="1">
                <a:solidFill>
                  <a:prstClr val="black"/>
                </a:solidFill>
              </a:rPr>
              <a:t>intrathoracic</a:t>
            </a:r>
            <a:r>
              <a:rPr lang="en-US" sz="2800" dirty="0">
                <a:solidFill>
                  <a:prstClr val="black"/>
                </a:solidFill>
              </a:rPr>
              <a:t> pressure keeping alveoli open</a:t>
            </a:r>
          </a:p>
          <a:p>
            <a:pPr lvl="0">
              <a:buClr>
                <a:srgbClr val="D16349"/>
              </a:buClr>
            </a:pPr>
            <a:endParaRPr lang="en-US" sz="2800" dirty="0">
              <a:solidFill>
                <a:prstClr val="black"/>
              </a:solidFill>
            </a:endParaRPr>
          </a:p>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3505200"/>
            <a:ext cx="8915400"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53993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b="1" smtClean="0"/>
              <a:t>Sensory Stimulation</a:t>
            </a:r>
          </a:p>
        </p:txBody>
      </p:sp>
      <p:sp>
        <p:nvSpPr>
          <p:cNvPr id="11267" name="Rectangle 3"/>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3600" smtClean="0"/>
              <a:t>Tactile</a:t>
            </a:r>
          </a:p>
          <a:p>
            <a:pPr eaLnBrk="1" hangingPunct="1"/>
            <a:r>
              <a:rPr lang="en-US" sz="3600" smtClean="0"/>
              <a:t>Visual</a:t>
            </a:r>
          </a:p>
          <a:p>
            <a:pPr eaLnBrk="1" hangingPunct="1"/>
            <a:r>
              <a:rPr lang="en-US" sz="3600" smtClean="0"/>
              <a:t>Auditory</a:t>
            </a:r>
          </a:p>
        </p:txBody>
      </p:sp>
    </p:spTree>
    <p:extLst>
      <p:ext uri="{BB962C8B-B14F-4D97-AF65-F5344CB8AC3E}">
        <p14:creationId xmlns:p14="http://schemas.microsoft.com/office/powerpoint/2010/main" val="25703447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Objectives </a:t>
            </a:r>
            <a:endParaRPr lang="en-US" dirty="0"/>
          </a:p>
        </p:txBody>
      </p:sp>
      <p:sp>
        <p:nvSpPr>
          <p:cNvPr id="3" name="عنصر نائب للمحتوى 2"/>
          <p:cNvSpPr>
            <a:spLocks noGrp="1"/>
          </p:cNvSpPr>
          <p:nvPr>
            <p:ph idx="1"/>
          </p:nvPr>
        </p:nvSpPr>
        <p:spPr/>
        <p:txBody>
          <a:bodyPr/>
          <a:lstStyle/>
          <a:p>
            <a:r>
              <a:rPr lang="en-US" dirty="0" smtClean="0"/>
              <a:t>At the end of these lecture all student will be able to </a:t>
            </a:r>
          </a:p>
          <a:p>
            <a:r>
              <a:rPr lang="en-US" dirty="0" smtClean="0"/>
              <a:t>Mention the main role of pediatric nursing </a:t>
            </a:r>
          </a:p>
          <a:p>
            <a:r>
              <a:rPr lang="en-US" dirty="0" smtClean="0"/>
              <a:t>Identify the NB respiratory adaptation to extra uterine life </a:t>
            </a:r>
          </a:p>
          <a:p>
            <a:pPr lvl="0">
              <a:buClr>
                <a:srgbClr val="A9A57C"/>
              </a:buClr>
            </a:pPr>
            <a:r>
              <a:rPr lang="en-US" dirty="0">
                <a:solidFill>
                  <a:srgbClr val="2F2B20"/>
                </a:solidFill>
              </a:rPr>
              <a:t>Identify the NB </a:t>
            </a:r>
            <a:r>
              <a:rPr lang="en-US" dirty="0" smtClean="0">
                <a:solidFill>
                  <a:srgbClr val="2F2B20"/>
                </a:solidFill>
              </a:rPr>
              <a:t>circulatory  </a:t>
            </a:r>
            <a:r>
              <a:rPr lang="en-US" dirty="0">
                <a:solidFill>
                  <a:srgbClr val="2F2B20"/>
                </a:solidFill>
              </a:rPr>
              <a:t>adaptation to extra uterine </a:t>
            </a:r>
            <a:r>
              <a:rPr lang="en-US" dirty="0" smtClean="0">
                <a:solidFill>
                  <a:srgbClr val="2F2B20"/>
                </a:solidFill>
              </a:rPr>
              <a:t>life </a:t>
            </a:r>
          </a:p>
          <a:p>
            <a:pPr lvl="0">
              <a:buClr>
                <a:srgbClr val="A9A57C"/>
              </a:buClr>
            </a:pPr>
            <a:r>
              <a:rPr lang="en-US" dirty="0" smtClean="0">
                <a:solidFill>
                  <a:srgbClr val="2F2B20"/>
                </a:solidFill>
              </a:rPr>
              <a:t> </a:t>
            </a:r>
            <a:r>
              <a:rPr lang="en-US" dirty="0">
                <a:solidFill>
                  <a:srgbClr val="2F2B20"/>
                </a:solidFill>
              </a:rPr>
              <a:t>Identify the NB </a:t>
            </a:r>
            <a:r>
              <a:rPr lang="en-US" dirty="0" smtClean="0">
                <a:solidFill>
                  <a:srgbClr val="2F2B20"/>
                </a:solidFill>
              </a:rPr>
              <a:t>GIT </a:t>
            </a:r>
            <a:r>
              <a:rPr lang="en-US" dirty="0">
                <a:solidFill>
                  <a:srgbClr val="2F2B20"/>
                </a:solidFill>
              </a:rPr>
              <a:t>adaptation to extra uterine life </a:t>
            </a:r>
            <a:endParaRPr lang="en-US" dirty="0" smtClean="0">
              <a:solidFill>
                <a:srgbClr val="2F2B20"/>
              </a:solidFill>
            </a:endParaRPr>
          </a:p>
          <a:p>
            <a:pPr lvl="0">
              <a:buClr>
                <a:srgbClr val="A9A57C"/>
              </a:buClr>
            </a:pPr>
            <a:r>
              <a:rPr lang="en-US" dirty="0">
                <a:solidFill>
                  <a:srgbClr val="2F2B20"/>
                </a:solidFill>
              </a:rPr>
              <a:t>Identify the NB </a:t>
            </a:r>
            <a:r>
              <a:rPr lang="en-US" dirty="0" smtClean="0">
                <a:solidFill>
                  <a:srgbClr val="2F2B20"/>
                </a:solidFill>
              </a:rPr>
              <a:t>urinary adaptation </a:t>
            </a:r>
            <a:r>
              <a:rPr lang="en-US" dirty="0">
                <a:solidFill>
                  <a:srgbClr val="2F2B20"/>
                </a:solidFill>
              </a:rPr>
              <a:t>to extra uterine life </a:t>
            </a:r>
          </a:p>
          <a:p>
            <a:pPr lvl="0">
              <a:buClr>
                <a:srgbClr val="A9A57C"/>
              </a:buClr>
            </a:pPr>
            <a:endParaRPr lang="en-US" dirty="0">
              <a:solidFill>
                <a:srgbClr val="2F2B20"/>
              </a:solidFill>
            </a:endParaRPr>
          </a:p>
          <a:p>
            <a:pPr lvl="0">
              <a:buClr>
                <a:srgbClr val="A9A57C"/>
              </a:buClr>
            </a:pPr>
            <a:endParaRPr lang="en-US" dirty="0">
              <a:solidFill>
                <a:srgbClr val="2F2B20"/>
              </a:solidFill>
            </a:endParaRPr>
          </a:p>
          <a:p>
            <a:endParaRPr lang="en-US" dirty="0" smtClean="0"/>
          </a:p>
          <a:p>
            <a:endParaRPr lang="en-US" dirty="0" smtClean="0"/>
          </a:p>
          <a:p>
            <a:endParaRPr lang="en-US" dirty="0"/>
          </a:p>
        </p:txBody>
      </p:sp>
    </p:spTree>
    <p:extLst>
      <p:ext uri="{BB962C8B-B14F-4D97-AF65-F5344CB8AC3E}">
        <p14:creationId xmlns:p14="http://schemas.microsoft.com/office/powerpoint/2010/main" val="8561937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b="1" smtClean="0"/>
              <a:t>Pulmonary Blood Flow</a:t>
            </a:r>
          </a:p>
        </p:txBody>
      </p:sp>
      <p:sp>
        <p:nvSpPr>
          <p:cNvPr id="12291" name="Rectangle 3"/>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3600" smtClean="0"/>
              <a:t>Pulmonary vasodilatation occurs as O2 enters the lungs</a:t>
            </a:r>
          </a:p>
          <a:p>
            <a:pPr eaLnBrk="1" hangingPunct="1"/>
            <a:r>
              <a:rPr lang="en-US" sz="3600" smtClean="0"/>
              <a:t>The decrease in PVR allows for adequate gas exchange and transition</a:t>
            </a:r>
          </a:p>
        </p:txBody>
      </p:sp>
    </p:spTree>
    <p:extLst>
      <p:ext uri="{BB962C8B-B14F-4D97-AF65-F5344CB8AC3E}">
        <p14:creationId xmlns:p14="http://schemas.microsoft.com/office/powerpoint/2010/main" val="8390810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 y="0"/>
            <a:ext cx="9448800" cy="701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331709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eaLnBrk="1" hangingPunct="1"/>
            <a:r>
              <a:rPr lang="en-US" b="1" smtClean="0"/>
              <a:t>Respiratory Adaptations</a:t>
            </a:r>
          </a:p>
        </p:txBody>
      </p:sp>
      <p:sp>
        <p:nvSpPr>
          <p:cNvPr id="13315" name="Rectangle 3"/>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eaLnBrk="1" hangingPunct="1"/>
            <a:r>
              <a:rPr lang="en-US" sz="3600" dirty="0" smtClean="0"/>
              <a:t>Established within 1 minute of birth</a:t>
            </a:r>
          </a:p>
          <a:p>
            <a:pPr eaLnBrk="1" hangingPunct="1"/>
            <a:r>
              <a:rPr lang="en-US" sz="3600" dirty="0" smtClean="0"/>
              <a:t>Respirations should be quiet</a:t>
            </a:r>
          </a:p>
          <a:p>
            <a:pPr eaLnBrk="1" hangingPunct="1"/>
            <a:r>
              <a:rPr lang="en-US" sz="3600" dirty="0" smtClean="0"/>
              <a:t>Diaphragmatic and abdominal muscles used</a:t>
            </a:r>
          </a:p>
          <a:p>
            <a:pPr eaLnBrk="1" hangingPunct="1"/>
            <a:r>
              <a:rPr lang="en-US" sz="3600" dirty="0" smtClean="0"/>
              <a:t>Nose breathers 30-60/minute</a:t>
            </a:r>
          </a:p>
          <a:p>
            <a:pPr eaLnBrk="1" hangingPunct="1"/>
            <a:endParaRPr lang="en-US" sz="3600" dirty="0" smtClean="0"/>
          </a:p>
          <a:p>
            <a:pPr eaLnBrk="1" hangingPunct="1"/>
            <a:endParaRPr lang="en-US" sz="3600" dirty="0" smtClean="0"/>
          </a:p>
          <a:p>
            <a:pPr eaLnBrk="1" hangingPunct="1"/>
            <a:endParaRPr lang="en-US" sz="3600" dirty="0" smtClean="0"/>
          </a:p>
        </p:txBody>
      </p:sp>
    </p:spTree>
    <p:extLst>
      <p:ext uri="{BB962C8B-B14F-4D97-AF65-F5344CB8AC3E}">
        <p14:creationId xmlns:p14="http://schemas.microsoft.com/office/powerpoint/2010/main" val="40549270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4"/>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eaLnBrk="1" hangingPunct="1"/>
            <a:r>
              <a:rPr lang="en-US" b="1" smtClean="0"/>
              <a:t>Respiratory Adaptations</a:t>
            </a:r>
          </a:p>
        </p:txBody>
      </p:sp>
      <p:sp>
        <p:nvSpPr>
          <p:cNvPr id="14339" name="Content Placeholder 5"/>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85000" lnSpcReduction="20000"/>
          </a:bodyPr>
          <a:lstStyle/>
          <a:p>
            <a:pPr lvl="0">
              <a:buClr>
                <a:srgbClr val="A9A57C"/>
              </a:buClr>
            </a:pPr>
            <a:r>
              <a:rPr lang="en-US" sz="3600" dirty="0" err="1" smtClean="0"/>
              <a:t>Acrocyanosis</a:t>
            </a:r>
            <a:r>
              <a:rPr lang="en-US" sz="3600" dirty="0" smtClean="0"/>
              <a:t> : </a:t>
            </a:r>
            <a:r>
              <a:rPr lang="en-US" sz="3300" dirty="0">
                <a:solidFill>
                  <a:srgbClr val="2F2B20"/>
                </a:solidFill>
                <a:latin typeface="Berkeley-Medium"/>
              </a:rPr>
              <a:t>bluish coloration of the hands and feet that may persist for up to 24 hours until peripheral circulation improves.</a:t>
            </a:r>
            <a:endParaRPr lang="en-US" sz="3300" dirty="0">
              <a:solidFill>
                <a:srgbClr val="2F2B20"/>
              </a:solidFill>
            </a:endParaRPr>
          </a:p>
          <a:p>
            <a:pPr marL="114300" indent="0">
              <a:buNone/>
            </a:pPr>
            <a:r>
              <a:rPr lang="en-US" sz="3600" dirty="0" err="1" smtClean="0"/>
              <a:t>circumoral</a:t>
            </a:r>
            <a:r>
              <a:rPr lang="en-US" sz="3600" dirty="0" smtClean="0"/>
              <a:t> cyanosis : </a:t>
            </a:r>
            <a:r>
              <a:rPr lang="en-US" sz="3400" dirty="0">
                <a:solidFill>
                  <a:srgbClr val="2F2B20"/>
                </a:solidFill>
                <a:latin typeface="Berkeley-Medium"/>
              </a:rPr>
              <a:t>bluish coloration </a:t>
            </a:r>
            <a:r>
              <a:rPr lang="en-US" sz="3400" dirty="0" smtClean="0">
                <a:solidFill>
                  <a:srgbClr val="2F2B20"/>
                </a:solidFill>
                <a:latin typeface="Berkeley-Medium"/>
              </a:rPr>
              <a:t>around the mouth </a:t>
            </a:r>
          </a:p>
          <a:p>
            <a:pPr marL="114300" indent="0">
              <a:buNone/>
            </a:pPr>
            <a:r>
              <a:rPr lang="en-US" sz="3600" dirty="0" smtClean="0"/>
              <a:t>Respiratory distress nasal flaring, grunting, costal retractions and a rate less than 30 &amp; greater than 60 </a:t>
            </a:r>
          </a:p>
          <a:p>
            <a:r>
              <a:rPr lang="en-US" sz="3600" dirty="0" smtClean="0">
                <a:latin typeface="Berkeley-Black"/>
              </a:rPr>
              <a:t>Periodic breathing:</a:t>
            </a:r>
            <a:r>
              <a:rPr lang="en-US" sz="3600" dirty="0">
                <a:latin typeface="Berkeley-Medium"/>
              </a:rPr>
              <a:t> The breathing pattern may </a:t>
            </a:r>
            <a:r>
              <a:rPr lang="en-US" sz="3600" dirty="0" smtClean="0">
                <a:latin typeface="Berkeley-Medium"/>
              </a:rPr>
              <a:t>include brief </a:t>
            </a:r>
            <a:r>
              <a:rPr lang="en-US" sz="3600" dirty="0">
                <a:latin typeface="Berkeley-Medium"/>
              </a:rPr>
              <a:t>pauses that last 5 to 15 seconds</a:t>
            </a:r>
            <a:endParaRPr lang="en-US" sz="3600" dirty="0" smtClean="0"/>
          </a:p>
        </p:txBody>
      </p:sp>
    </p:spTree>
    <p:extLst>
      <p:ext uri="{BB962C8B-B14F-4D97-AF65-F5344CB8AC3E}">
        <p14:creationId xmlns:p14="http://schemas.microsoft.com/office/powerpoint/2010/main" val="30947900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r>
              <a:rPr lang="en-US" sz="3200" b="1" dirty="0">
                <a:latin typeface="Berkeley-Black"/>
              </a:rPr>
              <a:t>Apnea</a:t>
            </a:r>
            <a:r>
              <a:rPr lang="en-US" sz="2400" dirty="0">
                <a:latin typeface="Berkeley-Black"/>
              </a:rPr>
              <a:t> </a:t>
            </a:r>
            <a:r>
              <a:rPr lang="en-US" sz="2400" dirty="0">
                <a:latin typeface="Berkeley-Medium"/>
              </a:rPr>
              <a:t>is cessation of </a:t>
            </a:r>
            <a:r>
              <a:rPr lang="en-US" sz="2400" dirty="0" smtClean="0">
                <a:latin typeface="Berkeley-Medium"/>
              </a:rPr>
              <a:t>breathing that </a:t>
            </a:r>
            <a:r>
              <a:rPr lang="en-US" sz="2400" dirty="0">
                <a:latin typeface="Berkeley-Medium"/>
              </a:rPr>
              <a:t>lasts more than 20 seconds. It is abnormal in </a:t>
            </a:r>
            <a:r>
              <a:rPr lang="en-US" sz="2400" dirty="0" smtClean="0">
                <a:latin typeface="Berkeley-Medium"/>
              </a:rPr>
              <a:t>the term </a:t>
            </a:r>
            <a:r>
              <a:rPr lang="en-US" sz="2400" dirty="0">
                <a:latin typeface="Berkeley-Medium"/>
              </a:rPr>
              <a:t>neonate and may or may not be accompanied </a:t>
            </a:r>
            <a:r>
              <a:rPr lang="en-US" sz="2400" dirty="0" smtClean="0">
                <a:latin typeface="Berkeley-Medium"/>
              </a:rPr>
              <a:t>by changes </a:t>
            </a:r>
            <a:r>
              <a:rPr lang="en-US" sz="2400" dirty="0">
                <a:latin typeface="Berkeley-Medium"/>
              </a:rPr>
              <a:t>in skin color or a decrease in the heart </a:t>
            </a:r>
            <a:r>
              <a:rPr lang="en-US" sz="2400" dirty="0" smtClean="0">
                <a:latin typeface="Berkeley-Medium"/>
              </a:rPr>
              <a:t>rate below </a:t>
            </a:r>
            <a:r>
              <a:rPr lang="en-US" sz="2400" dirty="0">
                <a:latin typeface="Berkeley-Medium"/>
              </a:rPr>
              <a:t>100 beats per minute. Apnea should be </a:t>
            </a:r>
            <a:r>
              <a:rPr lang="en-US" sz="2400" dirty="0" smtClean="0">
                <a:latin typeface="Berkeley-Medium"/>
              </a:rPr>
              <a:t>reported</a:t>
            </a:r>
          </a:p>
          <a:p>
            <a:r>
              <a:rPr lang="en-US" sz="2400" dirty="0" smtClean="0">
                <a:latin typeface="Berkeley-Medium"/>
              </a:rPr>
              <a:t>immediately</a:t>
            </a:r>
            <a:r>
              <a:rPr lang="en-US" sz="2400" dirty="0">
                <a:latin typeface="Berkeley-Medium"/>
              </a:rPr>
              <a:t>.</a:t>
            </a:r>
            <a:endParaRPr lang="en-US" dirty="0"/>
          </a:p>
        </p:txBody>
      </p:sp>
    </p:spTree>
    <p:extLst>
      <p:ext uri="{BB962C8B-B14F-4D97-AF65-F5344CB8AC3E}">
        <p14:creationId xmlns:p14="http://schemas.microsoft.com/office/powerpoint/2010/main" val="20018339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152400"/>
            <a:ext cx="8534400" cy="1371600"/>
          </a:xfrm>
        </p:spPr>
        <p:txBody>
          <a:bodyPr>
            <a:normAutofit fontScale="90000"/>
          </a:bodyPr>
          <a:lstStyle/>
          <a:p>
            <a:r>
              <a:rPr lang="en-US" sz="3600" b="1" dirty="0">
                <a:solidFill>
                  <a:srgbClr val="5AB3FF"/>
                </a:solidFill>
                <a:latin typeface="Frutiger-Bold"/>
              </a:rPr>
              <a:t>FACTORS THAT MAY INTERFERE</a:t>
            </a:r>
            <a:br>
              <a:rPr lang="en-US" sz="3600" b="1" dirty="0">
                <a:solidFill>
                  <a:srgbClr val="5AB3FF"/>
                </a:solidFill>
                <a:latin typeface="Frutiger-Bold"/>
              </a:rPr>
            </a:br>
            <a:r>
              <a:rPr lang="en-US" sz="3600" b="1" dirty="0">
                <a:solidFill>
                  <a:srgbClr val="5AB3FF"/>
                </a:solidFill>
                <a:latin typeface="Frutiger-Bold"/>
              </a:rPr>
              <a:t>WITH INITIATION AND MAINTENANCE</a:t>
            </a:r>
            <a:br>
              <a:rPr lang="en-US" sz="3600" b="1" dirty="0">
                <a:solidFill>
                  <a:srgbClr val="5AB3FF"/>
                </a:solidFill>
                <a:latin typeface="Frutiger-Bold"/>
              </a:rPr>
            </a:br>
            <a:r>
              <a:rPr lang="en-US" sz="3600" b="1" dirty="0">
                <a:solidFill>
                  <a:srgbClr val="5AB3FF"/>
                </a:solidFill>
                <a:latin typeface="Frutiger-Bold"/>
              </a:rPr>
              <a:t>OF RESPIRATIONS</a:t>
            </a:r>
            <a:endParaRPr lang="en-US" dirty="0"/>
          </a:p>
        </p:txBody>
      </p:sp>
      <p:sp>
        <p:nvSpPr>
          <p:cNvPr id="3" name="عنصر نائب للمحتوى 2"/>
          <p:cNvSpPr>
            <a:spLocks noGrp="1"/>
          </p:cNvSpPr>
          <p:nvPr>
            <p:ph idx="1"/>
          </p:nvPr>
        </p:nvSpPr>
        <p:spPr/>
        <p:txBody>
          <a:bodyPr>
            <a:normAutofit fontScale="92500"/>
          </a:bodyPr>
          <a:lstStyle/>
          <a:p>
            <a:r>
              <a:rPr lang="en-US" dirty="0" smtClean="0"/>
              <a:t>1- </a:t>
            </a:r>
            <a:r>
              <a:rPr lang="en-US" sz="2400" dirty="0" smtClean="0">
                <a:latin typeface="Berkeley-Medium"/>
              </a:rPr>
              <a:t>prematurity: </a:t>
            </a:r>
            <a:r>
              <a:rPr lang="en-US" sz="2400" dirty="0">
                <a:latin typeface="Berkeley-Medium"/>
              </a:rPr>
              <a:t>affect lung </a:t>
            </a:r>
            <a:r>
              <a:rPr lang="en-US" sz="2400" dirty="0" smtClean="0">
                <a:latin typeface="Berkeley-Medium"/>
              </a:rPr>
              <a:t>compliance (elasticity</a:t>
            </a:r>
            <a:r>
              <a:rPr lang="en-US" sz="2400" dirty="0">
                <a:latin typeface="Berkeley-Medium"/>
              </a:rPr>
              <a:t>) and surfactant </a:t>
            </a:r>
            <a:r>
              <a:rPr lang="en-US" sz="2400" dirty="0" smtClean="0">
                <a:latin typeface="Berkeley-Medium"/>
              </a:rPr>
              <a:t>production</a:t>
            </a:r>
          </a:p>
          <a:p>
            <a:r>
              <a:rPr lang="en-US" sz="2400" dirty="0" smtClean="0">
                <a:latin typeface="Berkeley-Medium"/>
              </a:rPr>
              <a:t>2- </a:t>
            </a:r>
            <a:r>
              <a:rPr lang="en-US" sz="2400" dirty="0">
                <a:latin typeface="Berkeley-Medium"/>
              </a:rPr>
              <a:t>Childbirth </a:t>
            </a:r>
            <a:r>
              <a:rPr lang="en-US" sz="2400" dirty="0" smtClean="0">
                <a:latin typeface="Berkeley-Medium"/>
              </a:rPr>
              <a:t>events including </a:t>
            </a:r>
            <a:r>
              <a:rPr lang="en-US" sz="2400" dirty="0">
                <a:latin typeface="Berkeley-Medium"/>
              </a:rPr>
              <a:t>trauma, maternal </a:t>
            </a:r>
            <a:r>
              <a:rPr lang="en-US" sz="2400" dirty="0" smtClean="0">
                <a:latin typeface="Berkeley-Medium"/>
              </a:rPr>
              <a:t>medications</a:t>
            </a:r>
          </a:p>
          <a:p>
            <a:r>
              <a:rPr lang="en-US" sz="2400" dirty="0" smtClean="0">
                <a:latin typeface="Berkeley-Medium"/>
              </a:rPr>
              <a:t>3- </a:t>
            </a:r>
            <a:r>
              <a:rPr lang="en-US" sz="2400" dirty="0">
                <a:latin typeface="Berkeley-Medium"/>
              </a:rPr>
              <a:t>mode </a:t>
            </a:r>
            <a:r>
              <a:rPr lang="en-US" sz="2400" dirty="0" smtClean="0">
                <a:latin typeface="Berkeley-Medium"/>
              </a:rPr>
              <a:t>of delivery </a:t>
            </a:r>
            <a:r>
              <a:rPr lang="en-US" sz="2400" dirty="0">
                <a:latin typeface="Berkeley-Medium"/>
              </a:rPr>
              <a:t>can interfere with normal pulmonary </a:t>
            </a:r>
            <a:r>
              <a:rPr lang="en-US" sz="2400" dirty="0" smtClean="0">
                <a:latin typeface="Berkeley-Medium"/>
              </a:rPr>
              <a:t>transition</a:t>
            </a:r>
          </a:p>
          <a:p>
            <a:pPr marL="114300" indent="0">
              <a:buNone/>
            </a:pPr>
            <a:r>
              <a:rPr lang="en-US" sz="2400" dirty="0" smtClean="0">
                <a:solidFill>
                  <a:srgbClr val="FF0000"/>
                </a:solidFill>
                <a:latin typeface="Berkeley-Medium"/>
              </a:rPr>
              <a:t>Note</a:t>
            </a:r>
            <a:r>
              <a:rPr lang="en-US" sz="2400" dirty="0" smtClean="0">
                <a:latin typeface="Berkeley-Medium"/>
              </a:rPr>
              <a:t> </a:t>
            </a:r>
          </a:p>
          <a:p>
            <a:pPr algn="just"/>
            <a:r>
              <a:rPr lang="en-US" sz="2400" dirty="0">
                <a:latin typeface="Berkeley-Medium"/>
              </a:rPr>
              <a:t>When there is a strong likelihood that a preterm delivery</a:t>
            </a:r>
          </a:p>
          <a:p>
            <a:pPr marL="114300" indent="0" algn="just">
              <a:buNone/>
            </a:pPr>
            <a:r>
              <a:rPr lang="en-US" sz="2400" dirty="0">
                <a:latin typeface="Berkeley-Medium"/>
              </a:rPr>
              <a:t>will occur, the pregnant patient may receive </a:t>
            </a:r>
            <a:r>
              <a:rPr lang="en-US" sz="2400" dirty="0" err="1">
                <a:solidFill>
                  <a:srgbClr val="00B0F0"/>
                </a:solidFill>
                <a:latin typeface="Berkeley-Medium"/>
              </a:rPr>
              <a:t>tocolytic</a:t>
            </a:r>
            <a:endParaRPr lang="en-US" sz="2400" dirty="0">
              <a:solidFill>
                <a:srgbClr val="00B0F0"/>
              </a:solidFill>
              <a:latin typeface="Berkeley-Medium"/>
            </a:endParaRPr>
          </a:p>
          <a:p>
            <a:pPr marL="114300" indent="0" algn="just">
              <a:buNone/>
            </a:pPr>
            <a:r>
              <a:rPr lang="en-US" sz="2400" dirty="0">
                <a:latin typeface="Berkeley-Medium"/>
              </a:rPr>
              <a:t>medications (inhibit uterine contractions) to </a:t>
            </a:r>
            <a:r>
              <a:rPr lang="en-US" sz="2400" dirty="0" smtClean="0">
                <a:latin typeface="Berkeley-Medium"/>
              </a:rPr>
              <a:t>postpone birth</a:t>
            </a:r>
            <a:r>
              <a:rPr lang="en-US" sz="2400" dirty="0">
                <a:latin typeface="Berkeley-Medium"/>
              </a:rPr>
              <a:t>. The delay allows for the administration of </a:t>
            </a:r>
            <a:r>
              <a:rPr lang="en-US" sz="2400" dirty="0">
                <a:solidFill>
                  <a:srgbClr val="00B0F0"/>
                </a:solidFill>
                <a:latin typeface="Berkeley-Medium"/>
              </a:rPr>
              <a:t>glucocorticoids</a:t>
            </a:r>
          </a:p>
          <a:p>
            <a:pPr marL="114300" indent="0" algn="just">
              <a:buNone/>
            </a:pPr>
            <a:r>
              <a:rPr lang="en-US" sz="2400" dirty="0">
                <a:latin typeface="Berkeley-Medium"/>
              </a:rPr>
              <a:t>(e.g., </a:t>
            </a:r>
            <a:r>
              <a:rPr lang="en-US" sz="2400" dirty="0">
                <a:solidFill>
                  <a:srgbClr val="00B0F0"/>
                </a:solidFill>
                <a:latin typeface="Berkeley-Medium"/>
              </a:rPr>
              <a:t>betamethasone</a:t>
            </a:r>
            <a:r>
              <a:rPr lang="en-US" sz="2400" dirty="0">
                <a:latin typeface="Berkeley-Medium"/>
              </a:rPr>
              <a:t>)</a:t>
            </a:r>
            <a:endParaRPr lang="en-US" dirty="0"/>
          </a:p>
        </p:txBody>
      </p:sp>
    </p:spTree>
    <p:extLst>
      <p:ext uri="{BB962C8B-B14F-4D97-AF65-F5344CB8AC3E}">
        <p14:creationId xmlns:p14="http://schemas.microsoft.com/office/powerpoint/2010/main" val="24017412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304800" y="304800"/>
            <a:ext cx="8305800" cy="1295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b="1" smtClean="0"/>
              <a:t>Cardiovascular Adaptations</a:t>
            </a:r>
          </a:p>
        </p:txBody>
      </p:sp>
      <p:sp>
        <p:nvSpPr>
          <p:cNvPr id="15363" name="Rectangle 3"/>
          <p:cNvSpPr>
            <a:spLocks noGrp="1" noChangeArrowheads="1"/>
          </p:cNvSpPr>
          <p:nvPr>
            <p:ph idx="1"/>
          </p:nvPr>
        </p:nvSpPr>
        <p:spPr bwMode="auto">
          <a:xfrm>
            <a:off x="228600" y="1676400"/>
            <a:ext cx="86868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3600" smtClean="0"/>
              <a:t>Fetal to neonatal circulation occurs simultaneously with the respiratory adaptation</a:t>
            </a:r>
          </a:p>
          <a:p>
            <a:pPr eaLnBrk="1" hangingPunct="1"/>
            <a:r>
              <a:rPr lang="en-US" sz="3600" smtClean="0"/>
              <a:t>Cessation of blood through the umbilical vessels and placenta causes the change from fetal to neonatal circulation</a:t>
            </a:r>
          </a:p>
        </p:txBody>
      </p:sp>
    </p:spTree>
    <p:extLst>
      <p:ext uri="{BB962C8B-B14F-4D97-AF65-F5344CB8AC3E}">
        <p14:creationId xmlns:p14="http://schemas.microsoft.com/office/powerpoint/2010/main" val="20756860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eaLnBrk="1" hangingPunct="1"/>
            <a:r>
              <a:rPr lang="en-US" b="1" smtClean="0"/>
              <a:t>Cardiovascular Adaptation</a:t>
            </a:r>
          </a:p>
        </p:txBody>
      </p:sp>
      <p:sp>
        <p:nvSpPr>
          <p:cNvPr id="16387"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3600" smtClean="0"/>
              <a:t>Closure of the ductus venosus, foramen ovale and the ductus arteriousus</a:t>
            </a:r>
          </a:p>
          <a:p>
            <a:pPr eaLnBrk="1" hangingPunct="1"/>
            <a:r>
              <a:rPr lang="en-US" sz="3600" smtClean="0"/>
              <a:t>Shift to pulmonary circulation</a:t>
            </a:r>
          </a:p>
        </p:txBody>
      </p:sp>
    </p:spTree>
    <p:extLst>
      <p:ext uri="{BB962C8B-B14F-4D97-AF65-F5344CB8AC3E}">
        <p14:creationId xmlns:p14="http://schemas.microsoft.com/office/powerpoint/2010/main" val="42660854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smtClean="0">
                <a:solidFill>
                  <a:srgbClr val="000000"/>
                </a:solidFill>
              </a:rPr>
              <a:t>Mahdia Shaker</a:t>
            </a:r>
          </a:p>
        </p:txBody>
      </p:sp>
      <p:sp>
        <p:nvSpPr>
          <p:cNvPr id="1331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F2BF92E-E5C2-4043-860B-9F9E39981922}" type="slidenum">
              <a:rPr lang="ar-SA" sz="1400" smtClean="0">
                <a:solidFill>
                  <a:srgbClr val="000000"/>
                </a:solidFill>
              </a:rPr>
              <a:pPr/>
              <a:t>28</a:t>
            </a:fld>
            <a:endParaRPr lang="en-US" sz="1400" smtClean="0">
              <a:solidFill>
                <a:srgbClr val="000000"/>
              </a:solidFill>
            </a:endParaRPr>
          </a:p>
        </p:txBody>
      </p:sp>
      <p:pic>
        <p:nvPicPr>
          <p:cNvPr id="13316" name="Picture 4" descr="ei_018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50401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eaLnBrk="1" hangingPunct="1"/>
            <a:r>
              <a:rPr lang="en-US" b="1" smtClean="0"/>
              <a:t>Fetal to Neonatal Circulation</a:t>
            </a:r>
          </a:p>
        </p:txBody>
      </p:sp>
      <p:sp>
        <p:nvSpPr>
          <p:cNvPr id="17411" name="Rectangle 5"/>
          <p:cNvSpPr>
            <a:spLocks noGrp="1" noChangeArrowheads="1"/>
          </p:cNvSpPr>
          <p:nvPr>
            <p:ph idx="1"/>
          </p:nvPr>
        </p:nvSpPr>
        <p:spPr bwMode="auto">
          <a:xfrm>
            <a:off x="263525" y="1295400"/>
            <a:ext cx="8575675" cy="480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0000"/>
              </a:lnSpc>
            </a:pPr>
            <a:r>
              <a:rPr lang="en-US" smtClean="0"/>
              <a:t>Clamping the umbilical cord increases the  SVR</a:t>
            </a:r>
          </a:p>
          <a:p>
            <a:pPr eaLnBrk="1" hangingPunct="1">
              <a:lnSpc>
                <a:spcPct val="90000"/>
              </a:lnSpc>
            </a:pPr>
            <a:r>
              <a:rPr lang="en-US" smtClean="0"/>
              <a:t>Closure of the ductus venosus allows blood flow through the portal/hepatic system</a:t>
            </a:r>
          </a:p>
          <a:p>
            <a:pPr eaLnBrk="1" hangingPunct="1">
              <a:lnSpc>
                <a:spcPct val="90000"/>
              </a:lnSpc>
            </a:pPr>
            <a:r>
              <a:rPr lang="en-US" smtClean="0"/>
              <a:t>Increase pressure in the left atrium from the pulmonary venous return closes the foramen ovale </a:t>
            </a:r>
          </a:p>
          <a:p>
            <a:pPr eaLnBrk="1" hangingPunct="1">
              <a:lnSpc>
                <a:spcPct val="90000"/>
              </a:lnSpc>
            </a:pPr>
            <a:r>
              <a:rPr lang="en-US" smtClean="0"/>
              <a:t>Rising O2 concentration in the blood and decreased prostaglandin levels closes the ductus arteriousus </a:t>
            </a:r>
          </a:p>
        </p:txBody>
      </p:sp>
    </p:spTree>
    <p:extLst>
      <p:ext uri="{BB962C8B-B14F-4D97-AF65-F5344CB8AC3E}">
        <p14:creationId xmlns:p14="http://schemas.microsoft.com/office/powerpoint/2010/main" val="2731840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en-US" smtClean="0"/>
              <a:t>Introduction</a:t>
            </a:r>
          </a:p>
        </p:txBody>
      </p:sp>
      <p:sp>
        <p:nvSpPr>
          <p:cNvPr id="5123" name="Rectangle 3"/>
          <p:cNvSpPr>
            <a:spLocks noGrp="1" noChangeArrowheads="1"/>
          </p:cNvSpPr>
          <p:nvPr>
            <p:ph idx="1"/>
          </p:nvPr>
        </p:nvSpPr>
        <p:spPr>
          <a:xfrm>
            <a:off x="457200" y="1268413"/>
            <a:ext cx="8229600" cy="5040312"/>
          </a:xfrm>
        </p:spPr>
        <p:txBody>
          <a:bodyPr>
            <a:normAutofit/>
          </a:bodyPr>
          <a:lstStyle/>
          <a:p>
            <a:pPr algn="l" rtl="0" eaLnBrk="1" hangingPunct="1"/>
            <a:r>
              <a:rPr lang="en-US" sz="3600" smtClean="0"/>
              <a:t>The nurse is one of the important components of the health team in caring for children. The pediatric nurse gives direct bedside care to sick children, guide families in their care for their children during health and illness, in hospitals and at homes.</a:t>
            </a:r>
          </a:p>
        </p:txBody>
      </p:sp>
    </p:spTree>
    <p:extLst>
      <p:ext uri="{BB962C8B-B14F-4D97-AF65-F5344CB8AC3E}">
        <p14:creationId xmlns:p14="http://schemas.microsoft.com/office/powerpoint/2010/main" val="4996099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b="1" smtClean="0"/>
              <a:t>Neonatal Circulation</a:t>
            </a:r>
          </a:p>
        </p:txBody>
      </p:sp>
      <p:sp>
        <p:nvSpPr>
          <p:cNvPr id="18435" name="Rectangle 3"/>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eaLnBrk="1" hangingPunct="1"/>
            <a:r>
              <a:rPr lang="en-US" sz="3600" dirty="0" smtClean="0"/>
              <a:t>Apical pulse counted for a full minute </a:t>
            </a:r>
          </a:p>
          <a:p>
            <a:pPr eaLnBrk="1" hangingPunct="1"/>
            <a:r>
              <a:rPr lang="en-US" sz="3600" dirty="0" smtClean="0"/>
              <a:t>Epic of the heart is at the 4</a:t>
            </a:r>
            <a:r>
              <a:rPr lang="en-US" sz="3600" baseline="30000" dirty="0" smtClean="0"/>
              <a:t>th</a:t>
            </a:r>
            <a:r>
              <a:rPr lang="en-US" sz="3600" dirty="0" smtClean="0"/>
              <a:t> intercostal space to the left of the </a:t>
            </a:r>
            <a:r>
              <a:rPr lang="en-US" sz="3600" dirty="0" err="1" smtClean="0"/>
              <a:t>midclavicular</a:t>
            </a:r>
            <a:r>
              <a:rPr lang="en-US" sz="3600" dirty="0" smtClean="0"/>
              <a:t> line</a:t>
            </a:r>
          </a:p>
          <a:p>
            <a:pPr eaLnBrk="1" hangingPunct="1"/>
            <a:r>
              <a:rPr lang="en-US" sz="3600" dirty="0" smtClean="0"/>
              <a:t>Heart rate at birth 120-160</a:t>
            </a:r>
          </a:p>
          <a:p>
            <a:pPr eaLnBrk="1" hangingPunct="1"/>
            <a:r>
              <a:rPr lang="en-US" sz="3600" dirty="0" smtClean="0"/>
              <a:t>Tachycardia greater than 160</a:t>
            </a:r>
          </a:p>
          <a:p>
            <a:pPr eaLnBrk="1" hangingPunct="1"/>
            <a:r>
              <a:rPr lang="en-US" sz="3600" dirty="0" err="1" smtClean="0"/>
              <a:t>Bradycardia</a:t>
            </a:r>
            <a:r>
              <a:rPr lang="en-US" sz="3600" dirty="0" smtClean="0"/>
              <a:t> less than 100</a:t>
            </a:r>
          </a:p>
        </p:txBody>
      </p:sp>
    </p:spTree>
    <p:extLst>
      <p:ext uri="{BB962C8B-B14F-4D97-AF65-F5344CB8AC3E}">
        <p14:creationId xmlns:p14="http://schemas.microsoft.com/office/powerpoint/2010/main" val="41895494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b="1" smtClean="0"/>
              <a:t>Neonatal Circulation</a:t>
            </a:r>
          </a:p>
        </p:txBody>
      </p:sp>
      <p:sp>
        <p:nvSpPr>
          <p:cNvPr id="19459" name="Rectangle 3"/>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eaLnBrk="1" hangingPunct="1"/>
            <a:r>
              <a:rPr lang="en-US" sz="3600" smtClean="0"/>
              <a:t>Capillary refill less than 3 sec.</a:t>
            </a:r>
          </a:p>
          <a:p>
            <a:pPr eaLnBrk="1" hangingPunct="1"/>
            <a:r>
              <a:rPr lang="en-US" sz="3600" smtClean="0"/>
              <a:t>Femoral/Bracial pulses palpated for symmetry, strength and rate will provide information about the change to adult circulation pattern</a:t>
            </a:r>
          </a:p>
          <a:p>
            <a:pPr eaLnBrk="1" hangingPunct="1"/>
            <a:r>
              <a:rPr lang="en-US" sz="3600" smtClean="0"/>
              <a:t>Average systolic 60-80, diastolic 40-50</a:t>
            </a:r>
          </a:p>
          <a:p>
            <a:pPr eaLnBrk="1" hangingPunct="1">
              <a:buFontTx/>
              <a:buNone/>
            </a:pPr>
            <a:endParaRPr lang="en-US" sz="3600" smtClean="0"/>
          </a:p>
          <a:p>
            <a:pPr eaLnBrk="1" hangingPunct="1">
              <a:buFontTx/>
              <a:buNone/>
            </a:pPr>
            <a:endParaRPr lang="en-US" smtClean="0"/>
          </a:p>
          <a:p>
            <a:pPr eaLnBrk="1" hangingPunct="1"/>
            <a:endParaRPr lang="en-US" smtClean="0"/>
          </a:p>
        </p:txBody>
      </p:sp>
    </p:spTree>
    <p:extLst>
      <p:ext uri="{BB962C8B-B14F-4D97-AF65-F5344CB8AC3E}">
        <p14:creationId xmlns:p14="http://schemas.microsoft.com/office/powerpoint/2010/main" val="103561408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b="1" smtClean="0"/>
              <a:t>Neonatal Circulation</a:t>
            </a:r>
          </a:p>
        </p:txBody>
      </p:sp>
      <p:sp>
        <p:nvSpPr>
          <p:cNvPr id="20483" name="Rectangle 3"/>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3600" smtClean="0"/>
              <a:t>Average blood Volume 300ml</a:t>
            </a:r>
          </a:p>
          <a:p>
            <a:pPr eaLnBrk="1" hangingPunct="1"/>
            <a:r>
              <a:rPr lang="en-US" sz="3600" smtClean="0"/>
              <a:t>Late clamping of the cord can lead to polycythemia</a:t>
            </a:r>
          </a:p>
          <a:p>
            <a:pPr eaLnBrk="1" hangingPunct="1"/>
            <a:r>
              <a:rPr lang="en-US" sz="3600" smtClean="0"/>
              <a:t>Hemoglobin 14-24g/dl</a:t>
            </a:r>
          </a:p>
          <a:p>
            <a:pPr eaLnBrk="1" hangingPunct="1"/>
            <a:r>
              <a:rPr lang="en-US" sz="3600" smtClean="0"/>
              <a:t>Hematocrit 44%-64%</a:t>
            </a:r>
          </a:p>
        </p:txBody>
      </p:sp>
    </p:spTree>
    <p:extLst>
      <p:ext uri="{BB962C8B-B14F-4D97-AF65-F5344CB8AC3E}">
        <p14:creationId xmlns:p14="http://schemas.microsoft.com/office/powerpoint/2010/main" val="141026648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mtClean="0"/>
              <a:t>Gastrointestinal System</a:t>
            </a:r>
          </a:p>
        </p:txBody>
      </p:sp>
      <p:sp>
        <p:nvSpPr>
          <p:cNvPr id="11267" name="Rectangle 3"/>
          <p:cNvSpPr>
            <a:spLocks noGrp="1" noChangeArrowheads="1"/>
          </p:cNvSpPr>
          <p:nvPr>
            <p:ph type="body" idx="1"/>
          </p:nvPr>
        </p:nvSpPr>
        <p:spPr/>
        <p:txBody>
          <a:bodyPr/>
          <a:lstStyle/>
          <a:p>
            <a:r>
              <a:rPr lang="en-US" smtClean="0"/>
              <a:t>Immature at birth, reaches maturity at 2-3 years of age</a:t>
            </a:r>
          </a:p>
          <a:p>
            <a:r>
              <a:rPr lang="en-US" smtClean="0"/>
              <a:t>place food at back of tongue</a:t>
            </a:r>
          </a:p>
          <a:p>
            <a:r>
              <a:rPr lang="en-US" smtClean="0"/>
              <a:t>sucking becomes coordinated @32 wks</a:t>
            </a:r>
          </a:p>
          <a:p>
            <a:r>
              <a:rPr lang="en-US" smtClean="0"/>
              <a:t>little saliva until 3 months of age</a:t>
            </a:r>
          </a:p>
          <a:p>
            <a:r>
              <a:rPr lang="en-US" smtClean="0"/>
              <a:t>bowel sounds after 1 hour of birth</a:t>
            </a:r>
          </a:p>
          <a:p>
            <a:endParaRPr lang="en-US" smtClean="0"/>
          </a:p>
        </p:txBody>
      </p:sp>
    </p:spTree>
    <p:extLst>
      <p:ext uri="{BB962C8B-B14F-4D97-AF65-F5344CB8AC3E}">
        <p14:creationId xmlns:p14="http://schemas.microsoft.com/office/powerpoint/2010/main" val="3183624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t>Gastrointestinal (continued)</a:t>
            </a:r>
          </a:p>
        </p:txBody>
      </p:sp>
      <p:sp>
        <p:nvSpPr>
          <p:cNvPr id="12291" name="Rectangle 3"/>
          <p:cNvSpPr>
            <a:spLocks noGrp="1" noChangeArrowheads="1"/>
          </p:cNvSpPr>
          <p:nvPr>
            <p:ph type="body" idx="1"/>
          </p:nvPr>
        </p:nvSpPr>
        <p:spPr/>
        <p:txBody>
          <a:bodyPr/>
          <a:lstStyle/>
          <a:p>
            <a:r>
              <a:rPr lang="en-US" smtClean="0"/>
              <a:t>NB have difficulty digesting complex starches and fat</a:t>
            </a:r>
          </a:p>
          <a:p>
            <a:r>
              <a:rPr lang="en-US" smtClean="0"/>
              <a:t>Abdomen becomes easily distended after eating</a:t>
            </a:r>
          </a:p>
          <a:p>
            <a:r>
              <a:rPr lang="en-US" smtClean="0"/>
              <a:t>Initial fecal material = meconium</a:t>
            </a:r>
          </a:p>
          <a:p>
            <a:r>
              <a:rPr lang="en-US" smtClean="0"/>
              <a:t>No normal flora at birth in GI system to synthesize Vit. K</a:t>
            </a:r>
          </a:p>
          <a:p>
            <a:endParaRPr lang="en-US" smtClean="0"/>
          </a:p>
          <a:p>
            <a:endParaRPr lang="en-US" smtClean="0"/>
          </a:p>
        </p:txBody>
      </p:sp>
    </p:spTree>
    <p:extLst>
      <p:ext uri="{BB962C8B-B14F-4D97-AF65-F5344CB8AC3E}">
        <p14:creationId xmlns:p14="http://schemas.microsoft.com/office/powerpoint/2010/main" val="2170055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mtClean="0"/>
              <a:t>Immune System</a:t>
            </a:r>
          </a:p>
        </p:txBody>
      </p:sp>
      <p:sp>
        <p:nvSpPr>
          <p:cNvPr id="13315" name="Rectangle 3"/>
          <p:cNvSpPr>
            <a:spLocks noGrp="1" noChangeArrowheads="1"/>
          </p:cNvSpPr>
          <p:nvPr>
            <p:ph type="body" idx="1"/>
          </p:nvPr>
        </p:nvSpPr>
        <p:spPr/>
        <p:txBody>
          <a:bodyPr/>
          <a:lstStyle/>
          <a:p>
            <a:r>
              <a:rPr lang="en-US" smtClean="0"/>
              <a:t>Limited specific and Non-specific immunity at birth</a:t>
            </a:r>
          </a:p>
          <a:p>
            <a:r>
              <a:rPr lang="en-US" smtClean="0"/>
              <a:t>passive immunity(from mom- IgG) for the first 3 months of life  ~ this will be reduced if baby is born premature</a:t>
            </a:r>
          </a:p>
          <a:p>
            <a:r>
              <a:rPr lang="en-US" smtClean="0"/>
              <a:t>breastfeeding = ^ passive immunity (IgA)</a:t>
            </a:r>
          </a:p>
        </p:txBody>
      </p:sp>
    </p:spTree>
    <p:extLst>
      <p:ext uri="{BB962C8B-B14F-4D97-AF65-F5344CB8AC3E}">
        <p14:creationId xmlns:p14="http://schemas.microsoft.com/office/powerpoint/2010/main" val="14398812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mtClean="0"/>
              <a:t>Kidneys and Urination</a:t>
            </a:r>
          </a:p>
        </p:txBody>
      </p:sp>
      <p:sp>
        <p:nvSpPr>
          <p:cNvPr id="16387" name="Rectangle 3"/>
          <p:cNvSpPr>
            <a:spLocks noGrp="1" noChangeArrowheads="1"/>
          </p:cNvSpPr>
          <p:nvPr>
            <p:ph type="body" idx="1"/>
          </p:nvPr>
        </p:nvSpPr>
        <p:spPr/>
        <p:txBody>
          <a:bodyPr/>
          <a:lstStyle/>
          <a:p>
            <a:r>
              <a:rPr lang="en-US" smtClean="0"/>
              <a:t>92% of all healthy infants void in the first 24 hrs of birth</a:t>
            </a:r>
          </a:p>
          <a:p>
            <a:r>
              <a:rPr lang="en-US" b="1" u="sng" smtClean="0"/>
              <a:t>initial urine</a:t>
            </a:r>
            <a:r>
              <a:rPr lang="en-US" smtClean="0"/>
              <a:t>:cloudy, scant amounts, uric acid crystals-&gt; reddish stain on diaper</a:t>
            </a:r>
          </a:p>
          <a:p>
            <a:r>
              <a:rPr lang="en-US" smtClean="0"/>
              <a:t>Kidneys not fully functional until child is 2 years of age.</a:t>
            </a:r>
          </a:p>
          <a:p>
            <a:endParaRPr lang="en-US" smtClean="0"/>
          </a:p>
        </p:txBody>
      </p:sp>
    </p:spTree>
    <p:extLst>
      <p:ext uri="{BB962C8B-B14F-4D97-AF65-F5344CB8AC3E}">
        <p14:creationId xmlns:p14="http://schemas.microsoft.com/office/powerpoint/2010/main" val="18308119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mtClean="0"/>
              <a:t>Hepatic Function</a:t>
            </a:r>
          </a:p>
        </p:txBody>
      </p:sp>
      <p:sp>
        <p:nvSpPr>
          <p:cNvPr id="17411" name="Rectangle 3"/>
          <p:cNvSpPr>
            <a:spLocks noGrp="1" noChangeArrowheads="1"/>
          </p:cNvSpPr>
          <p:nvPr>
            <p:ph type="body" idx="1"/>
          </p:nvPr>
        </p:nvSpPr>
        <p:spPr/>
        <p:txBody>
          <a:bodyPr/>
          <a:lstStyle/>
          <a:p>
            <a:r>
              <a:rPr lang="en-US" dirty="0" smtClean="0"/>
              <a:t>Liver produces substances essential for clotting of blood.  </a:t>
            </a:r>
          </a:p>
          <a:p>
            <a:r>
              <a:rPr lang="en-US" dirty="0" smtClean="0"/>
              <a:t>Stores needed iron for the first few months.  </a:t>
            </a:r>
            <a:r>
              <a:rPr lang="en-US" sz="2000" dirty="0" smtClean="0"/>
              <a:t>Preterm &amp; small infants have lower iron stores than full term and heavier infants. (full term infants stores last 4-6 </a:t>
            </a:r>
            <a:r>
              <a:rPr lang="en-US" sz="2000" dirty="0" err="1" smtClean="0"/>
              <a:t>mo</a:t>
            </a:r>
            <a:r>
              <a:rPr lang="en-US" sz="2000" dirty="0" smtClean="0"/>
              <a:t>)</a:t>
            </a:r>
            <a:endParaRPr lang="en-US" dirty="0" smtClean="0"/>
          </a:p>
          <a:p>
            <a:r>
              <a:rPr lang="en-US" dirty="0" smtClean="0"/>
              <a:t>NB at risk for </a:t>
            </a:r>
            <a:r>
              <a:rPr lang="en-US" b="1" u="sng" dirty="0" smtClean="0"/>
              <a:t>Physiologic Jaundice</a:t>
            </a:r>
            <a:r>
              <a:rPr lang="en-US" dirty="0" smtClean="0"/>
              <a:t> after 24 hours of age, increased breakdown of RBC’s and immature liver functioning.</a:t>
            </a:r>
          </a:p>
          <a:p>
            <a:endParaRPr lang="en-US" dirty="0" smtClean="0"/>
          </a:p>
          <a:p>
            <a:endParaRPr lang="en-US" dirty="0" smtClean="0"/>
          </a:p>
        </p:txBody>
      </p:sp>
    </p:spTree>
    <p:extLst>
      <p:ext uri="{BB962C8B-B14F-4D97-AF65-F5344CB8AC3E}">
        <p14:creationId xmlns:p14="http://schemas.microsoft.com/office/powerpoint/2010/main" val="25900484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mtClean="0"/>
              <a:t>Increased Bilirubin Levels</a:t>
            </a:r>
          </a:p>
        </p:txBody>
      </p:sp>
      <p:sp>
        <p:nvSpPr>
          <p:cNvPr id="18435" name="Rectangle 3"/>
          <p:cNvSpPr>
            <a:spLocks noGrp="1" noChangeArrowheads="1"/>
          </p:cNvSpPr>
          <p:nvPr>
            <p:ph type="body" idx="1"/>
          </p:nvPr>
        </p:nvSpPr>
        <p:spPr/>
        <p:txBody>
          <a:bodyPr/>
          <a:lstStyle/>
          <a:p>
            <a:r>
              <a:rPr lang="en-US" dirty="0" smtClean="0"/>
              <a:t> Jaundice in the 1st day is </a:t>
            </a:r>
            <a:r>
              <a:rPr lang="en-US" b="1" dirty="0" smtClean="0"/>
              <a:t>NOT normal</a:t>
            </a:r>
            <a:endParaRPr lang="en-US" dirty="0" smtClean="0"/>
          </a:p>
          <a:p>
            <a:r>
              <a:rPr lang="en-US" b="1" dirty="0" smtClean="0"/>
              <a:t>Bilirubin level</a:t>
            </a:r>
            <a:r>
              <a:rPr lang="en-US" dirty="0" smtClean="0"/>
              <a:t> greater than 12 at any time needs further attention</a:t>
            </a:r>
          </a:p>
          <a:p>
            <a:r>
              <a:rPr lang="en-US" b="1" dirty="0" smtClean="0"/>
              <a:t>Maternal causes</a:t>
            </a:r>
            <a:r>
              <a:rPr lang="en-US" dirty="0" smtClean="0"/>
              <a:t> of increased bilirubin levels in the NB:  epidural use, oxytocin induced labor, infection, hepatitis</a:t>
            </a:r>
          </a:p>
          <a:p>
            <a:r>
              <a:rPr lang="en-US" b="1" dirty="0" smtClean="0"/>
              <a:t>Ethnic Influences</a:t>
            </a:r>
            <a:r>
              <a:rPr lang="en-US" dirty="0" smtClean="0"/>
              <a:t>:  Asian infants levels may be double other ethnic groups.</a:t>
            </a:r>
          </a:p>
        </p:txBody>
      </p:sp>
    </p:spTree>
    <p:extLst>
      <p:ext uri="{BB962C8B-B14F-4D97-AF65-F5344CB8AC3E}">
        <p14:creationId xmlns:p14="http://schemas.microsoft.com/office/powerpoint/2010/main" val="37575926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mtClean="0"/>
              <a:t>Kernicterus</a:t>
            </a:r>
          </a:p>
        </p:txBody>
      </p:sp>
      <p:sp>
        <p:nvSpPr>
          <p:cNvPr id="19459" name="Rectangle 3"/>
          <p:cNvSpPr>
            <a:spLocks noGrp="1" noChangeArrowheads="1"/>
          </p:cNvSpPr>
          <p:nvPr>
            <p:ph type="body" idx="1"/>
          </p:nvPr>
        </p:nvSpPr>
        <p:spPr/>
        <p:txBody>
          <a:bodyPr/>
          <a:lstStyle/>
          <a:p>
            <a:r>
              <a:rPr lang="en-US" smtClean="0"/>
              <a:t>Complication of neonatal hyperbilirubinemia --&gt; encephalopathy</a:t>
            </a:r>
          </a:p>
          <a:p>
            <a:r>
              <a:rPr lang="en-US" smtClean="0"/>
              <a:t>basal ganglia and other areas of the brain and spinal card are infiltrated w/ bilirubin (produced by the breakdown of hemoglobin -&gt; levels of 20 - 25 or more).</a:t>
            </a:r>
          </a:p>
          <a:p>
            <a:r>
              <a:rPr lang="en-US" smtClean="0"/>
              <a:t>Poor prognosis if untreated.</a:t>
            </a:r>
          </a:p>
        </p:txBody>
      </p:sp>
    </p:spTree>
    <p:extLst>
      <p:ext uri="{BB962C8B-B14F-4D97-AF65-F5344CB8AC3E}">
        <p14:creationId xmlns:p14="http://schemas.microsoft.com/office/powerpoint/2010/main" val="801210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pPr eaLnBrk="1" hangingPunct="1">
              <a:defRPr/>
            </a:pPr>
            <a:r>
              <a:rPr lang="en-US" b="1" u="sng" smtClean="0"/>
              <a:t>Definition of pediatric nursing</a:t>
            </a:r>
          </a:p>
        </p:txBody>
      </p:sp>
      <p:sp>
        <p:nvSpPr>
          <p:cNvPr id="6147" name="Rectangle 3"/>
          <p:cNvSpPr>
            <a:spLocks noGrp="1" noChangeArrowheads="1"/>
          </p:cNvSpPr>
          <p:nvPr>
            <p:ph idx="1"/>
          </p:nvPr>
        </p:nvSpPr>
        <p:spPr>
          <a:xfrm>
            <a:off x="395288" y="1628775"/>
            <a:ext cx="8229600" cy="4525963"/>
          </a:xfrm>
        </p:spPr>
        <p:txBody>
          <a:bodyPr/>
          <a:lstStyle/>
          <a:p>
            <a:pPr algn="l" rtl="0" eaLnBrk="1" hangingPunct="1"/>
            <a:r>
              <a:rPr lang="en-US" sz="4000" smtClean="0"/>
              <a:t>It is the art and science of giving nursing care to children from birth through adolescent with emphasis on the physical growth, mental, emotional and psycho-social development.</a:t>
            </a:r>
          </a:p>
        </p:txBody>
      </p:sp>
    </p:spTree>
    <p:extLst>
      <p:ext uri="{BB962C8B-B14F-4D97-AF65-F5344CB8AC3E}">
        <p14:creationId xmlns:p14="http://schemas.microsoft.com/office/powerpoint/2010/main" val="179801181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mtClean="0"/>
              <a:t>Neurologic </a:t>
            </a:r>
          </a:p>
        </p:txBody>
      </p:sp>
      <p:sp>
        <p:nvSpPr>
          <p:cNvPr id="20483" name="Rectangle 3"/>
          <p:cNvSpPr>
            <a:spLocks noGrp="1" noChangeArrowheads="1"/>
          </p:cNvSpPr>
          <p:nvPr>
            <p:ph type="body" idx="1"/>
          </p:nvPr>
        </p:nvSpPr>
        <p:spPr/>
        <p:txBody>
          <a:bodyPr/>
          <a:lstStyle/>
          <a:p>
            <a:r>
              <a:rPr lang="en-US" smtClean="0"/>
              <a:t>All neurons are present, but many are immature:</a:t>
            </a:r>
          </a:p>
          <a:p>
            <a:pPr algn="ctr"/>
            <a:r>
              <a:rPr lang="en-US" smtClean="0"/>
              <a:t>uncoordinated movements</a:t>
            </a:r>
          </a:p>
          <a:p>
            <a:pPr algn="ctr"/>
            <a:r>
              <a:rPr lang="en-US" smtClean="0"/>
              <a:t>poor muscle control</a:t>
            </a:r>
          </a:p>
          <a:p>
            <a:pPr algn="ctr"/>
            <a:r>
              <a:rPr lang="en-US" smtClean="0"/>
              <a:t>startle easily</a:t>
            </a:r>
          </a:p>
          <a:p>
            <a:pPr algn="ctr"/>
            <a:r>
              <a:rPr lang="en-US" smtClean="0"/>
              <a:t>tremors in extremities</a:t>
            </a:r>
          </a:p>
        </p:txBody>
      </p:sp>
    </p:spTree>
    <p:extLst>
      <p:ext uri="{BB962C8B-B14F-4D97-AF65-F5344CB8AC3E}">
        <p14:creationId xmlns:p14="http://schemas.microsoft.com/office/powerpoint/2010/main" val="16776676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mtClean="0"/>
              <a:t>Weight Loss</a:t>
            </a:r>
          </a:p>
        </p:txBody>
      </p:sp>
      <p:sp>
        <p:nvSpPr>
          <p:cNvPr id="21507" name="Rectangle 3"/>
          <p:cNvSpPr>
            <a:spLocks noGrp="1" noChangeArrowheads="1"/>
          </p:cNvSpPr>
          <p:nvPr>
            <p:ph type="body" idx="1"/>
          </p:nvPr>
        </p:nvSpPr>
        <p:spPr/>
        <p:txBody>
          <a:bodyPr/>
          <a:lstStyle/>
          <a:p>
            <a:r>
              <a:rPr lang="en-US" smtClean="0"/>
              <a:t>It is normal for the newborn infant to loose 5-10% of weight in the first 4 to 5 days of life.</a:t>
            </a:r>
          </a:p>
          <a:p>
            <a:endParaRPr lang="en-US" smtClean="0"/>
          </a:p>
        </p:txBody>
      </p:sp>
    </p:spTree>
    <p:extLst>
      <p:ext uri="{BB962C8B-B14F-4D97-AF65-F5344CB8AC3E}">
        <p14:creationId xmlns:p14="http://schemas.microsoft.com/office/powerpoint/2010/main" val="19145543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eaLnBrk="1" hangingPunct="1"/>
            <a:r>
              <a:rPr lang="en-US" b="1" smtClean="0"/>
              <a:t>Thermogenic Adaptation</a:t>
            </a:r>
          </a:p>
        </p:txBody>
      </p:sp>
      <p:sp>
        <p:nvSpPr>
          <p:cNvPr id="22531" name="Rectangle 3"/>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3600" smtClean="0"/>
              <a:t>Balance between heat loss and production</a:t>
            </a:r>
          </a:p>
          <a:p>
            <a:pPr eaLnBrk="1" hangingPunct="1"/>
            <a:r>
              <a:rPr lang="en-US" sz="3600" smtClean="0"/>
              <a:t>Newborns ability to maintain it’s temperature is controlled by external environmental factors and internal physiologic process</a:t>
            </a:r>
          </a:p>
        </p:txBody>
      </p:sp>
    </p:spTree>
    <p:extLst>
      <p:ext uri="{BB962C8B-B14F-4D97-AF65-F5344CB8AC3E}">
        <p14:creationId xmlns:p14="http://schemas.microsoft.com/office/powerpoint/2010/main" val="182123730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r>
              <a:rPr lang="en-US" b="1" smtClean="0"/>
              <a:t>Thermogenic Adaptation </a:t>
            </a:r>
            <a:br>
              <a:rPr lang="en-US" b="1" smtClean="0"/>
            </a:br>
            <a:r>
              <a:rPr lang="en-US" b="1" smtClean="0"/>
              <a:t>Environmental</a:t>
            </a:r>
          </a:p>
        </p:txBody>
      </p:sp>
      <p:sp>
        <p:nvSpPr>
          <p:cNvPr id="23555" name="Rectangle 3"/>
          <p:cNvSpPr>
            <a:spLocks noGrp="1" noChangeArrowheads="1"/>
          </p:cNvSpPr>
          <p:nvPr>
            <p:ph idx="1"/>
          </p:nvPr>
        </p:nvSpPr>
        <p:spPr bwMode="auto">
          <a:xfrm>
            <a:off x="457200" y="1981200"/>
            <a:ext cx="8229600" cy="4144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0000"/>
              </a:lnSpc>
            </a:pPr>
            <a:r>
              <a:rPr lang="en-US" sz="3600" smtClean="0"/>
              <a:t>Evaporation: Heat loss as water evaporates from the skin</a:t>
            </a:r>
          </a:p>
          <a:p>
            <a:pPr eaLnBrk="1" hangingPunct="1">
              <a:lnSpc>
                <a:spcPct val="90000"/>
              </a:lnSpc>
            </a:pPr>
            <a:r>
              <a:rPr lang="en-US" sz="3600" smtClean="0"/>
              <a:t>Convection: transfer of body heat to surrounding air ( cold del. Room)</a:t>
            </a:r>
          </a:p>
        </p:txBody>
      </p:sp>
    </p:spTree>
    <p:extLst>
      <p:ext uri="{BB962C8B-B14F-4D97-AF65-F5344CB8AC3E}">
        <p14:creationId xmlns:p14="http://schemas.microsoft.com/office/powerpoint/2010/main" val="27191983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bwMode="auto">
          <a:xfrm>
            <a:off x="457200" y="274638"/>
            <a:ext cx="8229600" cy="1325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r>
              <a:rPr lang="en-US" b="1" smtClean="0"/>
              <a:t>Thermogenic Adaptation </a:t>
            </a:r>
            <a:br>
              <a:rPr lang="en-US" b="1" smtClean="0"/>
            </a:br>
            <a:r>
              <a:rPr lang="en-US" b="1" smtClean="0"/>
              <a:t>Environmental</a:t>
            </a:r>
            <a:endParaRPr lang="en-US" smtClean="0"/>
          </a:p>
        </p:txBody>
      </p:sp>
      <p:sp>
        <p:nvSpPr>
          <p:cNvPr id="24579"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0000"/>
              </a:lnSpc>
            </a:pPr>
            <a:r>
              <a:rPr lang="en-US" sz="3600" smtClean="0"/>
              <a:t>Conduction: transfer of heat to surface the newborn is lying on</a:t>
            </a:r>
          </a:p>
          <a:p>
            <a:pPr eaLnBrk="1" hangingPunct="1">
              <a:lnSpc>
                <a:spcPct val="90000"/>
              </a:lnSpc>
            </a:pPr>
            <a:r>
              <a:rPr lang="en-US" sz="3600" smtClean="0"/>
              <a:t>Radiation: loss of heat through the air to a cooler surface ( not in direct contact with the neonate)</a:t>
            </a:r>
          </a:p>
          <a:p>
            <a:pPr eaLnBrk="1" hangingPunct="1"/>
            <a:endParaRPr lang="en-US" sz="3600" smtClean="0"/>
          </a:p>
        </p:txBody>
      </p:sp>
    </p:spTree>
    <p:extLst>
      <p:ext uri="{BB962C8B-B14F-4D97-AF65-F5344CB8AC3E}">
        <p14:creationId xmlns:p14="http://schemas.microsoft.com/office/powerpoint/2010/main" val="106422608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r>
              <a:rPr lang="en-US" b="1" smtClean="0"/>
              <a:t>Thermogenic Adaptation</a:t>
            </a:r>
            <a:br>
              <a:rPr lang="en-US" b="1" smtClean="0"/>
            </a:br>
            <a:r>
              <a:rPr lang="en-US" b="1" smtClean="0"/>
              <a:t>Internal</a:t>
            </a:r>
          </a:p>
        </p:txBody>
      </p:sp>
      <p:sp>
        <p:nvSpPr>
          <p:cNvPr id="25603" name="Rectangle 3"/>
          <p:cNvSpPr>
            <a:spLocks noGrp="1" noChangeArrowheads="1"/>
          </p:cNvSpPr>
          <p:nvPr>
            <p:ph idx="1"/>
          </p:nvPr>
        </p:nvSpPr>
        <p:spPr bwMode="auto">
          <a:xfrm>
            <a:off x="457200" y="1828800"/>
            <a:ext cx="8229600" cy="42973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3600" smtClean="0"/>
              <a:t>Newborns have limited ability to shiver to generate heat</a:t>
            </a:r>
          </a:p>
          <a:p>
            <a:pPr eaLnBrk="1" hangingPunct="1"/>
            <a:r>
              <a:rPr lang="en-US" sz="3600" smtClean="0"/>
              <a:t>Heat is produced by the metabolism of brown fat</a:t>
            </a:r>
          </a:p>
          <a:p>
            <a:pPr eaLnBrk="1" hangingPunct="1"/>
            <a:r>
              <a:rPr lang="en-US" sz="3600" smtClean="0"/>
              <a:t>Voluntary muscle activity: flexion of extremities, restlessness, and crying</a:t>
            </a:r>
          </a:p>
        </p:txBody>
      </p:sp>
    </p:spTree>
    <p:extLst>
      <p:ext uri="{BB962C8B-B14F-4D97-AF65-F5344CB8AC3E}">
        <p14:creationId xmlns:p14="http://schemas.microsoft.com/office/powerpoint/2010/main" val="160010641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r>
              <a:rPr lang="en-US" b="1" smtClean="0"/>
              <a:t>Thermogenic Adaptation</a:t>
            </a:r>
            <a:br>
              <a:rPr lang="en-US" b="1" smtClean="0"/>
            </a:br>
            <a:r>
              <a:rPr lang="en-US" b="1" smtClean="0"/>
              <a:t>Effects of cold stress</a:t>
            </a:r>
          </a:p>
        </p:txBody>
      </p:sp>
      <p:sp>
        <p:nvSpPr>
          <p:cNvPr id="26627" name="Rectangle 3"/>
          <p:cNvSpPr>
            <a:spLocks noGrp="1" noChangeArrowheads="1"/>
          </p:cNvSpPr>
          <p:nvPr>
            <p:ph idx="1"/>
          </p:nvPr>
        </p:nvSpPr>
        <p:spPr bwMode="auto">
          <a:xfrm>
            <a:off x="457200" y="1828800"/>
            <a:ext cx="8229600" cy="42973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3600" smtClean="0"/>
              <a:t>Increase O2 consumption can lead to metabolic acidosis</a:t>
            </a:r>
          </a:p>
          <a:p>
            <a:pPr eaLnBrk="1" hangingPunct="1"/>
            <a:r>
              <a:rPr lang="en-US" sz="3600" smtClean="0"/>
              <a:t>Increase glucose utilizes leads to hypoglycemia</a:t>
            </a:r>
          </a:p>
          <a:p>
            <a:pPr eaLnBrk="1" hangingPunct="1"/>
            <a:r>
              <a:rPr lang="en-US" sz="3600" smtClean="0"/>
              <a:t>Production of surfactant is decreased and respiratory distress can occur  </a:t>
            </a:r>
          </a:p>
        </p:txBody>
      </p:sp>
    </p:spTree>
    <p:extLst>
      <p:ext uri="{BB962C8B-B14F-4D97-AF65-F5344CB8AC3E}">
        <p14:creationId xmlns:p14="http://schemas.microsoft.com/office/powerpoint/2010/main" val="218027893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bwMode="auto">
          <a:xfrm>
            <a:off x="457200" y="274638"/>
            <a:ext cx="8229600" cy="12493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r>
              <a:rPr lang="en-US" b="1" smtClean="0"/>
              <a:t>Signs of Cold Stress/Hypothermia</a:t>
            </a:r>
          </a:p>
        </p:txBody>
      </p:sp>
      <p:sp>
        <p:nvSpPr>
          <p:cNvPr id="27651" name="Rectangle 3"/>
          <p:cNvSpPr>
            <a:spLocks noGrp="1" noChangeArrowheads="1"/>
          </p:cNvSpPr>
          <p:nvPr>
            <p:ph idx="1"/>
          </p:nvPr>
        </p:nvSpPr>
        <p:spPr bwMode="auto">
          <a:xfrm>
            <a:off x="304800" y="1752600"/>
            <a:ext cx="8382000" cy="4373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3600" dirty="0" smtClean="0"/>
              <a:t>Skin cool to touch</a:t>
            </a:r>
          </a:p>
          <a:p>
            <a:pPr eaLnBrk="1" hangingPunct="1"/>
            <a:r>
              <a:rPr lang="en-US" sz="3600" dirty="0" smtClean="0"/>
              <a:t>Mottling of the skin</a:t>
            </a:r>
          </a:p>
          <a:p>
            <a:pPr eaLnBrk="1" hangingPunct="1"/>
            <a:r>
              <a:rPr lang="en-US" sz="3600" dirty="0" smtClean="0"/>
              <a:t>Central cyanosis</a:t>
            </a:r>
          </a:p>
          <a:p>
            <a:pPr eaLnBrk="1" hangingPunct="1"/>
            <a:r>
              <a:rPr lang="en-US" sz="3600" dirty="0" smtClean="0"/>
              <a:t>Decreased responsiveness</a:t>
            </a:r>
          </a:p>
          <a:p>
            <a:pPr eaLnBrk="1" hangingPunct="1"/>
            <a:r>
              <a:rPr lang="en-US" sz="3600" dirty="0" smtClean="0"/>
              <a:t>Jittery (exited ) </a:t>
            </a:r>
          </a:p>
          <a:p>
            <a:pPr eaLnBrk="1" hangingPunct="1"/>
            <a:r>
              <a:rPr lang="en-US" sz="3600" dirty="0" smtClean="0"/>
              <a:t>Tachypnea</a:t>
            </a:r>
          </a:p>
        </p:txBody>
      </p:sp>
    </p:spTree>
    <p:extLst>
      <p:ext uri="{BB962C8B-B14F-4D97-AF65-F5344CB8AC3E}">
        <p14:creationId xmlns:p14="http://schemas.microsoft.com/office/powerpoint/2010/main" val="279497286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ctr"/>
            <a:endParaRPr lang="en-US" dirty="0" smtClean="0"/>
          </a:p>
          <a:p>
            <a:pPr algn="ctr"/>
            <a:endParaRPr lang="en-US" dirty="0"/>
          </a:p>
          <a:p>
            <a:pPr algn="ctr"/>
            <a:endParaRPr lang="en-US" dirty="0" smtClean="0"/>
          </a:p>
          <a:p>
            <a:pPr marL="0" indent="0" algn="ctr">
              <a:buNone/>
            </a:pPr>
            <a:r>
              <a:rPr lang="en-US" sz="4000" dirty="0" smtClean="0"/>
              <a:t>THE END</a:t>
            </a:r>
          </a:p>
          <a:p>
            <a:pPr algn="ctr"/>
            <a:endParaRPr lang="en-US" dirty="0"/>
          </a:p>
        </p:txBody>
      </p:sp>
    </p:spTree>
    <p:extLst>
      <p:ext uri="{BB962C8B-B14F-4D97-AF65-F5344CB8AC3E}">
        <p14:creationId xmlns:p14="http://schemas.microsoft.com/office/powerpoint/2010/main" val="3175256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0" y="228600"/>
            <a:ext cx="8534400" cy="758952"/>
          </a:xfrm>
        </p:spPr>
        <p:txBody>
          <a:bodyPr>
            <a:normAutofit fontScale="90000"/>
          </a:bodyPr>
          <a:lstStyle/>
          <a:p>
            <a:pPr eaLnBrk="1" hangingPunct="1">
              <a:defRPr/>
            </a:pPr>
            <a:r>
              <a:rPr lang="en-US" sz="4000" b="1" dirty="0" smtClean="0"/>
              <a:t/>
            </a:r>
            <a:br>
              <a:rPr lang="en-US" sz="4000" b="1" dirty="0" smtClean="0"/>
            </a:br>
            <a:r>
              <a:rPr lang="en-US" sz="4000" b="1" dirty="0"/>
              <a:t/>
            </a:r>
            <a:br>
              <a:rPr lang="en-US" sz="4000" b="1" dirty="0"/>
            </a:br>
            <a:r>
              <a:rPr lang="en-US" sz="4000" b="1" dirty="0"/>
              <a:t/>
            </a:r>
            <a:br>
              <a:rPr lang="en-US" sz="4000" b="1" dirty="0"/>
            </a:br>
            <a:r>
              <a:rPr lang="en-US" sz="3100" b="1" dirty="0" smtClean="0"/>
              <a:t>The role of the pediatric nurse includes:-</a:t>
            </a:r>
          </a:p>
        </p:txBody>
      </p:sp>
      <p:sp>
        <p:nvSpPr>
          <p:cNvPr id="9219" name="Rectangle 3"/>
          <p:cNvSpPr>
            <a:spLocks noGrp="1" noChangeArrowheads="1"/>
          </p:cNvSpPr>
          <p:nvPr>
            <p:ph idx="1"/>
          </p:nvPr>
        </p:nvSpPr>
        <p:spPr>
          <a:xfrm>
            <a:off x="468313" y="1628775"/>
            <a:ext cx="8229600" cy="4525963"/>
          </a:xfrm>
        </p:spPr>
        <p:txBody>
          <a:bodyPr/>
          <a:lstStyle/>
          <a:p>
            <a:pPr algn="l" eaLnBrk="1" hangingPunct="1">
              <a:buFontTx/>
              <a:buNone/>
            </a:pPr>
            <a:r>
              <a:rPr lang="en-US" sz="2800" b="1" smtClean="0"/>
              <a:t> </a:t>
            </a:r>
            <a:r>
              <a:rPr lang="en-US" b="1" smtClean="0"/>
              <a:t>In primary level</a:t>
            </a:r>
            <a:r>
              <a:rPr lang="en-US" sz="2800" b="1" smtClean="0"/>
              <a:t>                                   </a:t>
            </a:r>
            <a:endParaRPr lang="en-US" sz="2800" smtClean="0"/>
          </a:p>
          <a:p>
            <a:pPr algn="l" rtl="0" eaLnBrk="1" hangingPunct="1"/>
            <a:r>
              <a:rPr lang="en-US" sz="2800" smtClean="0"/>
              <a:t>Through health education to the child and his parents and providing child's basic needs and immunization.</a:t>
            </a:r>
            <a:endParaRPr lang="en-US" sz="2800" i="1" smtClean="0"/>
          </a:p>
          <a:p>
            <a:pPr algn="l" rtl="0" eaLnBrk="1" hangingPunct="1"/>
            <a:r>
              <a:rPr lang="en-US" sz="2800" i="1" smtClean="0"/>
              <a:t>The nurse can:                                              </a:t>
            </a:r>
            <a:endParaRPr lang="en-US" sz="2800" smtClean="0"/>
          </a:p>
          <a:p>
            <a:pPr algn="l" rtl="0" eaLnBrk="1" hangingPunct="1"/>
            <a:r>
              <a:rPr lang="en-US" sz="2800" smtClean="0"/>
              <a:t>1-Maintain child's health.                                </a:t>
            </a:r>
          </a:p>
          <a:p>
            <a:pPr algn="l" rtl="0" eaLnBrk="1" hangingPunct="1"/>
            <a:r>
              <a:rPr lang="en-US" sz="2800" smtClean="0"/>
              <a:t>2-Help the child to achieve his optimal growth and development.                                             </a:t>
            </a:r>
          </a:p>
          <a:p>
            <a:pPr algn="l" rtl="0" eaLnBrk="1" hangingPunct="1"/>
            <a:r>
              <a:rPr lang="en-US" sz="2800" smtClean="0"/>
              <a:t>Prevent diseases and their complications.      </a:t>
            </a:r>
          </a:p>
          <a:p>
            <a:pPr algn="l" rtl="0" eaLnBrk="1" hangingPunct="1"/>
            <a:endParaRPr lang="en-US" sz="2800" smtClean="0"/>
          </a:p>
        </p:txBody>
      </p:sp>
    </p:spTree>
    <p:extLst>
      <p:ext uri="{BB962C8B-B14F-4D97-AF65-F5344CB8AC3E}">
        <p14:creationId xmlns:p14="http://schemas.microsoft.com/office/powerpoint/2010/main" val="4434229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en-US" b="1" smtClean="0"/>
              <a:t>secondary level:                    </a:t>
            </a:r>
          </a:p>
        </p:txBody>
      </p:sp>
      <p:sp>
        <p:nvSpPr>
          <p:cNvPr id="10243" name="Rectangle 3"/>
          <p:cNvSpPr>
            <a:spLocks noGrp="1" noChangeArrowheads="1"/>
          </p:cNvSpPr>
          <p:nvPr>
            <p:ph idx="1"/>
          </p:nvPr>
        </p:nvSpPr>
        <p:spPr>
          <a:xfrm>
            <a:off x="539750" y="1412875"/>
            <a:ext cx="8229600" cy="4968875"/>
          </a:xfrm>
        </p:spPr>
        <p:txBody>
          <a:bodyPr/>
          <a:lstStyle/>
          <a:p>
            <a:pPr eaLnBrk="1" hangingPunct="1"/>
            <a:endParaRPr lang="en-US" sz="2800" smtClean="0"/>
          </a:p>
          <a:p>
            <a:pPr algn="l" rtl="0" eaLnBrk="1" hangingPunct="1"/>
            <a:r>
              <a:rPr lang="en-US" sz="2800" smtClean="0"/>
              <a:t>The nurse has to provide care to sick children and their families by:</a:t>
            </a:r>
          </a:p>
          <a:p>
            <a:pPr algn="l" rtl="0" eaLnBrk="1" hangingPunct="1"/>
            <a:r>
              <a:rPr lang="en-US" sz="2800" smtClean="0"/>
              <a:t>Assessing their needs.</a:t>
            </a:r>
            <a:r>
              <a:rPr lang="en-US" sz="2800" b="1" smtClean="0"/>
              <a:t>                 </a:t>
            </a:r>
            <a:endParaRPr lang="en-US" sz="2800" smtClean="0"/>
          </a:p>
          <a:p>
            <a:pPr algn="l" rtl="0" eaLnBrk="1" hangingPunct="1"/>
            <a:r>
              <a:rPr lang="en-US" sz="2800" smtClean="0"/>
              <a:t>Planning for their care                 . </a:t>
            </a:r>
          </a:p>
          <a:p>
            <a:pPr algn="l" rtl="0" eaLnBrk="1" hangingPunct="1"/>
            <a:r>
              <a:rPr lang="en-US" sz="2800" smtClean="0"/>
              <a:t>Implementing the nursing care plan.</a:t>
            </a:r>
          </a:p>
          <a:p>
            <a:pPr algn="l" rtl="0" eaLnBrk="1" hangingPunct="1"/>
            <a:r>
              <a:rPr lang="en-US" sz="2800" smtClean="0"/>
              <a:t>Evaluating children's condition and the plan of care                                                           </a:t>
            </a:r>
          </a:p>
          <a:p>
            <a:pPr algn="l" rtl="0" eaLnBrk="1" hangingPunct="1"/>
            <a:r>
              <a:rPr lang="en-US" sz="2800" smtClean="0"/>
              <a:t>Providing health teaching to children and their parents                                                       </a:t>
            </a:r>
          </a:p>
          <a:p>
            <a:pPr algn="l" rtl="0" eaLnBrk="1" hangingPunct="1"/>
            <a:endParaRPr lang="en-US" sz="2800" smtClean="0"/>
          </a:p>
        </p:txBody>
      </p:sp>
    </p:spTree>
    <p:extLst>
      <p:ext uri="{BB962C8B-B14F-4D97-AF65-F5344CB8AC3E}">
        <p14:creationId xmlns:p14="http://schemas.microsoft.com/office/powerpoint/2010/main" val="36861378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defRPr/>
            </a:pPr>
            <a:r>
              <a:rPr lang="en-US" b="1" smtClean="0"/>
              <a:t>In tertiary level                     </a:t>
            </a:r>
            <a:endParaRPr lang="en-US" b="1" u="sng" smtClean="0"/>
          </a:p>
        </p:txBody>
      </p:sp>
      <p:sp>
        <p:nvSpPr>
          <p:cNvPr id="11267" name="Rectangle 3"/>
          <p:cNvSpPr>
            <a:spLocks noGrp="1" noChangeArrowheads="1"/>
          </p:cNvSpPr>
          <p:nvPr>
            <p:ph idx="1"/>
          </p:nvPr>
        </p:nvSpPr>
        <p:spPr/>
        <p:txBody>
          <a:bodyPr>
            <a:normAutofit/>
          </a:bodyPr>
          <a:lstStyle/>
          <a:p>
            <a:pPr eaLnBrk="1" hangingPunct="1"/>
            <a:endParaRPr lang="en-US" smtClean="0"/>
          </a:p>
          <a:p>
            <a:pPr algn="l" rtl="0" eaLnBrk="1" hangingPunct="1"/>
            <a:r>
              <a:rPr lang="en-US" smtClean="0"/>
              <a:t>      </a:t>
            </a:r>
            <a:r>
              <a:rPr lang="en-US" sz="4000" b="1" smtClean="0"/>
              <a:t>The nurse should assist children to return to their maximal level of functioning following illness and or disabilities.</a:t>
            </a:r>
          </a:p>
        </p:txBody>
      </p:sp>
    </p:spTree>
    <p:extLst>
      <p:ext uri="{BB962C8B-B14F-4D97-AF65-F5344CB8AC3E}">
        <p14:creationId xmlns:p14="http://schemas.microsoft.com/office/powerpoint/2010/main" val="26509927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Management of newborn </a:t>
            </a:r>
            <a:endParaRPr lang="en-US" dirty="0"/>
          </a:p>
        </p:txBody>
      </p:sp>
      <p:sp>
        <p:nvSpPr>
          <p:cNvPr id="3" name="Content Placeholder 2"/>
          <p:cNvSpPr>
            <a:spLocks noGrp="1"/>
          </p:cNvSpPr>
          <p:nvPr>
            <p:ph idx="1"/>
          </p:nvPr>
        </p:nvSpPr>
        <p:spPr/>
        <p:txBody>
          <a:bodyPr/>
          <a:lstStyle/>
          <a:p>
            <a:pPr algn="ctr"/>
            <a:endParaRPr lang="en-US" dirty="0" smtClean="0"/>
          </a:p>
          <a:p>
            <a:pPr algn="ctr"/>
            <a:endParaRPr lang="en-US" dirty="0"/>
          </a:p>
          <a:p>
            <a:pPr algn="ctr"/>
            <a:endParaRPr lang="en-US" dirty="0" smtClean="0"/>
          </a:p>
          <a:p>
            <a:pPr marL="0" indent="0" algn="ctr">
              <a:buNone/>
            </a:pPr>
            <a:r>
              <a:rPr lang="en-US" sz="3600" b="1" dirty="0" smtClean="0">
                <a:latin typeface="Batang" pitchFamily="18" charset="-127"/>
                <a:ea typeface="Batang" pitchFamily="18" charset="-127"/>
              </a:rPr>
              <a:t>Adjustment  to extra uterine life </a:t>
            </a:r>
          </a:p>
          <a:p>
            <a:pPr algn="ctr"/>
            <a:endParaRPr lang="en-US" dirty="0" smtClean="0">
              <a:latin typeface="Batang" pitchFamily="18" charset="-127"/>
              <a:ea typeface="Batang" pitchFamily="18" charset="-127"/>
            </a:endParaRPr>
          </a:p>
          <a:p>
            <a:pPr marL="0" indent="0">
              <a:buNone/>
            </a:pPr>
            <a:r>
              <a:rPr lang="en-US" dirty="0" smtClean="0"/>
              <a:t> </a:t>
            </a:r>
            <a:endParaRPr lang="en-US" dirty="0"/>
          </a:p>
        </p:txBody>
      </p:sp>
    </p:spTree>
    <p:extLst>
      <p:ext uri="{BB962C8B-B14F-4D97-AF65-F5344CB8AC3E}">
        <p14:creationId xmlns:p14="http://schemas.microsoft.com/office/powerpoint/2010/main" val="24003829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mtClean="0"/>
              <a:t>TERMS:</a:t>
            </a:r>
          </a:p>
        </p:txBody>
      </p:sp>
      <p:sp>
        <p:nvSpPr>
          <p:cNvPr id="5123" name="Rectangle 3"/>
          <p:cNvSpPr>
            <a:spLocks noGrp="1" noChangeArrowheads="1"/>
          </p:cNvSpPr>
          <p:nvPr>
            <p:ph type="body" idx="1"/>
          </p:nvPr>
        </p:nvSpPr>
        <p:spPr/>
        <p:txBody>
          <a:bodyPr/>
          <a:lstStyle/>
          <a:p>
            <a:r>
              <a:rPr lang="en-US" b="1" u="sng" dirty="0" smtClean="0"/>
              <a:t>Neonatal Period:</a:t>
            </a:r>
            <a:endParaRPr lang="en-US" dirty="0" smtClean="0"/>
          </a:p>
          <a:p>
            <a:r>
              <a:rPr lang="en-US" dirty="0" smtClean="0"/>
              <a:t>Birth --&gt; 28 days of life</a:t>
            </a:r>
          </a:p>
          <a:p>
            <a:endParaRPr lang="en-US" dirty="0" smtClean="0"/>
          </a:p>
          <a:p>
            <a:pPr marL="0" indent="0">
              <a:buNone/>
            </a:pPr>
            <a:endParaRPr lang="en-US" dirty="0" smtClean="0"/>
          </a:p>
          <a:p>
            <a:r>
              <a:rPr lang="en-US" b="1" u="sng" dirty="0" smtClean="0"/>
              <a:t>Transition Period:  </a:t>
            </a:r>
            <a:r>
              <a:rPr lang="en-US" dirty="0" smtClean="0"/>
              <a:t>Phases of instability during the first 6-8 hours after birth</a:t>
            </a:r>
          </a:p>
        </p:txBody>
      </p:sp>
    </p:spTree>
    <p:extLst>
      <p:ext uri="{BB962C8B-B14F-4D97-AF65-F5344CB8AC3E}">
        <p14:creationId xmlns:p14="http://schemas.microsoft.com/office/powerpoint/2010/main" val="2468718206"/>
      </p:ext>
    </p:extLst>
  </p:cSld>
  <p:clrMapOvr>
    <a:masterClrMapping/>
  </p:clrMapOvr>
</p:sld>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_rels/theme4.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Contemporary Portrait">
  <a:themeElements>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Contemporary Portrait">
      <a:majorFont>
        <a:latin typeface="Arial Black"/>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ontemporary Portrait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Contemporary Portrai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ntemporary Portrait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Contemporary Portrait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Contemporary Portrait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Contemporary Portrait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تجاور">
  <a:themeElements>
    <a:clrScheme name="تجاور">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4.xml><?xml version="1.0" encoding="utf-8"?>
<a:theme xmlns:a="http://schemas.openxmlformats.org/drawingml/2006/main" name="1_تجاور">
  <a:themeElements>
    <a:clrScheme name="تجاور">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975</TotalTime>
  <Words>1639</Words>
  <Application>Microsoft Office PowerPoint</Application>
  <PresentationFormat>عرض على الشاشة (3:4)‏</PresentationFormat>
  <Paragraphs>214</Paragraphs>
  <Slides>48</Slides>
  <Notes>3</Notes>
  <HiddenSlides>0</HiddenSlides>
  <MMClips>0</MMClips>
  <ScaleCrop>false</ScaleCrop>
  <HeadingPairs>
    <vt:vector size="4" baseType="variant">
      <vt:variant>
        <vt:lpstr>نسق</vt:lpstr>
      </vt:variant>
      <vt:variant>
        <vt:i4>4</vt:i4>
      </vt:variant>
      <vt:variant>
        <vt:lpstr>عناوين الشرائح</vt:lpstr>
      </vt:variant>
      <vt:variant>
        <vt:i4>48</vt:i4>
      </vt:variant>
    </vt:vector>
  </HeadingPairs>
  <TitlesOfParts>
    <vt:vector size="52" baseType="lpstr">
      <vt:lpstr>Contemporary Portrait</vt:lpstr>
      <vt:lpstr>Blank Presentation</vt:lpstr>
      <vt:lpstr>تجاور</vt:lpstr>
      <vt:lpstr>1_تجاور</vt:lpstr>
      <vt:lpstr>Pediatric nursing</vt:lpstr>
      <vt:lpstr>Objectives </vt:lpstr>
      <vt:lpstr>Introduction</vt:lpstr>
      <vt:lpstr>Definition of pediatric nursing</vt:lpstr>
      <vt:lpstr>   The role of the pediatric nurse includes:-</vt:lpstr>
      <vt:lpstr>secondary level:                    </vt:lpstr>
      <vt:lpstr>In tertiary level                     </vt:lpstr>
      <vt:lpstr>Management of newborn </vt:lpstr>
      <vt:lpstr>TERMS:</vt:lpstr>
      <vt:lpstr>Viability</vt:lpstr>
      <vt:lpstr>Periodic Breathing -vs- Apnea</vt:lpstr>
      <vt:lpstr>Neonatal Physiologic Adaptations Respiratory</vt:lpstr>
      <vt:lpstr>Respiratory Adaptations</vt:lpstr>
      <vt:lpstr>Chemical Stimulation</vt:lpstr>
      <vt:lpstr>Chemical Stimulation</vt:lpstr>
      <vt:lpstr>Respiratory Adaptations</vt:lpstr>
      <vt:lpstr>Mechanical Stimulation</vt:lpstr>
      <vt:lpstr>عرض تقديمي في PowerPoint</vt:lpstr>
      <vt:lpstr>Sensory Stimulation</vt:lpstr>
      <vt:lpstr>Pulmonary Blood Flow</vt:lpstr>
      <vt:lpstr>عرض تقديمي في PowerPoint</vt:lpstr>
      <vt:lpstr>Respiratory Adaptations</vt:lpstr>
      <vt:lpstr>Respiratory Adaptations</vt:lpstr>
      <vt:lpstr>عرض تقديمي في PowerPoint</vt:lpstr>
      <vt:lpstr>FACTORS THAT MAY INTERFERE WITH INITIATION AND MAINTENANCE OF RESPIRATIONS</vt:lpstr>
      <vt:lpstr>Cardiovascular Adaptations</vt:lpstr>
      <vt:lpstr>Cardiovascular Adaptation</vt:lpstr>
      <vt:lpstr>عرض تقديمي في PowerPoint</vt:lpstr>
      <vt:lpstr>Fetal to Neonatal Circulation</vt:lpstr>
      <vt:lpstr>Neonatal Circulation</vt:lpstr>
      <vt:lpstr>Neonatal Circulation</vt:lpstr>
      <vt:lpstr>Neonatal Circulation</vt:lpstr>
      <vt:lpstr>Gastrointestinal System</vt:lpstr>
      <vt:lpstr>Gastrointestinal (continued)</vt:lpstr>
      <vt:lpstr>Immune System</vt:lpstr>
      <vt:lpstr>Kidneys and Urination</vt:lpstr>
      <vt:lpstr>Hepatic Function</vt:lpstr>
      <vt:lpstr>Increased Bilirubin Levels</vt:lpstr>
      <vt:lpstr>Kernicterus</vt:lpstr>
      <vt:lpstr>Neurologic </vt:lpstr>
      <vt:lpstr>Weight Loss</vt:lpstr>
      <vt:lpstr>Thermogenic Adaptation</vt:lpstr>
      <vt:lpstr>Thermogenic Adaptation  Environmental</vt:lpstr>
      <vt:lpstr>Thermogenic Adaptation  Environmental</vt:lpstr>
      <vt:lpstr>Thermogenic Adaptation Internal</vt:lpstr>
      <vt:lpstr>Thermogenic Adaptation Effects of cold stress</vt:lpstr>
      <vt:lpstr>Signs of Cold Stress/Hypothermia</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Pediatric nursing</dc:title>
  <dc:creator>MOTALEB</dc:creator>
  <cp:lastModifiedBy>amira</cp:lastModifiedBy>
  <cp:revision>39</cp:revision>
  <dcterms:created xsi:type="dcterms:W3CDTF">2012-09-06T13:40:18Z</dcterms:created>
  <dcterms:modified xsi:type="dcterms:W3CDTF">2013-02-05T04:51:36Z</dcterms:modified>
</cp:coreProperties>
</file>