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8"/>
  </p:notesMasterIdLst>
  <p:sldIdLst>
    <p:sldId id="256" r:id="rId2"/>
    <p:sldId id="257" r:id="rId3"/>
    <p:sldId id="340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88" r:id="rId13"/>
    <p:sldId id="336" r:id="rId14"/>
    <p:sldId id="337" r:id="rId15"/>
    <p:sldId id="324" r:id="rId16"/>
    <p:sldId id="338" r:id="rId17"/>
    <p:sldId id="339" r:id="rId18"/>
    <p:sldId id="290" r:id="rId19"/>
    <p:sldId id="291" r:id="rId20"/>
    <p:sldId id="327" r:id="rId21"/>
    <p:sldId id="329" r:id="rId22"/>
    <p:sldId id="330" r:id="rId23"/>
    <p:sldId id="326" r:id="rId24"/>
    <p:sldId id="331" r:id="rId25"/>
    <p:sldId id="293" r:id="rId26"/>
    <p:sldId id="294" r:id="rId27"/>
    <p:sldId id="296" r:id="rId28"/>
    <p:sldId id="270" r:id="rId29"/>
    <p:sldId id="272" r:id="rId30"/>
    <p:sldId id="273" r:id="rId31"/>
    <p:sldId id="281" r:id="rId32"/>
    <p:sldId id="282" r:id="rId33"/>
    <p:sldId id="274" r:id="rId34"/>
    <p:sldId id="285" r:id="rId35"/>
    <p:sldId id="283" r:id="rId36"/>
    <p:sldId id="284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286" r:id="rId65"/>
    <p:sldId id="287" r:id="rId66"/>
    <p:sldId id="27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6" autoAdjust="0"/>
    <p:restoredTop sz="94660"/>
  </p:normalViewPr>
  <p:slideViewPr>
    <p:cSldViewPr>
      <p:cViewPr varScale="1">
        <p:scale>
          <a:sx n="68" d="100"/>
          <a:sy n="6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11FD6-4512-4478-8E87-DF346BBEC9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3C89F97-29D6-4EBE-9C5E-05B46D317F2D}">
      <dgm:prSet phldrT="[نص]"/>
      <dgm:spPr/>
      <dgm:t>
        <a:bodyPr/>
        <a:lstStyle/>
        <a:p>
          <a:pPr algn="ctr" rtl="1"/>
          <a:r>
            <a:rPr lang="en-US" dirty="0" smtClean="0"/>
            <a:t>Let’s have examples in different tenses.</a:t>
          </a:r>
          <a:endParaRPr lang="ar-SA" dirty="0"/>
        </a:p>
      </dgm:t>
    </dgm:pt>
    <dgm:pt modelId="{4D06595D-8E57-4963-A7FD-0A236DD05937}" type="parTrans" cxnId="{5AB6B151-19E0-4145-A232-F809D3FADF0B}">
      <dgm:prSet/>
      <dgm:spPr/>
      <dgm:t>
        <a:bodyPr/>
        <a:lstStyle/>
        <a:p>
          <a:pPr rtl="1"/>
          <a:endParaRPr lang="ar-SA"/>
        </a:p>
      </dgm:t>
    </dgm:pt>
    <dgm:pt modelId="{673CA976-B7D7-406B-9F4B-C4AB2AB46DBD}" type="sibTrans" cxnId="{5AB6B151-19E0-4145-A232-F809D3FADF0B}">
      <dgm:prSet/>
      <dgm:spPr/>
      <dgm:t>
        <a:bodyPr/>
        <a:lstStyle/>
        <a:p>
          <a:pPr rtl="1"/>
          <a:endParaRPr lang="ar-SA"/>
        </a:p>
      </dgm:t>
    </dgm:pt>
    <dgm:pt modelId="{3CCD9CF5-407C-4C01-9D65-0C92E98805B9}" type="pres">
      <dgm:prSet presAssocID="{DB611FD6-4512-4478-8E87-DF346BBEC9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CA5E151-32E9-4D1C-A248-946B0E94D85E}" type="pres">
      <dgm:prSet presAssocID="{33C89F97-29D6-4EBE-9C5E-05B46D317F2D}" presName="parentText" presStyleLbl="node1" presStyleIdx="0" presStyleCnt="1" custScaleY="18972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DA3AAAB-38E2-421F-A9AC-551CB8B49E7A}" type="presOf" srcId="{DB611FD6-4512-4478-8E87-DF346BBEC9AA}" destId="{3CCD9CF5-407C-4C01-9D65-0C92E98805B9}" srcOrd="0" destOrd="0" presId="urn:microsoft.com/office/officeart/2005/8/layout/vList2"/>
    <dgm:cxn modelId="{AA88A697-2AFC-4B6E-82C7-37AF2BAC6F8D}" type="presOf" srcId="{33C89F97-29D6-4EBE-9C5E-05B46D317F2D}" destId="{8CA5E151-32E9-4D1C-A248-946B0E94D85E}" srcOrd="0" destOrd="0" presId="urn:microsoft.com/office/officeart/2005/8/layout/vList2"/>
    <dgm:cxn modelId="{5AB6B151-19E0-4145-A232-F809D3FADF0B}" srcId="{DB611FD6-4512-4478-8E87-DF346BBEC9AA}" destId="{33C89F97-29D6-4EBE-9C5E-05B46D317F2D}" srcOrd="0" destOrd="0" parTransId="{4D06595D-8E57-4963-A7FD-0A236DD05937}" sibTransId="{673CA976-B7D7-406B-9F4B-C4AB2AB46DBD}"/>
    <dgm:cxn modelId="{BA33FB9A-F9E1-4AFD-927F-D7E860AF897B}" type="presParOf" srcId="{3CCD9CF5-407C-4C01-9D65-0C92E98805B9}" destId="{8CA5E151-32E9-4D1C-A248-946B0E94D8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A5E151-32E9-4D1C-A248-946B0E94D85E}">
      <dsp:nvSpPr>
        <dsp:cNvPr id="0" name=""/>
        <dsp:cNvSpPr/>
      </dsp:nvSpPr>
      <dsp:spPr>
        <a:xfrm>
          <a:off x="0" y="50802"/>
          <a:ext cx="6096000" cy="3962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Let’s have examples in different tenses.</a:t>
          </a:r>
          <a:endParaRPr lang="ar-SA" sz="5100" kern="1200" dirty="0"/>
        </a:p>
      </dsp:txBody>
      <dsp:txXfrm>
        <a:off x="0" y="50802"/>
        <a:ext cx="6096000" cy="3962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75F746-4833-41C4-BF79-755C9D35F6D0}" type="datetimeFigureOut">
              <a:rPr lang="ar-SA" smtClean="0"/>
              <a:pPr/>
              <a:t>01/05/1432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848296-ECBB-4A0E-88F6-C87CC0D47A1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C8C6-EAEB-471D-9FC7-CE81C330C28E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11A2F-4E11-4F88-A571-C04012B51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C8C6-EAEB-471D-9FC7-CE81C330C28E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11A2F-4E11-4F88-A571-C04012B51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C8C6-EAEB-471D-9FC7-CE81C330C28E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11A2F-4E11-4F88-A571-C04012B51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C8C6-EAEB-471D-9FC7-CE81C330C28E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11A2F-4E11-4F88-A571-C04012B51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C8C6-EAEB-471D-9FC7-CE81C330C28E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11A2F-4E11-4F88-A571-C04012B51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C8C6-EAEB-471D-9FC7-CE81C330C28E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11A2F-4E11-4F88-A571-C04012B51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C8C6-EAEB-471D-9FC7-CE81C330C28E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11A2F-4E11-4F88-A571-C04012B51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C8C6-EAEB-471D-9FC7-CE81C330C28E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11A2F-4E11-4F88-A571-C04012B51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C8C6-EAEB-471D-9FC7-CE81C330C28E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11A2F-4E11-4F88-A571-C04012B51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C8C6-EAEB-471D-9FC7-CE81C330C28E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11A2F-4E11-4F88-A571-C04012B51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BC8C6-EAEB-471D-9FC7-CE81C330C28E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5911A2F-4E11-4F88-A571-C04012B51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BC8C6-EAEB-471D-9FC7-CE81C330C28E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5911A2F-4E11-4F88-A571-C04012B51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audio" Target="../media/audio6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2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audio" Target="../media/audio12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Hello girls 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weety-hell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229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spend a lot of time </a:t>
            </a:r>
            <a:r>
              <a:rPr lang="en-US" dirty="0" smtClean="0">
                <a:solidFill>
                  <a:schemeClr val="tx1"/>
                </a:solidFill>
              </a:rPr>
              <a:t>with my friends 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 descr="Round-Clock-2005-w300-58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2857500" cy="3048000"/>
          </a:xfrm>
        </p:spPr>
      </p:pic>
      <p:pic>
        <p:nvPicPr>
          <p:cNvPr id="5" name="صورة 4" descr="Spending-time-in-chat-rooms-is-one-of-my-favorite-waste-of-time-while-studying-on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685800"/>
            <a:ext cx="5105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Teenagers </a:t>
            </a:r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21256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Are teenagers rebels ?</a:t>
            </a:r>
          </a:p>
          <a:p>
            <a:endParaRPr lang="en-US" sz="4000" dirty="0" smtClean="0"/>
          </a:p>
          <a:p>
            <a:pPr>
              <a:buNone/>
            </a:pPr>
            <a:r>
              <a:rPr lang="en-US" sz="4400" dirty="0" smtClean="0"/>
              <a:t>look at the book and see the three British teenagers ,what are their names ? Where are they from ? and how they share the same ideas with  teenagers in your country ?</a:t>
            </a:r>
            <a:endParaRPr lang="ar-S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90600" y="609600"/>
            <a:ext cx="74676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8000" b="1" dirty="0">
                <a:solidFill>
                  <a:srgbClr val="FF3300"/>
                </a:solidFill>
              </a:rPr>
              <a:t>Direct &amp; Indirect </a:t>
            </a:r>
            <a:r>
              <a:rPr lang="en-US" altLang="zh-TW" sz="8000" b="1" dirty="0" smtClean="0">
                <a:solidFill>
                  <a:srgbClr val="FF3300"/>
                </a:solidFill>
              </a:rPr>
              <a:t>Speech</a:t>
            </a:r>
          </a:p>
          <a:p>
            <a:pPr algn="ctr">
              <a:spcBef>
                <a:spcPct val="50000"/>
              </a:spcBef>
            </a:pPr>
            <a:r>
              <a:rPr lang="en-US" altLang="zh-TW" sz="7200" b="1" dirty="0" smtClean="0">
                <a:solidFill>
                  <a:srgbClr val="FF3300"/>
                </a:solidFill>
              </a:rPr>
              <a:t>(reported speech)</a:t>
            </a:r>
            <a:endParaRPr lang="en-US" altLang="zh-TW" sz="72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What does the reporting speech mean?</a:t>
            </a:r>
            <a:endParaRPr lang="ar-SA" sz="4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4191000"/>
          </a:xfrm>
        </p:spPr>
        <p:txBody>
          <a:bodyPr>
            <a:normAutofit/>
          </a:bodyPr>
          <a:lstStyle/>
          <a:p>
            <a:pPr>
              <a:buNone/>
            </a:pPr>
            <a:endParaRPr lang="ar-SA" sz="4800" dirty="0"/>
          </a:p>
        </p:txBody>
      </p:sp>
      <p:pic>
        <p:nvPicPr>
          <p:cNvPr id="4" name="Picture 3" descr="thi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209800"/>
            <a:ext cx="4114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33CD-F87A-4266-9F84-02A380869DDF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990600"/>
            <a:ext cx="6629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00FFFF"/>
              </a:buClr>
              <a:buFont typeface="Wingdings" pitchFamily="2" charset="2"/>
              <a:buNone/>
            </a:pPr>
            <a:r>
              <a:rPr lang="en-US" altLang="zh-TW" sz="6600" dirty="0">
                <a:solidFill>
                  <a:schemeClr val="tx1"/>
                </a:solidFill>
              </a:rPr>
              <a:t>We use reported speech to talk about what someone said.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Reporting speech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6477000" cy="35814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None/>
            </a:pPr>
            <a:r>
              <a:rPr lang="en-GB" dirty="0"/>
              <a:t>	</a:t>
            </a:r>
            <a:r>
              <a:rPr lang="en-GB" sz="4000" b="1" dirty="0"/>
              <a:t>There are two ways of reporting what somebody says;</a:t>
            </a:r>
          </a:p>
          <a:p>
            <a:pPr marL="609600" indent="-609600"/>
            <a:r>
              <a:rPr lang="en-GB" sz="4000" b="1" i="1" dirty="0">
                <a:solidFill>
                  <a:srgbClr val="FF0000"/>
                </a:solidFill>
              </a:rPr>
              <a:t>direct speech </a:t>
            </a:r>
          </a:p>
          <a:p>
            <a:pPr marL="609600" indent="-609600"/>
            <a:r>
              <a:rPr lang="en-GB" sz="4000" b="1" i="1" dirty="0">
                <a:solidFill>
                  <a:srgbClr val="FF0000"/>
                </a:solidFill>
              </a:rPr>
              <a:t>indirect (or reported) speech.</a:t>
            </a:r>
          </a:p>
          <a:p>
            <a:pPr marL="609600" indent="-609600">
              <a:buFontTx/>
              <a:buNone/>
            </a:pPr>
            <a:endParaRPr lang="en-GB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629400" y="33528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utoUpdateAnimBg="0"/>
      <p:bldP spid="30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800" b="1" dirty="0"/>
              <a:t>Joe said, ‘</a:t>
            </a:r>
            <a:r>
              <a:rPr lang="en-US" altLang="zh-TW" sz="2800" b="1" u="sng" dirty="0"/>
              <a:t>I love</a:t>
            </a:r>
            <a:r>
              <a:rPr lang="en-US" altLang="zh-TW" sz="2800" b="1" dirty="0"/>
              <a:t> chocolate.’ </a:t>
            </a:r>
            <a:r>
              <a:rPr lang="en-US" altLang="zh-TW" sz="2800" b="1" dirty="0">
                <a:solidFill>
                  <a:schemeClr val="accent2"/>
                </a:solidFill>
              </a:rPr>
              <a:t>(Direct Speech)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dirty="0"/>
              <a:t>Joe said</a:t>
            </a:r>
            <a:r>
              <a:rPr lang="en-US" altLang="zh-TW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sz="2800" b="1" dirty="0">
                <a:solidFill>
                  <a:srgbClr val="009900"/>
                </a:solidFill>
              </a:rPr>
              <a:t>that</a:t>
            </a:r>
            <a:r>
              <a:rPr lang="en-US" altLang="zh-TW" sz="2800" b="1" dirty="0"/>
              <a:t> </a:t>
            </a:r>
            <a:r>
              <a:rPr lang="en-US" altLang="zh-TW" sz="2800" b="1" u="sng" dirty="0">
                <a:solidFill>
                  <a:srgbClr val="FF66FF"/>
                </a:solidFill>
              </a:rPr>
              <a:t>he</a:t>
            </a:r>
            <a:r>
              <a:rPr lang="en-US" altLang="zh-TW" sz="2800" b="1" u="sng" dirty="0">
                <a:solidFill>
                  <a:srgbClr val="CC0066"/>
                </a:solidFill>
              </a:rPr>
              <a:t> loved</a:t>
            </a:r>
            <a:r>
              <a:rPr lang="en-US" altLang="zh-TW" sz="2800" b="1" dirty="0"/>
              <a:t> chocolate.  </a:t>
            </a:r>
            <a:r>
              <a:rPr lang="en-US" altLang="zh-TW" sz="2800" b="1" dirty="0">
                <a:solidFill>
                  <a:schemeClr val="accent2"/>
                </a:solidFill>
              </a:rPr>
              <a:t>(Indirect Speech)</a:t>
            </a:r>
            <a:endParaRPr lang="en-US" altLang="zh-TW" sz="2800" b="1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93725" y="423863"/>
            <a:ext cx="321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800" b="1" i="1" u="sng" dirty="0"/>
              <a:t>Example 1</a:t>
            </a:r>
            <a:r>
              <a:rPr lang="en-US" altLang="zh-TW" sz="2800" b="1" i="1" dirty="0"/>
              <a:t> 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17525" y="3167063"/>
            <a:ext cx="2911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800" b="1" i="1" u="sng" dirty="0"/>
              <a:t>Example 2</a:t>
            </a:r>
            <a:r>
              <a:rPr lang="en-US" altLang="zh-TW" sz="2800" b="1" i="1" dirty="0"/>
              <a:t> :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62000" y="3962400"/>
            <a:ext cx="7521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dirty="0"/>
              <a:t>Carman said, ‘</a:t>
            </a:r>
            <a:r>
              <a:rPr lang="en-US" altLang="zh-TW" sz="2800" b="1" u="sng" dirty="0"/>
              <a:t>I am</a:t>
            </a:r>
            <a:r>
              <a:rPr lang="en-US" altLang="zh-TW" sz="2800" b="1" dirty="0"/>
              <a:t> sick.’ </a:t>
            </a:r>
            <a:r>
              <a:rPr lang="en-US" altLang="zh-TW" sz="2800" b="1" dirty="0">
                <a:solidFill>
                  <a:schemeClr val="accent2"/>
                </a:solidFill>
              </a:rPr>
              <a:t>(Direct Speech)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46125" y="4767263"/>
            <a:ext cx="7940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800" b="1" dirty="0"/>
              <a:t>Carman said </a:t>
            </a:r>
            <a:r>
              <a:rPr lang="en-US" altLang="zh-TW" sz="2800" b="1" dirty="0">
                <a:solidFill>
                  <a:srgbClr val="009900"/>
                </a:solidFill>
              </a:rPr>
              <a:t>that</a:t>
            </a:r>
            <a:r>
              <a:rPr lang="en-US" altLang="zh-TW" sz="2800" b="1" dirty="0"/>
              <a:t> </a:t>
            </a:r>
            <a:r>
              <a:rPr lang="en-US" altLang="zh-TW" sz="2800" b="1" u="sng" dirty="0">
                <a:solidFill>
                  <a:srgbClr val="FF66FF"/>
                </a:solidFill>
              </a:rPr>
              <a:t>she</a:t>
            </a:r>
            <a:r>
              <a:rPr lang="en-US" altLang="zh-TW" sz="2800" b="1" u="sng" dirty="0">
                <a:solidFill>
                  <a:srgbClr val="CC0066"/>
                </a:solidFill>
              </a:rPr>
              <a:t> was</a:t>
            </a:r>
            <a:r>
              <a:rPr lang="en-US" altLang="zh-TW" sz="2800" b="1" dirty="0"/>
              <a:t> sick.</a:t>
            </a:r>
            <a:r>
              <a:rPr lang="en-US" altLang="zh-TW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sz="2800" b="1" dirty="0">
                <a:solidFill>
                  <a:schemeClr val="accent2"/>
                </a:solidFill>
              </a:rPr>
              <a:t>(Indirect Speech)</a:t>
            </a:r>
          </a:p>
        </p:txBody>
      </p:sp>
      <p:sp>
        <p:nvSpPr>
          <p:cNvPr id="2060" name="AutoShape 12"/>
          <p:cNvSpPr>
            <a:spLocks/>
          </p:cNvSpPr>
          <p:nvPr/>
        </p:nvSpPr>
        <p:spPr bwMode="auto">
          <a:xfrm>
            <a:off x="3695700" y="228600"/>
            <a:ext cx="1866900" cy="838200"/>
          </a:xfrm>
          <a:prstGeom prst="borderCallout1">
            <a:avLst>
              <a:gd name="adj1" fmla="val 13634"/>
              <a:gd name="adj2" fmla="val -4083"/>
              <a:gd name="adj3" fmla="val 238634"/>
              <a:gd name="adj4" fmla="val -37245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b="1" dirty="0"/>
              <a:t>Change the pronoun</a:t>
            </a:r>
          </a:p>
        </p:txBody>
      </p:sp>
      <p:sp>
        <p:nvSpPr>
          <p:cNvPr id="2061" name="AutoShape 13"/>
          <p:cNvSpPr>
            <a:spLocks/>
          </p:cNvSpPr>
          <p:nvPr/>
        </p:nvSpPr>
        <p:spPr bwMode="auto">
          <a:xfrm>
            <a:off x="6781800" y="304800"/>
            <a:ext cx="2147888" cy="838200"/>
          </a:xfrm>
          <a:prstGeom prst="borderCallout1">
            <a:avLst>
              <a:gd name="adj1" fmla="val 13634"/>
              <a:gd name="adj2" fmla="val -3546"/>
              <a:gd name="adj3" fmla="val 226134"/>
              <a:gd name="adj4" fmla="val -124833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b="1" dirty="0"/>
              <a:t>Change the tense</a:t>
            </a:r>
          </a:p>
        </p:txBody>
      </p:sp>
      <p:sp>
        <p:nvSpPr>
          <p:cNvPr id="2062" name="AutoShape 14"/>
          <p:cNvSpPr>
            <a:spLocks/>
          </p:cNvSpPr>
          <p:nvPr/>
        </p:nvSpPr>
        <p:spPr bwMode="auto">
          <a:xfrm>
            <a:off x="3429000" y="2743200"/>
            <a:ext cx="1828800" cy="609600"/>
          </a:xfrm>
          <a:prstGeom prst="borderCallout1">
            <a:avLst>
              <a:gd name="adj1" fmla="val 18750"/>
              <a:gd name="adj2" fmla="val -4167"/>
              <a:gd name="adj3" fmla="val -58593"/>
              <a:gd name="adj4" fmla="val -54426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b="1" dirty="0"/>
              <a:t>Put in ‘that’</a:t>
            </a:r>
          </a:p>
        </p:txBody>
      </p:sp>
      <p:sp>
        <p:nvSpPr>
          <p:cNvPr id="2068" name="AutoShape 20"/>
          <p:cNvSpPr>
            <a:spLocks/>
          </p:cNvSpPr>
          <p:nvPr/>
        </p:nvSpPr>
        <p:spPr bwMode="auto">
          <a:xfrm>
            <a:off x="1371600" y="5715000"/>
            <a:ext cx="1862138" cy="838200"/>
          </a:xfrm>
          <a:prstGeom prst="borderCallout1">
            <a:avLst>
              <a:gd name="adj1" fmla="val 13634"/>
              <a:gd name="adj2" fmla="val 104093"/>
              <a:gd name="adj3" fmla="val -71593"/>
              <a:gd name="adj4" fmla="val 134273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b="1" dirty="0"/>
              <a:t>Change the pronoun</a:t>
            </a:r>
          </a:p>
        </p:txBody>
      </p:sp>
      <p:sp>
        <p:nvSpPr>
          <p:cNvPr id="2069" name="AutoShape 21"/>
          <p:cNvSpPr>
            <a:spLocks/>
          </p:cNvSpPr>
          <p:nvPr/>
        </p:nvSpPr>
        <p:spPr bwMode="auto">
          <a:xfrm>
            <a:off x="5867400" y="5791200"/>
            <a:ext cx="1981200" cy="762000"/>
          </a:xfrm>
          <a:prstGeom prst="borderCallout1">
            <a:avLst>
              <a:gd name="adj1" fmla="val 15000"/>
              <a:gd name="adj2" fmla="val -3847"/>
              <a:gd name="adj3" fmla="val -83125"/>
              <a:gd name="adj4" fmla="val -72838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b="1" dirty="0"/>
              <a:t>Change the tense</a:t>
            </a:r>
          </a:p>
        </p:txBody>
      </p:sp>
      <p:sp>
        <p:nvSpPr>
          <p:cNvPr id="2070" name="AutoShape 22"/>
          <p:cNvSpPr>
            <a:spLocks/>
          </p:cNvSpPr>
          <p:nvPr/>
        </p:nvSpPr>
        <p:spPr bwMode="auto">
          <a:xfrm>
            <a:off x="6324600" y="3100388"/>
            <a:ext cx="2143125" cy="609600"/>
          </a:xfrm>
          <a:prstGeom prst="borderCallout1">
            <a:avLst>
              <a:gd name="adj1" fmla="val 18750"/>
              <a:gd name="adj2" fmla="val -3556"/>
              <a:gd name="adj3" fmla="val 302343"/>
              <a:gd name="adj4" fmla="val -155111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b="1" dirty="0"/>
              <a:t>Put in ‘that’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52" grpId="0" autoUpdateAnimBg="0"/>
      <p:bldP spid="2055" grpId="0" autoUpdateAnimBg="0"/>
      <p:bldP spid="2056" grpId="0" autoUpdateAnimBg="0"/>
      <p:bldP spid="2057" grpId="0" autoUpdateAnimBg="0"/>
      <p:bldP spid="2058" grpId="0" autoUpdateAnimBg="0"/>
      <p:bldP spid="2060" grpId="0" animBg="1" autoUpdateAnimBg="0"/>
      <p:bldP spid="2061" grpId="0" animBg="1" autoUpdateAnimBg="0"/>
      <p:bldP spid="2062" grpId="0" animBg="1" autoUpdateAnimBg="0"/>
      <p:bldP spid="2068" grpId="0" animBg="1" autoUpdateAnimBg="0"/>
      <p:bldP spid="2069" grpId="0" animBg="1" autoUpdateAnimBg="0"/>
      <p:bldP spid="207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2000" y="129540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800" b="1" dirty="0"/>
              <a:t>Joe said, ‘Carman </a:t>
            </a:r>
            <a:r>
              <a:rPr lang="en-US" altLang="zh-TW" sz="2800" b="1" u="sng" dirty="0"/>
              <a:t>is doing</a:t>
            </a:r>
            <a:r>
              <a:rPr lang="en-US" altLang="zh-TW" sz="2800" b="1" dirty="0"/>
              <a:t> homework</a:t>
            </a:r>
            <a:r>
              <a:rPr lang="en-US" altLang="zh-TW" sz="2800" b="1" dirty="0">
                <a:solidFill>
                  <a:schemeClr val="bg1"/>
                </a:solidFill>
              </a:rPr>
              <a:t>.’ </a:t>
            </a:r>
            <a:r>
              <a:rPr lang="en-US" altLang="zh-TW" sz="2800" b="1" dirty="0">
                <a:solidFill>
                  <a:schemeClr val="accent2"/>
                </a:solidFill>
              </a:rPr>
              <a:t>(Direct Speech)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0" y="23622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dirty="0"/>
              <a:t>Joe said </a:t>
            </a:r>
            <a:r>
              <a:rPr lang="en-US" altLang="zh-TW" sz="2800" b="1" dirty="0">
                <a:solidFill>
                  <a:srgbClr val="009900"/>
                </a:solidFill>
              </a:rPr>
              <a:t>that</a:t>
            </a:r>
            <a:r>
              <a:rPr lang="en-US" altLang="zh-TW" sz="2800" b="1" dirty="0"/>
              <a:t> Carman</a:t>
            </a:r>
            <a:r>
              <a:rPr lang="en-US" altLang="zh-TW" sz="2800" b="1" dirty="0">
                <a:solidFill>
                  <a:srgbClr val="CC0066"/>
                </a:solidFill>
              </a:rPr>
              <a:t> was doing </a:t>
            </a:r>
            <a:r>
              <a:rPr lang="en-US" altLang="zh-TW" sz="2800" b="1" dirty="0"/>
              <a:t>homework.  </a:t>
            </a:r>
            <a:r>
              <a:rPr lang="en-US" altLang="zh-TW" sz="2800" b="1" dirty="0">
                <a:solidFill>
                  <a:schemeClr val="accent2"/>
                </a:solidFill>
              </a:rPr>
              <a:t>(Indirect Speech)</a:t>
            </a:r>
            <a:endParaRPr lang="en-US" altLang="zh-TW" sz="2800" b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93725" y="423863"/>
            <a:ext cx="321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800" b="1" i="1" u="sng" dirty="0"/>
              <a:t>Example</a:t>
            </a:r>
            <a:r>
              <a:rPr lang="en-US" altLang="zh-TW" sz="2800" b="1" i="1" u="sng" dirty="0">
                <a:solidFill>
                  <a:schemeClr val="bg1"/>
                </a:solidFill>
              </a:rPr>
              <a:t> </a:t>
            </a:r>
            <a:r>
              <a:rPr lang="en-US" altLang="zh-TW" sz="2800" b="1" i="1" u="sng" dirty="0" smtClean="0"/>
              <a:t>3</a:t>
            </a:r>
            <a:r>
              <a:rPr lang="en-US" altLang="zh-TW" sz="2800" b="1" i="1" dirty="0" smtClean="0"/>
              <a:t>:</a:t>
            </a:r>
            <a:endParaRPr lang="en-US" altLang="zh-TW" sz="2800" b="1" i="1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3400" y="3352800"/>
            <a:ext cx="291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800" b="1" i="1" u="sng" dirty="0"/>
              <a:t>Example </a:t>
            </a:r>
            <a:r>
              <a:rPr lang="en-US" altLang="zh-TW" sz="2800" b="1" i="1" u="sng" dirty="0" smtClean="0"/>
              <a:t>4</a:t>
            </a:r>
            <a:r>
              <a:rPr lang="en-US" altLang="zh-TW" sz="2800" b="1" i="1" dirty="0" smtClean="0"/>
              <a:t> </a:t>
            </a:r>
            <a:r>
              <a:rPr lang="en-US" altLang="zh-TW" sz="2800" b="1" i="1" dirty="0"/>
              <a:t>: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62000" y="3962400"/>
            <a:ext cx="7521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dirty="0"/>
              <a:t>Carman said, ‘They </a:t>
            </a:r>
            <a:r>
              <a:rPr lang="en-US" altLang="zh-TW" sz="2800" b="1" u="sng" dirty="0" smtClean="0"/>
              <a:t>are </a:t>
            </a:r>
            <a:r>
              <a:rPr lang="en-US" altLang="zh-TW" sz="2800" b="1" dirty="0" smtClean="0"/>
              <a:t>tired.’ </a:t>
            </a:r>
            <a:r>
              <a:rPr lang="en-US" altLang="zh-TW" sz="2800" b="1" dirty="0">
                <a:solidFill>
                  <a:schemeClr val="accent2"/>
                </a:solidFill>
              </a:rPr>
              <a:t>(Direct Speech)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0" y="4953000"/>
            <a:ext cx="7940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800" b="1" dirty="0"/>
              <a:t>Carman said</a:t>
            </a:r>
            <a:r>
              <a:rPr lang="en-US" altLang="zh-TW" sz="2800" b="1" dirty="0">
                <a:solidFill>
                  <a:schemeClr val="bg1"/>
                </a:solidFill>
              </a:rPr>
              <a:t> </a:t>
            </a:r>
            <a:r>
              <a:rPr lang="en-US" altLang="zh-TW" sz="2800" b="1" dirty="0">
                <a:solidFill>
                  <a:srgbClr val="009900"/>
                </a:solidFill>
              </a:rPr>
              <a:t>that</a:t>
            </a:r>
            <a:r>
              <a:rPr lang="en-US" altLang="zh-TW" sz="2800" b="1" dirty="0"/>
              <a:t> they</a:t>
            </a:r>
            <a:r>
              <a:rPr lang="en-US" altLang="zh-TW" sz="2800" b="1" u="sng" dirty="0">
                <a:solidFill>
                  <a:srgbClr val="CC0066"/>
                </a:solidFill>
              </a:rPr>
              <a:t> </a:t>
            </a:r>
            <a:r>
              <a:rPr lang="en-US" altLang="zh-TW" sz="2800" b="1" u="sng" dirty="0" smtClean="0">
                <a:solidFill>
                  <a:srgbClr val="CC0066"/>
                </a:solidFill>
              </a:rPr>
              <a:t>were </a:t>
            </a:r>
            <a:r>
              <a:rPr lang="en-US" altLang="zh-TW" sz="2800" b="1" dirty="0" smtClean="0"/>
              <a:t>tired.</a:t>
            </a:r>
          </a:p>
          <a:p>
            <a:r>
              <a:rPr lang="en-US" altLang="zh-TW" sz="2800" b="1" dirty="0" smtClean="0"/>
              <a:t> </a:t>
            </a:r>
            <a:r>
              <a:rPr lang="en-US" altLang="zh-TW" sz="2800" b="1" dirty="0">
                <a:solidFill>
                  <a:schemeClr val="accent2"/>
                </a:solidFill>
              </a:rPr>
              <a:t>(Indirect Speech)</a:t>
            </a:r>
          </a:p>
        </p:txBody>
      </p:sp>
      <p:sp>
        <p:nvSpPr>
          <p:cNvPr id="4104" name="AutoShape 8"/>
          <p:cNvSpPr>
            <a:spLocks/>
          </p:cNvSpPr>
          <p:nvPr/>
        </p:nvSpPr>
        <p:spPr bwMode="auto">
          <a:xfrm>
            <a:off x="3071802" y="642918"/>
            <a:ext cx="1905000" cy="609600"/>
          </a:xfrm>
          <a:prstGeom prst="borderCallout1">
            <a:avLst>
              <a:gd name="adj1" fmla="val 18750"/>
              <a:gd name="adj2" fmla="val -4000"/>
              <a:gd name="adj3" fmla="val 314843"/>
              <a:gd name="adj4" fmla="val -30917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b="1" dirty="0"/>
              <a:t>Put in ‘that</a:t>
            </a:r>
            <a:r>
              <a:rPr lang="en-US" altLang="zh-TW" dirty="0"/>
              <a:t>’</a:t>
            </a:r>
          </a:p>
        </p:txBody>
      </p:sp>
      <p:sp>
        <p:nvSpPr>
          <p:cNvPr id="4105" name="AutoShape 9"/>
          <p:cNvSpPr>
            <a:spLocks/>
          </p:cNvSpPr>
          <p:nvPr/>
        </p:nvSpPr>
        <p:spPr bwMode="auto">
          <a:xfrm>
            <a:off x="6786578" y="3000372"/>
            <a:ext cx="1743075" cy="781049"/>
          </a:xfrm>
          <a:prstGeom prst="borderCallout1">
            <a:avLst>
              <a:gd name="adj1" fmla="val 13407"/>
              <a:gd name="adj2" fmla="val -4370"/>
              <a:gd name="adj3" fmla="val 269833"/>
              <a:gd name="adj4" fmla="val -126505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b="1" dirty="0"/>
              <a:t>Change the tense</a:t>
            </a: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7129463" y="366713"/>
            <a:ext cx="1743075" cy="852487"/>
          </a:xfrm>
          <a:prstGeom prst="borderCallout1">
            <a:avLst>
              <a:gd name="adj1" fmla="val 13407"/>
              <a:gd name="adj2" fmla="val -4370"/>
              <a:gd name="adj3" fmla="val 269833"/>
              <a:gd name="adj4" fmla="val -126505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b="1" dirty="0"/>
              <a:t>Change the tense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  <p:bldP spid="4100" grpId="0" autoUpdateAnimBg="0"/>
      <p:bldP spid="4101" grpId="0" autoUpdateAnimBg="0"/>
      <p:bldP spid="4102" grpId="0" autoUpdateAnimBg="0"/>
      <p:bldP spid="4103" grpId="0" autoUpdateAnimBg="0"/>
      <p:bldP spid="4104" grpId="0" animBg="1" autoUpdateAnimBg="0"/>
      <p:bldP spid="4105" grpId="0" animBg="1" autoUpdateAnimBg="0"/>
      <p:bldP spid="1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2000" y="129540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800" b="1" dirty="0"/>
              <a:t>Joe said, ‘</a:t>
            </a:r>
            <a:r>
              <a:rPr lang="en-US" altLang="zh-TW" sz="2800" b="1" u="sng" dirty="0"/>
              <a:t>You have not returned</a:t>
            </a:r>
            <a:r>
              <a:rPr lang="en-US" altLang="zh-TW" sz="2800" b="1" dirty="0"/>
              <a:t> the book to </a:t>
            </a:r>
            <a:r>
              <a:rPr lang="en-US" altLang="zh-TW" sz="2800" b="1" u="sng" dirty="0"/>
              <a:t>me</a:t>
            </a:r>
            <a:r>
              <a:rPr lang="en-US" altLang="zh-TW" sz="2800" b="1" dirty="0"/>
              <a:t>.’ </a:t>
            </a:r>
            <a:r>
              <a:rPr lang="en-US" altLang="zh-TW" sz="2800" b="1" dirty="0">
                <a:solidFill>
                  <a:schemeClr val="accent2"/>
                </a:solidFill>
              </a:rPr>
              <a:t>(Direct Speech)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62000" y="23622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dirty="0"/>
              <a:t>Joe said </a:t>
            </a:r>
            <a:r>
              <a:rPr lang="en-US" altLang="zh-TW" sz="2800" b="1" dirty="0">
                <a:solidFill>
                  <a:srgbClr val="009900"/>
                </a:solidFill>
              </a:rPr>
              <a:t>that</a:t>
            </a:r>
            <a:r>
              <a:rPr lang="en-US" altLang="zh-TW" sz="2800" b="1" dirty="0"/>
              <a:t> </a:t>
            </a:r>
            <a:r>
              <a:rPr lang="en-US" altLang="zh-TW" sz="2800" b="1" dirty="0">
                <a:solidFill>
                  <a:srgbClr val="FF66FF"/>
                </a:solidFill>
              </a:rPr>
              <a:t>you/I</a:t>
            </a:r>
            <a:r>
              <a:rPr lang="en-US" altLang="zh-TW" sz="2800" b="1" dirty="0">
                <a:solidFill>
                  <a:srgbClr val="CC0066"/>
                </a:solidFill>
              </a:rPr>
              <a:t> had not returned </a:t>
            </a:r>
            <a:r>
              <a:rPr lang="en-US" altLang="zh-TW" sz="2800" b="1" dirty="0"/>
              <a:t>the book to </a:t>
            </a:r>
            <a:r>
              <a:rPr lang="en-US" altLang="zh-TW" sz="2800" b="1" dirty="0">
                <a:solidFill>
                  <a:srgbClr val="FF66FF"/>
                </a:solidFill>
              </a:rPr>
              <a:t>him</a:t>
            </a:r>
            <a:r>
              <a:rPr lang="en-US" altLang="zh-TW" sz="2800" b="1" dirty="0"/>
              <a:t>.  </a:t>
            </a:r>
            <a:r>
              <a:rPr lang="en-US" altLang="zh-TW" sz="2800" b="1" dirty="0">
                <a:solidFill>
                  <a:schemeClr val="accent2"/>
                </a:solidFill>
              </a:rPr>
              <a:t>(Indirect Speech)</a:t>
            </a:r>
            <a:endParaRPr lang="en-US" altLang="zh-TW" sz="2800" b="1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93725" y="423863"/>
            <a:ext cx="321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800" b="1" i="1" u="sng" dirty="0" smtClean="0"/>
              <a:t>Example 5</a:t>
            </a:r>
            <a:r>
              <a:rPr lang="en-US" altLang="zh-TW" sz="2800" b="1" i="1" dirty="0" smtClean="0"/>
              <a:t>:</a:t>
            </a:r>
            <a:endParaRPr lang="en-US" altLang="zh-TW" sz="2800" b="1" i="1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3400" y="3352800"/>
            <a:ext cx="291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800" b="1" i="1" u="sng" dirty="0"/>
              <a:t>Example </a:t>
            </a:r>
            <a:r>
              <a:rPr lang="en-US" altLang="zh-TW" sz="2800" b="1" i="1" u="sng" dirty="0" smtClean="0"/>
              <a:t>6</a:t>
            </a:r>
            <a:r>
              <a:rPr lang="en-US" altLang="zh-TW" sz="2800" b="1" i="1" dirty="0" smtClean="0"/>
              <a:t> </a:t>
            </a:r>
            <a:r>
              <a:rPr lang="en-US" altLang="zh-TW" sz="2800" b="1" i="1" dirty="0"/>
              <a:t>: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62000" y="3962400"/>
            <a:ext cx="7521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dirty="0"/>
              <a:t>Carman said, ‘</a:t>
            </a:r>
            <a:r>
              <a:rPr lang="en-US" altLang="zh-TW" sz="2800" b="1" u="sng" dirty="0"/>
              <a:t>You can</a:t>
            </a:r>
            <a:r>
              <a:rPr lang="en-US" altLang="zh-TW" sz="2800" b="1" dirty="0"/>
              <a:t> use </a:t>
            </a:r>
            <a:r>
              <a:rPr lang="en-US" altLang="zh-TW" sz="2800" b="1" u="sng" dirty="0"/>
              <a:t>my</a:t>
            </a:r>
            <a:r>
              <a:rPr lang="en-US" altLang="zh-TW" sz="2800" b="1" dirty="0"/>
              <a:t> computer.’ </a:t>
            </a:r>
            <a:r>
              <a:rPr lang="en-US" altLang="zh-TW" sz="2800" b="1" dirty="0">
                <a:solidFill>
                  <a:schemeClr val="accent2"/>
                </a:solidFill>
              </a:rPr>
              <a:t>(Direct Speech)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62000" y="4953000"/>
            <a:ext cx="7940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800" b="1" dirty="0"/>
              <a:t>Carman said </a:t>
            </a:r>
            <a:r>
              <a:rPr lang="en-US" altLang="zh-TW" sz="2800" b="1" dirty="0">
                <a:solidFill>
                  <a:srgbClr val="009900"/>
                </a:solidFill>
              </a:rPr>
              <a:t>that</a:t>
            </a:r>
            <a:r>
              <a:rPr lang="en-US" altLang="zh-TW" sz="2800" b="1" dirty="0"/>
              <a:t> </a:t>
            </a:r>
            <a:r>
              <a:rPr lang="en-US" altLang="zh-TW" sz="2800" b="1" dirty="0">
                <a:solidFill>
                  <a:srgbClr val="FF66FF"/>
                </a:solidFill>
              </a:rPr>
              <a:t>you/I</a:t>
            </a:r>
            <a:r>
              <a:rPr lang="en-US" altLang="zh-TW" sz="2800" b="1" dirty="0"/>
              <a:t> </a:t>
            </a:r>
            <a:r>
              <a:rPr lang="en-US" altLang="zh-TW" sz="2800" b="1" dirty="0">
                <a:solidFill>
                  <a:srgbClr val="CC0066"/>
                </a:solidFill>
              </a:rPr>
              <a:t>could use</a:t>
            </a:r>
            <a:r>
              <a:rPr lang="en-US" altLang="zh-TW" sz="2800" b="1" dirty="0"/>
              <a:t> </a:t>
            </a:r>
            <a:r>
              <a:rPr lang="en-US" altLang="zh-TW" sz="2800" b="1" dirty="0">
                <a:solidFill>
                  <a:srgbClr val="FF66FF"/>
                </a:solidFill>
              </a:rPr>
              <a:t>her</a:t>
            </a:r>
            <a:r>
              <a:rPr lang="en-US" altLang="zh-TW" sz="2800" b="1" dirty="0"/>
              <a:t> computer. </a:t>
            </a:r>
            <a:r>
              <a:rPr lang="en-US" altLang="zh-TW" sz="2800" b="1" dirty="0">
                <a:solidFill>
                  <a:schemeClr val="accent2"/>
                </a:solidFill>
              </a:rPr>
              <a:t>(Indirect Speech)</a:t>
            </a:r>
          </a:p>
        </p:txBody>
      </p:sp>
      <p:sp>
        <p:nvSpPr>
          <p:cNvPr id="5128" name="AutoShape 8"/>
          <p:cNvSpPr>
            <a:spLocks/>
          </p:cNvSpPr>
          <p:nvPr/>
        </p:nvSpPr>
        <p:spPr bwMode="auto">
          <a:xfrm>
            <a:off x="3429000" y="381000"/>
            <a:ext cx="1714500" cy="609600"/>
          </a:xfrm>
          <a:prstGeom prst="borderCallout1">
            <a:avLst>
              <a:gd name="adj1" fmla="val 18750"/>
              <a:gd name="adj2" fmla="val -4444"/>
              <a:gd name="adj3" fmla="val 359375"/>
              <a:gd name="adj4" fmla="val -51296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b="1" dirty="0"/>
              <a:t>Put in ‘that’</a:t>
            </a:r>
          </a:p>
        </p:txBody>
      </p:sp>
      <p:sp>
        <p:nvSpPr>
          <p:cNvPr id="5129" name="AutoShape 9"/>
          <p:cNvSpPr>
            <a:spLocks/>
          </p:cNvSpPr>
          <p:nvPr/>
        </p:nvSpPr>
        <p:spPr bwMode="auto">
          <a:xfrm>
            <a:off x="5943600" y="457200"/>
            <a:ext cx="2133600" cy="838200"/>
          </a:xfrm>
          <a:prstGeom prst="borderCallout1">
            <a:avLst>
              <a:gd name="adj1" fmla="val 13634"/>
              <a:gd name="adj2" fmla="val -3569"/>
              <a:gd name="adj3" fmla="val 253977"/>
              <a:gd name="adj4" fmla="val -124255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b="1" dirty="0"/>
              <a:t>Change the pronoun</a:t>
            </a:r>
          </a:p>
        </p:txBody>
      </p:sp>
      <p:sp>
        <p:nvSpPr>
          <p:cNvPr id="5130" name="AutoShape 10"/>
          <p:cNvSpPr>
            <a:spLocks/>
          </p:cNvSpPr>
          <p:nvPr/>
        </p:nvSpPr>
        <p:spPr bwMode="auto">
          <a:xfrm>
            <a:off x="3657600" y="1905000"/>
            <a:ext cx="3581400" cy="504825"/>
          </a:xfrm>
          <a:prstGeom prst="borderCallout1">
            <a:avLst>
              <a:gd name="adj1" fmla="val 22644"/>
              <a:gd name="adj2" fmla="val -2130"/>
              <a:gd name="adj3" fmla="val 239620"/>
              <a:gd name="adj4" fmla="val -62634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b="1" dirty="0"/>
              <a:t>Change the pronoun</a:t>
            </a:r>
          </a:p>
        </p:txBody>
      </p:sp>
      <p:sp>
        <p:nvSpPr>
          <p:cNvPr id="5131" name="AutoShape 11"/>
          <p:cNvSpPr>
            <a:spLocks/>
          </p:cNvSpPr>
          <p:nvPr/>
        </p:nvSpPr>
        <p:spPr bwMode="auto">
          <a:xfrm>
            <a:off x="5391150" y="3200400"/>
            <a:ext cx="2609850" cy="609600"/>
          </a:xfrm>
          <a:prstGeom prst="borderCallout1">
            <a:avLst>
              <a:gd name="adj1" fmla="val 18750"/>
              <a:gd name="adj2" fmla="val -2921"/>
              <a:gd name="adj3" fmla="val -72657"/>
              <a:gd name="adj4" fmla="val -30292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b="1" dirty="0"/>
              <a:t>Change the tense</a:t>
            </a:r>
          </a:p>
        </p:txBody>
      </p:sp>
      <p:sp>
        <p:nvSpPr>
          <p:cNvPr id="5132" name="AutoShape 12"/>
          <p:cNvSpPr>
            <a:spLocks/>
          </p:cNvSpPr>
          <p:nvPr/>
        </p:nvSpPr>
        <p:spPr bwMode="auto">
          <a:xfrm>
            <a:off x="685800" y="5943600"/>
            <a:ext cx="4724400" cy="609600"/>
          </a:xfrm>
          <a:prstGeom prst="borderCallout1">
            <a:avLst>
              <a:gd name="adj1" fmla="val 18750"/>
              <a:gd name="adj2" fmla="val 101611"/>
              <a:gd name="adj3" fmla="val -96093"/>
              <a:gd name="adj4" fmla="val 115056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b="1" dirty="0"/>
              <a:t>Change the possessive </a:t>
            </a:r>
            <a:r>
              <a:rPr lang="en-US" altLang="zh-TW" b="1" dirty="0" smtClean="0"/>
              <a:t>adjective</a:t>
            </a:r>
            <a:endParaRPr lang="en-US" altLang="zh-TW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  <p:bldP spid="5124" grpId="0" autoUpdateAnimBg="0"/>
      <p:bldP spid="5125" grpId="0" autoUpdateAnimBg="0"/>
      <p:bldP spid="5126" grpId="0" autoUpdateAnimBg="0"/>
      <p:bldP spid="5127" grpId="0" autoUpdateAnimBg="0"/>
      <p:bldP spid="5128" grpId="0" animBg="1" autoUpdateAnimBg="0"/>
      <p:bldP spid="5129" grpId="0" animBg="1" autoUpdateAnimBg="0"/>
      <p:bldP spid="5130" grpId="0" animBg="1" autoUpdateAnimBg="0"/>
      <p:bldP spid="5131" grpId="0" animBg="1" autoUpdateAnimBg="0"/>
      <p:bldP spid="513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Talking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Vocabulary for relationships</a:t>
            </a:r>
          </a:p>
          <a:p>
            <a:r>
              <a:rPr lang="en-US" sz="3600" dirty="0" smtClean="0"/>
              <a:t>Reported speech</a:t>
            </a:r>
          </a:p>
          <a:p>
            <a:r>
              <a:rPr lang="en-US" sz="3600" dirty="0" smtClean="0"/>
              <a:t>Say and tell </a:t>
            </a:r>
            <a:endParaRPr lang="en-US" sz="3600" dirty="0"/>
          </a:p>
          <a:p>
            <a:pPr>
              <a:buNone/>
            </a:pPr>
            <a:r>
              <a:rPr lang="en-US" sz="3600" dirty="0" smtClean="0"/>
              <a:t>So that you can </a:t>
            </a:r>
          </a:p>
          <a:p>
            <a:r>
              <a:rPr lang="en-US" sz="3600" dirty="0" smtClean="0"/>
              <a:t>Talk about relationships.</a:t>
            </a:r>
          </a:p>
          <a:p>
            <a:r>
              <a:rPr lang="en-US" sz="3600" dirty="0" smtClean="0"/>
              <a:t>Report what other people say.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5FAC-081A-4B4A-8DCD-C58F57847454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295400" y="2057400"/>
            <a:ext cx="6629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en-US" altLang="zh-TW" sz="4400">
                <a:solidFill>
                  <a:srgbClr val="66FF66"/>
                </a:solidFill>
              </a:rPr>
              <a:t>When we report a statement, we have to: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681D-A29C-4F2A-85D2-5F386DB9C75A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29698" name="Text Box 1026"/>
          <p:cNvSpPr txBox="1">
            <a:spLocks noChangeArrowheads="1"/>
          </p:cNvSpPr>
          <p:nvPr/>
        </p:nvSpPr>
        <p:spPr bwMode="auto">
          <a:xfrm>
            <a:off x="0" y="12192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zh-TW" sz="4400" b="1">
                <a:solidFill>
                  <a:schemeClr val="tx2"/>
                </a:solidFill>
              </a:rPr>
              <a:t> take away the quotation marks</a:t>
            </a:r>
          </a:p>
        </p:txBody>
      </p:sp>
      <p:sp>
        <p:nvSpPr>
          <p:cNvPr id="29699" name="Text Box 1027"/>
          <p:cNvSpPr txBox="1">
            <a:spLocks noChangeArrowheads="1"/>
          </p:cNvSpPr>
          <p:nvPr/>
        </p:nvSpPr>
        <p:spPr bwMode="auto">
          <a:xfrm>
            <a:off x="914400" y="2438400"/>
            <a:ext cx="7315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4000">
                <a:solidFill>
                  <a:srgbClr val="66FF33"/>
                </a:solidFill>
              </a:rPr>
              <a:t>e.g ‘Some students are talking,’ said the teacher.</a:t>
            </a:r>
          </a:p>
        </p:txBody>
      </p:sp>
      <p:sp>
        <p:nvSpPr>
          <p:cNvPr id="29700" name="Text Box 1028"/>
          <p:cNvSpPr txBox="1">
            <a:spLocks noChangeArrowheads="1"/>
          </p:cNvSpPr>
          <p:nvPr/>
        </p:nvSpPr>
        <p:spPr bwMode="auto">
          <a:xfrm>
            <a:off x="990600" y="4114800"/>
            <a:ext cx="7162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4000">
                <a:solidFill>
                  <a:srgbClr val="00FFFF"/>
                </a:solidFill>
                <a:sym typeface="Wingdings" pitchFamily="2" charset="2"/>
              </a:rPr>
              <a:t></a:t>
            </a:r>
            <a:r>
              <a:rPr lang="en-US" altLang="zh-TW" sz="400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zh-TW" sz="4000">
                <a:solidFill>
                  <a:srgbClr val="FFFF99"/>
                </a:solidFill>
                <a:sym typeface="Wingdings" pitchFamily="2" charset="2"/>
              </a:rPr>
              <a:t>The teacher said (that) some students were talking.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autoUpdateAnimBg="0"/>
      <p:bldP spid="2970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D2D9-A76D-4F95-B35C-D6B8FD430CEC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66800" y="3810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zh-TW" sz="4400" b="1">
                <a:solidFill>
                  <a:schemeClr val="tx2"/>
                </a:solidFill>
              </a:rPr>
              <a:t> change the tense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66800" y="27432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rgbClr val="66FF33"/>
                </a:solidFill>
              </a:rPr>
              <a:t>e.g ‘I am very happy today,’ said Susanna.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95400" y="3429000"/>
            <a:ext cx="701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rgbClr val="00FFFF"/>
                </a:solidFill>
                <a:sym typeface="Wingdings" pitchFamily="2" charset="2"/>
              </a:rPr>
              <a:t></a:t>
            </a:r>
            <a:r>
              <a:rPr lang="en-US" altLang="zh-TW" sz="360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zh-TW" sz="3600">
                <a:solidFill>
                  <a:srgbClr val="FFFF99"/>
                </a:solidFill>
                <a:sym typeface="Wingdings" pitchFamily="2" charset="2"/>
              </a:rPr>
              <a:t>Susanna said (that) she </a:t>
            </a:r>
            <a:r>
              <a:rPr lang="en-US" altLang="zh-TW" sz="3600">
                <a:solidFill>
                  <a:srgbClr val="FF00FF"/>
                </a:solidFill>
                <a:sym typeface="Wingdings" pitchFamily="2" charset="2"/>
              </a:rPr>
              <a:t>was</a:t>
            </a:r>
            <a:r>
              <a:rPr lang="en-US" altLang="zh-TW" sz="3600">
                <a:solidFill>
                  <a:srgbClr val="FFFF99"/>
                </a:solidFill>
                <a:sym typeface="Wingdings" pitchFamily="2" charset="2"/>
              </a:rPr>
              <a:t> very happy that day.</a:t>
            </a:r>
            <a:endParaRPr lang="en-US" altLang="zh-TW" sz="3600">
              <a:solidFill>
                <a:srgbClr val="FFFF99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43000" y="114300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</a:rPr>
              <a:t>simple present</a:t>
            </a:r>
            <a:endParaRPr lang="en-US" altLang="zh-TW" sz="3600">
              <a:solidFill>
                <a:srgbClr val="00FFFF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143000" y="19050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</a:rPr>
              <a:t>present continuous</a:t>
            </a:r>
            <a:endParaRPr lang="en-US" altLang="zh-TW" sz="3600">
              <a:solidFill>
                <a:srgbClr val="00FFFF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343400" y="12192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  <a:sym typeface="Wingdings 3" pitchFamily="18" charset="2"/>
              </a:rPr>
              <a:t> </a:t>
            </a:r>
            <a:r>
              <a:rPr lang="en-US" altLang="zh-TW" sz="3600">
                <a:solidFill>
                  <a:srgbClr val="00FFFF"/>
                </a:solidFill>
              </a:rPr>
              <a:t>simple past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029200" y="19812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  <a:sym typeface="Wingdings 3" pitchFamily="18" charset="2"/>
              </a:rPr>
              <a:t></a:t>
            </a:r>
            <a:r>
              <a:rPr lang="en-US" altLang="zh-TW" sz="3600">
                <a:solidFill>
                  <a:schemeClr val="tx1"/>
                </a:solidFill>
              </a:rPr>
              <a:t> </a:t>
            </a:r>
            <a:r>
              <a:rPr lang="en-US" altLang="zh-TW" sz="3600">
                <a:solidFill>
                  <a:srgbClr val="00FFFF"/>
                </a:solidFill>
              </a:rPr>
              <a:t>past continuous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371600" y="5667375"/>
            <a:ext cx="80470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 sz="3600">
                <a:solidFill>
                  <a:srgbClr val="00FFFF"/>
                </a:solidFill>
                <a:sym typeface="Wingdings" pitchFamily="2" charset="2"/>
              </a:rPr>
              <a:t></a:t>
            </a:r>
            <a:r>
              <a:rPr lang="en-US" altLang="zh-TW" sz="360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zh-TW" sz="3600">
                <a:solidFill>
                  <a:srgbClr val="FFFF99"/>
                </a:solidFill>
                <a:sym typeface="Wingdings" pitchFamily="2" charset="2"/>
              </a:rPr>
              <a:t>The teacher said (that) some students </a:t>
            </a:r>
            <a:r>
              <a:rPr lang="en-US" altLang="zh-TW" sz="3600">
                <a:solidFill>
                  <a:srgbClr val="FF00FF"/>
                </a:solidFill>
                <a:sym typeface="Wingdings" pitchFamily="2" charset="2"/>
              </a:rPr>
              <a:t>were talking</a:t>
            </a:r>
            <a:r>
              <a:rPr lang="en-US" altLang="zh-TW" sz="3600">
                <a:solidFill>
                  <a:srgbClr val="FFFF99"/>
                </a:solidFill>
                <a:sym typeface="Wingdings" pitchFamily="2" charset="2"/>
              </a:rPr>
              <a:t>.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143000" y="4648200"/>
            <a:ext cx="701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rgbClr val="66FF33"/>
                </a:solidFill>
              </a:rPr>
              <a:t>e.g ‘Some students are talking,’ said the teacher.</a:t>
            </a:r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  <p:bldP spid="16388" grpId="0" autoUpdateAnimBg="0"/>
      <p:bldP spid="16389" grpId="0" autoUpdateAnimBg="0"/>
      <p:bldP spid="16390" grpId="0" autoUpdateAnimBg="0"/>
      <p:bldP spid="16391" grpId="0" autoUpdateAnimBg="0"/>
      <p:bldP spid="16392" grpId="0" autoUpdateAnimBg="0"/>
      <p:bldP spid="16395" grpId="0" autoUpdateAnimBg="0"/>
      <p:bldP spid="1639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79F1-ECED-473F-9BAF-D05ECC8B0D5B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676400" y="11430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71600" y="685800"/>
            <a:ext cx="6858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99FF"/>
              </a:buClr>
              <a:buFont typeface="Wingdings" pitchFamily="2" charset="2"/>
              <a:buNone/>
            </a:pPr>
            <a:endParaRPr lang="en-US" altLang="zh-TW" sz="360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lang="en-US" altLang="zh-TW" sz="3600">
              <a:solidFill>
                <a:srgbClr val="66FF33"/>
              </a:solidFill>
              <a:latin typeface="Arial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5715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>
                <a:solidFill>
                  <a:srgbClr val="FFFF66"/>
                </a:solidFill>
              </a:rPr>
              <a:t>Susanna said (that) she was very happy that day.</a:t>
            </a:r>
          </a:p>
        </p:txBody>
      </p:sp>
      <p:pic>
        <p:nvPicPr>
          <p:cNvPr id="10253" name="Picture 13" descr="A:\Susann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09800"/>
            <a:ext cx="2895600" cy="3200400"/>
          </a:xfrm>
          <a:prstGeom prst="rect">
            <a:avLst/>
          </a:prstGeom>
          <a:noFill/>
        </p:spPr>
      </p:pic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4419600" y="1066800"/>
            <a:ext cx="3962400" cy="1447800"/>
          </a:xfrm>
          <a:prstGeom prst="cloudCallout">
            <a:avLst>
              <a:gd name="adj1" fmla="val -43750"/>
              <a:gd name="adj2" fmla="val 804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altLang="zh-TW" sz="2800">
                <a:solidFill>
                  <a:schemeClr val="accent2"/>
                </a:solidFill>
              </a:rPr>
              <a:t>I am very happy today.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9680-53B6-4E65-B453-F23F09AB15D0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601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zh-TW" sz="4400" b="1">
                <a:solidFill>
                  <a:schemeClr val="tx2"/>
                </a:solidFill>
              </a:rPr>
              <a:t> change the pronouns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</a:rPr>
              <a:t>I/you</a:t>
            </a:r>
            <a:endParaRPr lang="en-US" altLang="zh-TW" sz="3600">
              <a:solidFill>
                <a:srgbClr val="66FF33"/>
              </a:solidFill>
              <a:sym typeface="Wingdings 3" pitchFamily="18" charset="2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181600" y="13716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</a:rPr>
              <a:t>we/you</a:t>
            </a:r>
            <a:endParaRPr lang="en-US" altLang="zh-TW" sz="3600">
              <a:solidFill>
                <a:srgbClr val="66FF33"/>
              </a:solidFill>
              <a:sym typeface="Wingdings 3" pitchFamily="18" charset="2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85800" y="23622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</a:rPr>
              <a:t>me/you</a:t>
            </a:r>
            <a:endParaRPr lang="en-US" altLang="zh-TW" sz="3600">
              <a:solidFill>
                <a:srgbClr val="66FF33"/>
              </a:solidFill>
              <a:sym typeface="Wingdings 3" pitchFamily="18" charset="2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23622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</a:rPr>
              <a:t>us/you</a:t>
            </a:r>
            <a:endParaRPr lang="en-US" altLang="zh-TW" sz="3600">
              <a:solidFill>
                <a:srgbClr val="66FF33"/>
              </a:solidFill>
              <a:sym typeface="Wingdings 3" pitchFamily="18" charset="2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5800" y="32766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</a:rPr>
              <a:t>my/your</a:t>
            </a:r>
            <a:endParaRPr lang="en-US" altLang="zh-TW" sz="3600">
              <a:solidFill>
                <a:srgbClr val="66FF33"/>
              </a:solidFill>
              <a:sym typeface="Wingdings 3" pitchFamily="18" charset="2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181600" y="3276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</a:rPr>
              <a:t>our/your</a:t>
            </a:r>
            <a:endParaRPr lang="en-US" altLang="zh-TW" sz="3600">
              <a:solidFill>
                <a:srgbClr val="66FF33"/>
              </a:solidFill>
              <a:sym typeface="Wingdings 3" pitchFamily="18" charset="2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09600" y="41148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</a:rPr>
              <a:t>mine/yours</a:t>
            </a:r>
            <a:endParaRPr lang="en-US" altLang="zh-TW" sz="3600">
              <a:solidFill>
                <a:srgbClr val="66FF33"/>
              </a:solidFill>
              <a:sym typeface="Wingdings 3" pitchFamily="18" charset="2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257800" y="41148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</a:rPr>
              <a:t>ours/yours</a:t>
            </a:r>
            <a:endParaRPr lang="en-US" altLang="zh-TW" sz="3600">
              <a:solidFill>
                <a:srgbClr val="66FF33"/>
              </a:solidFill>
              <a:sym typeface="Wingdings 3" pitchFamily="18" charset="2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133600" y="14478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  <a:sym typeface="Wingdings 3" pitchFamily="18" charset="2"/>
              </a:rPr>
              <a:t> </a:t>
            </a:r>
            <a:r>
              <a:rPr lang="en-US" altLang="zh-TW" sz="3600">
                <a:solidFill>
                  <a:srgbClr val="66FF33"/>
                </a:solidFill>
                <a:sym typeface="Wingdings 3" pitchFamily="18" charset="2"/>
              </a:rPr>
              <a:t>he</a:t>
            </a:r>
            <a:r>
              <a:rPr lang="en-US" altLang="zh-TW" sz="3600">
                <a:solidFill>
                  <a:schemeClr val="tx1"/>
                </a:solidFill>
                <a:sym typeface="Wingdings 3" pitchFamily="18" charset="2"/>
              </a:rPr>
              <a:t>/</a:t>
            </a:r>
            <a:r>
              <a:rPr lang="en-US" altLang="zh-TW" sz="3600">
                <a:solidFill>
                  <a:srgbClr val="66FF33"/>
                </a:solidFill>
                <a:sym typeface="Wingdings 3" pitchFamily="18" charset="2"/>
              </a:rPr>
              <a:t>she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781800" y="1371600"/>
            <a:ext cx="1493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sz="3600">
                <a:solidFill>
                  <a:schemeClr val="tx1"/>
                </a:solidFill>
                <a:sym typeface="Wingdings 3" pitchFamily="18" charset="2"/>
              </a:rPr>
              <a:t> </a:t>
            </a:r>
            <a:r>
              <a:rPr lang="en-US" altLang="zh-TW" sz="3600">
                <a:solidFill>
                  <a:srgbClr val="66FF33"/>
                </a:solidFill>
                <a:sym typeface="Wingdings 3" pitchFamily="18" charset="2"/>
              </a:rPr>
              <a:t>they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209800" y="24384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  <a:sym typeface="Wingdings 3" pitchFamily="18" charset="2"/>
              </a:rPr>
              <a:t> </a:t>
            </a:r>
            <a:r>
              <a:rPr lang="en-US" altLang="zh-TW" sz="3600">
                <a:solidFill>
                  <a:srgbClr val="66FF33"/>
                </a:solidFill>
                <a:sym typeface="Wingdings 3" pitchFamily="18" charset="2"/>
              </a:rPr>
              <a:t>him</a:t>
            </a:r>
            <a:r>
              <a:rPr lang="en-US" altLang="zh-TW" sz="3600">
                <a:solidFill>
                  <a:schemeClr val="tx1"/>
                </a:solidFill>
                <a:sym typeface="Wingdings 3" pitchFamily="18" charset="2"/>
              </a:rPr>
              <a:t>/</a:t>
            </a:r>
            <a:r>
              <a:rPr lang="en-US" altLang="zh-TW" sz="3600">
                <a:solidFill>
                  <a:srgbClr val="66FF33"/>
                </a:solidFill>
                <a:sym typeface="Wingdings 3" pitchFamily="18" charset="2"/>
              </a:rPr>
              <a:t>her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705600" y="2438400"/>
            <a:ext cx="1828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  <a:sym typeface="Wingdings 3" pitchFamily="18" charset="2"/>
              </a:rPr>
              <a:t> </a:t>
            </a:r>
            <a:r>
              <a:rPr lang="en-US" altLang="zh-TW" sz="3600">
                <a:solidFill>
                  <a:srgbClr val="66FF33"/>
                </a:solidFill>
                <a:sym typeface="Wingdings 3" pitchFamily="18" charset="2"/>
              </a:rPr>
              <a:t>them</a:t>
            </a:r>
          </a:p>
          <a:p>
            <a:pPr algn="l">
              <a:spcBef>
                <a:spcPct val="50000"/>
              </a:spcBef>
            </a:pP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438400" y="33528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  <a:sym typeface="Wingdings 3" pitchFamily="18" charset="2"/>
              </a:rPr>
              <a:t> </a:t>
            </a:r>
            <a:r>
              <a:rPr lang="en-US" altLang="zh-TW" sz="3600">
                <a:solidFill>
                  <a:srgbClr val="66FF33"/>
                </a:solidFill>
                <a:sym typeface="Wingdings 3" pitchFamily="18" charset="2"/>
              </a:rPr>
              <a:t>his</a:t>
            </a:r>
            <a:r>
              <a:rPr lang="en-US" altLang="zh-TW" sz="3600">
                <a:solidFill>
                  <a:schemeClr val="tx1"/>
                </a:solidFill>
                <a:sym typeface="Wingdings 3" pitchFamily="18" charset="2"/>
              </a:rPr>
              <a:t>/</a:t>
            </a:r>
            <a:r>
              <a:rPr lang="en-US" altLang="zh-TW" sz="3600">
                <a:solidFill>
                  <a:srgbClr val="66FF33"/>
                </a:solidFill>
                <a:sym typeface="Wingdings 3" pitchFamily="18" charset="2"/>
              </a:rPr>
              <a:t>her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086600" y="33528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  <a:sym typeface="Wingdings 3" pitchFamily="18" charset="2"/>
              </a:rPr>
              <a:t> </a:t>
            </a:r>
            <a:r>
              <a:rPr lang="en-US" altLang="zh-TW" sz="3600">
                <a:solidFill>
                  <a:srgbClr val="66FF33"/>
                </a:solidFill>
                <a:sym typeface="Wingdings 3" pitchFamily="18" charset="2"/>
              </a:rPr>
              <a:t>their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895600" y="41148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  <a:sym typeface="Wingdings 3" pitchFamily="18" charset="2"/>
              </a:rPr>
              <a:t> </a:t>
            </a:r>
            <a:r>
              <a:rPr lang="en-US" altLang="zh-TW" sz="3600">
                <a:solidFill>
                  <a:srgbClr val="66FF33"/>
                </a:solidFill>
                <a:sym typeface="Wingdings 3" pitchFamily="18" charset="2"/>
              </a:rPr>
              <a:t>his/hers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315200" y="41910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chemeClr val="tx1"/>
                </a:solidFill>
                <a:sym typeface="Wingdings 3" pitchFamily="18" charset="2"/>
              </a:rPr>
              <a:t> </a:t>
            </a:r>
            <a:r>
              <a:rPr lang="en-US" altLang="zh-TW" sz="3600">
                <a:solidFill>
                  <a:srgbClr val="66FF33"/>
                </a:solidFill>
                <a:sym typeface="Wingdings 3" pitchFamily="18" charset="2"/>
              </a:rPr>
              <a:t>theirs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85800" y="49530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olidFill>
                  <a:srgbClr val="66FFFF"/>
                </a:solidFill>
              </a:rPr>
              <a:t>e.g ‘I am very happy today,’ said Susanna.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838200" y="5562600"/>
            <a:ext cx="76200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600">
                <a:sym typeface="Wingdings" pitchFamily="2" charset="2"/>
              </a:rPr>
              <a:t></a:t>
            </a:r>
            <a:r>
              <a:rPr lang="en-US" altLang="zh-TW" sz="3600">
                <a:solidFill>
                  <a:srgbClr val="FFFF99"/>
                </a:solidFill>
                <a:sym typeface="Wingdings" pitchFamily="2" charset="2"/>
              </a:rPr>
              <a:t> Susanna said (that) </a:t>
            </a:r>
            <a:r>
              <a:rPr lang="en-US" altLang="zh-TW" sz="3600">
                <a:solidFill>
                  <a:srgbClr val="FF00FF"/>
                </a:solidFill>
                <a:sym typeface="Wingdings" pitchFamily="2" charset="2"/>
              </a:rPr>
              <a:t>she</a:t>
            </a:r>
            <a:r>
              <a:rPr lang="en-US" altLang="zh-TW" sz="3600">
                <a:solidFill>
                  <a:srgbClr val="FFFF99"/>
                </a:solidFill>
                <a:sym typeface="Wingdings" pitchFamily="2" charset="2"/>
              </a:rPr>
              <a:t> was very happy that day.</a:t>
            </a:r>
            <a:endParaRPr lang="en-US" altLang="zh-TW" sz="3600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</a:pPr>
            <a:endParaRPr lang="en-US" altLang="zh-TW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2" grpId="0" autoUpdateAnimBg="0"/>
      <p:bldP spid="17414" grpId="0" autoUpdateAnimBg="0"/>
      <p:bldP spid="17415" grpId="0" autoUpdateAnimBg="0"/>
      <p:bldP spid="17416" grpId="0" autoUpdateAnimBg="0"/>
      <p:bldP spid="17417" grpId="0" autoUpdateAnimBg="0"/>
      <p:bldP spid="17418" grpId="0" autoUpdateAnimBg="0"/>
      <p:bldP spid="17419" grpId="0" autoUpdateAnimBg="0"/>
      <p:bldP spid="17420" grpId="0" autoUpdateAnimBg="0"/>
      <p:bldP spid="17421" grpId="0" autoUpdateAnimBg="0"/>
      <p:bldP spid="17422" grpId="0" autoUpdateAnimBg="0"/>
      <p:bldP spid="17423" grpId="0" autoUpdateAnimBg="0"/>
      <p:bldP spid="17424" grpId="0" autoUpdateAnimBg="0"/>
      <p:bldP spid="17425" grpId="0" autoUpdateAnimBg="0"/>
      <p:bldP spid="17426" grpId="0" autoUpdateAnimBg="0"/>
      <p:bldP spid="17427" grpId="0" autoUpdateAnimBg="0"/>
      <p:bldP spid="17428" grpId="0" autoUpdateAnimBg="0"/>
      <p:bldP spid="17429" grpId="0" autoUpdateAnimBg="0"/>
      <p:bldP spid="1743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17525" y="423863"/>
            <a:ext cx="8169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800" b="1"/>
              <a:t>How to change the tense:</a:t>
            </a:r>
          </a:p>
        </p:txBody>
      </p:sp>
      <p:graphicFrame>
        <p:nvGraphicFramePr>
          <p:cNvPr id="8228" name="Group 36"/>
          <p:cNvGraphicFramePr>
            <a:graphicFrameLocks noGrp="1"/>
          </p:cNvGraphicFramePr>
          <p:nvPr/>
        </p:nvGraphicFramePr>
        <p:xfrm>
          <a:off x="914400" y="1397000"/>
          <a:ext cx="7391400" cy="4311650"/>
        </p:xfrm>
        <a:graphic>
          <a:graphicData uri="http://schemas.openxmlformats.org/drawingml/2006/table">
            <a:tbl>
              <a:tblPr/>
              <a:tblGrid>
                <a:gridCol w="3695700"/>
                <a:gridCol w="3695700"/>
              </a:tblGrid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is/am/are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was/were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do/does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 not 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did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 not 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Present simple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Past simple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is/are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 working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was/were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 working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Present continuous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Past 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has/have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 worked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had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 worked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can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 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could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 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3357554" y="2928934"/>
            <a:ext cx="128588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071934" y="4143380"/>
            <a:ext cx="57150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347663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800" b="1"/>
              <a:t>How to change the pronouns and possessive adjectives:</a:t>
            </a:r>
          </a:p>
        </p:txBody>
      </p:sp>
      <p:graphicFrame>
        <p:nvGraphicFramePr>
          <p:cNvPr id="11296" name="Group 32"/>
          <p:cNvGraphicFramePr>
            <a:graphicFrameLocks noGrp="1"/>
          </p:cNvGraphicFramePr>
          <p:nvPr/>
        </p:nvGraphicFramePr>
        <p:xfrm>
          <a:off x="990600" y="1397000"/>
          <a:ext cx="7162800" cy="4927600"/>
        </p:xfrm>
        <a:graphic>
          <a:graphicData uri="http://schemas.openxmlformats.org/drawingml/2006/table">
            <a:tbl>
              <a:tblPr/>
              <a:tblGrid>
                <a:gridCol w="3581400"/>
                <a:gridCol w="3581400"/>
              </a:tblGrid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I/you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he/she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me/you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him/her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my/your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his/her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mine/yours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his/hers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we/you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they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us/you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them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our/your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their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ours/yours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新細明體" pitchFamily="18" charset="-120"/>
                        </a:rPr>
                        <a:t>theirs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229600" cy="29718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Let’s summarize our grammar !</a:t>
            </a:r>
            <a:endParaRPr lang="ar-SA" sz="7200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thank-y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38200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 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Question tags</a:t>
            </a:r>
          </a:p>
          <a:p>
            <a:r>
              <a:rPr lang="en-US" sz="4000" dirty="0" smtClean="0"/>
              <a:t>Pardon, could you say that  again ?</a:t>
            </a:r>
          </a:p>
          <a:p>
            <a:pPr>
              <a:buNone/>
            </a:pPr>
            <a:r>
              <a:rPr lang="en-US" sz="4000" dirty="0" smtClean="0"/>
              <a:t> So that you can </a:t>
            </a:r>
          </a:p>
          <a:p>
            <a:r>
              <a:rPr lang="en-US" sz="4000" dirty="0" smtClean="0"/>
              <a:t>Ask if something is true or not, or ask agreement</a:t>
            </a:r>
          </a:p>
          <a:p>
            <a:r>
              <a:rPr lang="en-US" sz="4000" dirty="0" smtClean="0"/>
              <a:t>Ask for clarification when you don’t understand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697736"/>
          </a:xfrm>
        </p:spPr>
        <p:txBody>
          <a:bodyPr/>
          <a:lstStyle/>
          <a:p>
            <a:pPr algn="ctr"/>
            <a:r>
              <a:rPr lang="en-US" sz="6600" dirty="0" smtClean="0"/>
              <a:t>Relationships </a:t>
            </a:r>
            <a:endParaRPr lang="ar-SA" sz="6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happened to these people ? </a:t>
            </a:r>
            <a:endParaRPr lang="ar-SA" dirty="0"/>
          </a:p>
        </p:txBody>
      </p:sp>
      <p:pic>
        <p:nvPicPr>
          <p:cNvPr id="4" name="Content Placeholder 3" descr="88679034_1qfZ7Irb_final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79248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70153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8229600" cy="61722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Let’s look at the book and see what happened with Charlie? Does he look happy ?</a:t>
            </a:r>
            <a:endParaRPr lang="en-US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questions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is a </a:t>
            </a:r>
            <a:r>
              <a:rPr lang="en-US" sz="4800" dirty="0" err="1" smtClean="0"/>
              <a:t>taq</a:t>
            </a:r>
            <a:r>
              <a:rPr lang="en-US" sz="4800" dirty="0" smtClean="0"/>
              <a:t> question ? </a:t>
            </a:r>
            <a:endParaRPr lang="ar-SA" sz="4800" dirty="0"/>
          </a:p>
        </p:txBody>
      </p:sp>
      <p:pic>
        <p:nvPicPr>
          <p:cNvPr id="4" name="Picture 3" descr="thi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819400"/>
            <a:ext cx="4114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tag question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 tag question is a special form in English. It is a statement followed by a mini-question. The whole sentence is a "tag question", and the mini-question at the end is called a "question tag".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a few examples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Snow is white, isn't it?</a:t>
            </a:r>
          </a:p>
          <a:p>
            <a:r>
              <a:rPr lang="en-US" sz="4000" dirty="0" smtClean="0"/>
              <a:t>You don't like me, do you?</a:t>
            </a:r>
          </a:p>
          <a:p>
            <a:r>
              <a:rPr lang="en-US" sz="4000" dirty="0" smtClean="0"/>
              <a:t>This will work, won't it?</a:t>
            </a:r>
          </a:p>
          <a:p>
            <a:r>
              <a:rPr lang="en-US" sz="4000" dirty="0" smtClean="0"/>
              <a:t>The weather's bad, isn't it?</a:t>
            </a:r>
          </a:p>
          <a:p>
            <a:r>
              <a:rPr lang="en-US" sz="4000" dirty="0" smtClean="0"/>
              <a:t>Nobody knows, do they?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 you have any idea ?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So again what is a tag question 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71600" y="0"/>
            <a:ext cx="63246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7700">
                <a:solidFill>
                  <a:srgbClr val="FFFF00"/>
                </a:solidFill>
                <a:latin typeface="Times New Roman" pitchFamily="18" charset="0"/>
              </a:rPr>
              <a:t>Tag  question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58888" y="1989138"/>
            <a:ext cx="632460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7700">
                <a:solidFill>
                  <a:srgbClr val="99FF66"/>
                </a:solidFill>
                <a:latin typeface="Times New Roman" pitchFamily="18" charset="0"/>
              </a:rPr>
              <a:t>Question that expect the</a:t>
            </a:r>
            <a:r>
              <a:rPr lang="en-US" altLang="ar-SA" sz="7700">
                <a:latin typeface="Times New Roman" pitchFamily="18" charset="0"/>
              </a:rPr>
              <a:t> </a:t>
            </a:r>
            <a:r>
              <a:rPr lang="en-US" altLang="ar-SA" sz="7700">
                <a:solidFill>
                  <a:srgbClr val="00FFFF"/>
                </a:solidFill>
                <a:latin typeface="Times New Roman" pitchFamily="18" charset="0"/>
              </a:rPr>
              <a:t>answer “Yes”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11188" y="2205038"/>
            <a:ext cx="67564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7700">
                <a:solidFill>
                  <a:srgbClr val="FF0066"/>
                </a:solidFill>
                <a:latin typeface="Times New Roman" pitchFamily="18" charset="0"/>
              </a:rPr>
              <a:t>Verb to “be”</a:t>
            </a:r>
          </a:p>
        </p:txBody>
      </p:sp>
      <p:pic>
        <p:nvPicPr>
          <p:cNvPr id="32773" name="Picture 5" descr="كمبيوت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708275"/>
            <a:ext cx="3311525" cy="3311525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981075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000">
                <a:solidFill>
                  <a:srgbClr val="800000"/>
                </a:solidFill>
                <a:latin typeface="Times New Roman" pitchFamily="18" charset="0"/>
              </a:rPr>
              <a:t>Sámi</a:t>
            </a:r>
            <a:endParaRPr lang="en-US" altLang="ar-SA" sz="4000">
              <a:latin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92275" y="692150"/>
            <a:ext cx="914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latin typeface="Times New Roman" pitchFamily="18" charset="0"/>
              </a:rPr>
              <a:t>is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411413" y="765175"/>
            <a:ext cx="2952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ar-SA" sz="5400">
                <a:solidFill>
                  <a:srgbClr val="800000"/>
                </a:solidFill>
                <a:latin typeface="Times New Roman" pitchFamily="18" charset="0"/>
              </a:rPr>
              <a:t>a student,</a:t>
            </a:r>
            <a:endParaRPr lang="en-US" altLang="ar-SA" sz="5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547813" y="1700213"/>
            <a:ext cx="765175" cy="11112"/>
          </a:xfrm>
          <a:prstGeom prst="lin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50825" y="1700213"/>
            <a:ext cx="933450" cy="11112"/>
          </a:xfrm>
          <a:prstGeom prst="lin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555875" y="1700213"/>
            <a:ext cx="2663825" cy="0"/>
          </a:xfrm>
          <a:prstGeom prst="lin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-6297850">
            <a:off x="-577056" y="3466307"/>
            <a:ext cx="2952750" cy="430212"/>
          </a:xfrm>
          <a:custGeom>
            <a:avLst/>
            <a:gdLst>
              <a:gd name="G0" fmla="+- 18403 0 0"/>
              <a:gd name="G1" fmla="+- 4210 0 0"/>
              <a:gd name="G2" fmla="+- 21600 0 4210"/>
              <a:gd name="G3" fmla="+- 10800 0 4210"/>
              <a:gd name="G4" fmla="+- 21600 0 18403"/>
              <a:gd name="G5" fmla="*/ G4 G3 10800"/>
              <a:gd name="G6" fmla="+- 21600 0 G5"/>
              <a:gd name="T0" fmla="*/ 18403 w 21600"/>
              <a:gd name="T1" fmla="*/ 0 h 21600"/>
              <a:gd name="T2" fmla="*/ 0 w 21600"/>
              <a:gd name="T3" fmla="*/ 10800 h 21600"/>
              <a:gd name="T4" fmla="*/ 1840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03" y="0"/>
                </a:moveTo>
                <a:lnTo>
                  <a:pt x="18403" y="4210"/>
                </a:lnTo>
                <a:lnTo>
                  <a:pt x="3375" y="4210"/>
                </a:lnTo>
                <a:lnTo>
                  <a:pt x="3375" y="17390"/>
                </a:lnTo>
                <a:lnTo>
                  <a:pt x="18403" y="17390"/>
                </a:lnTo>
                <a:lnTo>
                  <a:pt x="1840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210"/>
                </a:moveTo>
                <a:lnTo>
                  <a:pt x="1350" y="17390"/>
                </a:lnTo>
                <a:lnTo>
                  <a:pt x="2700" y="17390"/>
                </a:lnTo>
                <a:lnTo>
                  <a:pt x="2700" y="4210"/>
                </a:lnTo>
                <a:close/>
              </a:path>
              <a:path w="21600" h="21600">
                <a:moveTo>
                  <a:pt x="0" y="4210"/>
                </a:moveTo>
                <a:lnTo>
                  <a:pt x="0" y="17390"/>
                </a:lnTo>
                <a:lnTo>
                  <a:pt x="675" y="17390"/>
                </a:lnTo>
                <a:lnTo>
                  <a:pt x="675" y="4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16200000">
            <a:off x="1506538" y="2967038"/>
            <a:ext cx="20574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-4573480">
            <a:off x="2713832" y="3126581"/>
            <a:ext cx="2895600" cy="6207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39750" y="5229225"/>
            <a:ext cx="76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FF00"/>
                </a:solidFill>
                <a:latin typeface="Times New Roman" pitchFamily="18" charset="0"/>
              </a:rPr>
              <a:t>S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763713" y="4652963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400">
                <a:solidFill>
                  <a:srgbClr val="FFFF00"/>
                </a:solidFill>
                <a:latin typeface="Times New Roman" pitchFamily="18" charset="0"/>
              </a:rPr>
              <a:t>V</a:t>
            </a:r>
            <a:r>
              <a:rPr lang="en-US" altLang="ar-SA" sz="2800">
                <a:solidFill>
                  <a:srgbClr val="FFFF00"/>
                </a:solidFill>
                <a:latin typeface="Times New Roman" pitchFamily="18" charset="0"/>
              </a:rPr>
              <a:t>to be</a:t>
            </a:r>
            <a:endParaRPr lang="en-US" altLang="ar-SA" sz="2800">
              <a:latin typeface="Times New Roman" pitchFamily="18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348038" y="5229225"/>
            <a:ext cx="76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FF00"/>
                </a:solidFill>
                <a:latin typeface="Times New Roman" pitchFamily="18" charset="0"/>
              </a:rPr>
              <a:t>O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508625" y="692150"/>
            <a:ext cx="3168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>
                <a:solidFill>
                  <a:srgbClr val="800000"/>
                </a:solidFill>
                <a:latin typeface="Times New Roman" pitchFamily="18" charset="0"/>
              </a:rPr>
              <a:t>isn't he?</a:t>
            </a:r>
            <a:endParaRPr lang="en-US" sz="1400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5651500" y="1700213"/>
            <a:ext cx="3097213" cy="11112"/>
          </a:xfrm>
          <a:prstGeom prst="lin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111750" y="4221163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000">
                <a:solidFill>
                  <a:srgbClr val="FF0066"/>
                </a:solidFill>
                <a:latin typeface="Times New Roman" pitchFamily="18" charset="0"/>
              </a:rPr>
              <a:t>Yes, he is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25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625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125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125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625"/>
                            </p:stCondLst>
                            <p:childTnLst>
                              <p:par>
                                <p:cTn id="38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625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625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125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625"/>
                            </p:stCondLst>
                            <p:childTnLst>
                              <p:par>
                                <p:cTn id="6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75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  <p:bldP spid="4100" grpId="0" autoUpdateAnimBg="0"/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utoUpdateAnimBg="0"/>
      <p:bldP spid="4108" grpId="0" autoUpdateAnimBg="0"/>
      <p:bldP spid="4109" grpId="0" autoUpdateAnimBg="0"/>
      <p:bldP spid="4110" grpId="0"/>
      <p:bldP spid="4111" grpId="0" animBg="1"/>
      <p:bldP spid="41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7912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My brother really </a:t>
            </a:r>
            <a:r>
              <a:rPr lang="en-US" sz="3600" dirty="0" smtClean="0">
                <a:solidFill>
                  <a:srgbClr val="FF0000"/>
                </a:solidFill>
              </a:rPr>
              <a:t>annoys </a:t>
            </a:r>
            <a:r>
              <a:rPr lang="en-US" sz="3600" dirty="0" smtClean="0"/>
              <a:t>me </a:t>
            </a:r>
            <a:endParaRPr lang="en-US" sz="3600" dirty="0"/>
          </a:p>
        </p:txBody>
      </p:sp>
      <p:pic>
        <p:nvPicPr>
          <p:cNvPr id="4" name="Picture 3" descr="164060737YoHEUO_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57200"/>
            <a:ext cx="76200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981075"/>
            <a:ext cx="1258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000">
                <a:solidFill>
                  <a:srgbClr val="800000"/>
                </a:solidFill>
                <a:latin typeface="Times New Roman" pitchFamily="18" charset="0"/>
              </a:rPr>
              <a:t>They</a:t>
            </a:r>
            <a:endParaRPr lang="en-US" altLang="ar-SA" sz="4000">
              <a:latin typeface="Times New Roman" pitchFamily="18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692275" y="692150"/>
            <a:ext cx="1079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800">
                <a:latin typeface="Times New Roman" pitchFamily="18" charset="0"/>
              </a:rPr>
              <a:t>are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987675" y="765175"/>
            <a:ext cx="2663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ar-SA" sz="5400">
                <a:solidFill>
                  <a:srgbClr val="800000"/>
                </a:solidFill>
                <a:latin typeface="Times New Roman" pitchFamily="18" charset="0"/>
              </a:rPr>
              <a:t>students,</a:t>
            </a:r>
            <a:endParaRPr lang="en-US" altLang="ar-SA" sz="5400">
              <a:latin typeface="Times New Roman" pitchFamily="18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1547813" y="1700213"/>
            <a:ext cx="765175" cy="11112"/>
          </a:xfrm>
          <a:prstGeom prst="lin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50825" y="1700213"/>
            <a:ext cx="933450" cy="11112"/>
          </a:xfrm>
          <a:prstGeom prst="lin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2555875" y="1700213"/>
            <a:ext cx="2663825" cy="0"/>
          </a:xfrm>
          <a:prstGeom prst="lin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 rot="-6297850">
            <a:off x="-577056" y="3466307"/>
            <a:ext cx="2952750" cy="430212"/>
          </a:xfrm>
          <a:custGeom>
            <a:avLst/>
            <a:gdLst>
              <a:gd name="G0" fmla="+- 18403 0 0"/>
              <a:gd name="G1" fmla="+- 4210 0 0"/>
              <a:gd name="G2" fmla="+- 21600 0 4210"/>
              <a:gd name="G3" fmla="+- 10800 0 4210"/>
              <a:gd name="G4" fmla="+- 21600 0 18403"/>
              <a:gd name="G5" fmla="*/ G4 G3 10800"/>
              <a:gd name="G6" fmla="+- 21600 0 G5"/>
              <a:gd name="T0" fmla="*/ 18403 w 21600"/>
              <a:gd name="T1" fmla="*/ 0 h 21600"/>
              <a:gd name="T2" fmla="*/ 0 w 21600"/>
              <a:gd name="T3" fmla="*/ 10800 h 21600"/>
              <a:gd name="T4" fmla="*/ 1840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03" y="0"/>
                </a:moveTo>
                <a:lnTo>
                  <a:pt x="18403" y="4210"/>
                </a:lnTo>
                <a:lnTo>
                  <a:pt x="3375" y="4210"/>
                </a:lnTo>
                <a:lnTo>
                  <a:pt x="3375" y="17390"/>
                </a:lnTo>
                <a:lnTo>
                  <a:pt x="18403" y="17390"/>
                </a:lnTo>
                <a:lnTo>
                  <a:pt x="1840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210"/>
                </a:moveTo>
                <a:lnTo>
                  <a:pt x="1350" y="17390"/>
                </a:lnTo>
                <a:lnTo>
                  <a:pt x="2700" y="17390"/>
                </a:lnTo>
                <a:lnTo>
                  <a:pt x="2700" y="4210"/>
                </a:lnTo>
                <a:close/>
              </a:path>
              <a:path w="21600" h="21600">
                <a:moveTo>
                  <a:pt x="0" y="4210"/>
                </a:moveTo>
                <a:lnTo>
                  <a:pt x="0" y="17390"/>
                </a:lnTo>
                <a:lnTo>
                  <a:pt x="675" y="17390"/>
                </a:lnTo>
                <a:lnTo>
                  <a:pt x="675" y="4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 rot="16200000">
            <a:off x="1506538" y="2967038"/>
            <a:ext cx="20574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 rot="-4573480">
            <a:off x="2713832" y="3126581"/>
            <a:ext cx="2895600" cy="6207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9750" y="5229225"/>
            <a:ext cx="76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FF00"/>
                </a:solidFill>
                <a:latin typeface="Times New Roman" pitchFamily="18" charset="0"/>
              </a:rPr>
              <a:t>S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763713" y="4652963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400">
                <a:solidFill>
                  <a:srgbClr val="FFFF00"/>
                </a:solidFill>
                <a:latin typeface="Times New Roman" pitchFamily="18" charset="0"/>
              </a:rPr>
              <a:t>V</a:t>
            </a:r>
            <a:r>
              <a:rPr lang="en-US" altLang="ar-SA" sz="2800">
                <a:solidFill>
                  <a:srgbClr val="FFFF00"/>
                </a:solidFill>
                <a:latin typeface="Times New Roman" pitchFamily="18" charset="0"/>
              </a:rPr>
              <a:t>to be</a:t>
            </a:r>
            <a:endParaRPr lang="en-US" altLang="ar-SA" sz="2800">
              <a:latin typeface="Times New Roman" pitchFamily="18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348038" y="5229225"/>
            <a:ext cx="76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FF00"/>
                </a:solidFill>
                <a:latin typeface="Times New Roman" pitchFamily="18" charset="0"/>
              </a:rPr>
              <a:t>O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580063" y="476250"/>
            <a:ext cx="31686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solidFill>
                  <a:srgbClr val="800000"/>
                </a:solidFill>
                <a:latin typeface="Times New Roman" pitchFamily="18" charset="0"/>
              </a:rPr>
              <a:t>aren't they</a:t>
            </a:r>
            <a:r>
              <a:rPr lang="en-US" sz="6600">
                <a:solidFill>
                  <a:srgbClr val="800000"/>
                </a:solidFill>
                <a:latin typeface="Times New Roman" pitchFamily="18" charset="0"/>
              </a:rPr>
              <a:t>?</a:t>
            </a:r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5651500" y="1700213"/>
            <a:ext cx="3097213" cy="11112"/>
          </a:xfrm>
          <a:prstGeom prst="lin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111750" y="4221163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000">
                <a:solidFill>
                  <a:srgbClr val="FF0066"/>
                </a:solidFill>
                <a:latin typeface="Times New Roman" pitchFamily="18" charset="0"/>
              </a:rPr>
              <a:t>Yes, they are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25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2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700"/>
                            </p:stCondLst>
                            <p:childTnLst>
                              <p:par>
                                <p:cTn id="38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7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7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2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700"/>
                            </p:stCondLst>
                            <p:childTnLst>
                              <p:par>
                                <p:cTn id="6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75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autoUpdateAnimBg="0"/>
      <p:bldP spid="33796" grpId="0" autoUpdateAnimBg="0"/>
      <p:bldP spid="33797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utoUpdateAnimBg="0"/>
      <p:bldP spid="33804" grpId="0" autoUpdateAnimBg="0"/>
      <p:bldP spid="33805" grpId="0" autoUpdateAnimBg="0"/>
      <p:bldP spid="33806" grpId="0"/>
      <p:bldP spid="33807" grpId="0" animBg="1"/>
      <p:bldP spid="3380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6858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</a:t>
            </a:r>
            <a:endParaRPr lang="en-US" altLang="en-US" sz="6000">
              <a:latin typeface="Times New Roman" pitchFamily="18" charset="0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4648200" y="381000"/>
            <a:ext cx="0" cy="5638800"/>
          </a:xfrm>
          <a:prstGeom prst="line">
            <a:avLst/>
          </a:prstGeom>
          <a:noFill/>
          <a:ln w="1270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20415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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33369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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0" y="50133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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81000" y="4800600"/>
            <a:ext cx="8229600" cy="0"/>
          </a:xfrm>
          <a:prstGeom prst="line">
            <a:avLst/>
          </a:prstGeom>
          <a:noFill/>
          <a:ln w="1270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619250" y="692150"/>
            <a:ext cx="777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5400">
                <a:solidFill>
                  <a:srgbClr val="FF00FF"/>
                </a:solidFill>
                <a:latin typeface="Times New Roman" pitchFamily="18" charset="0"/>
                <a:sym typeface="Wingdings 2" pitchFamily="18" charset="2"/>
              </a:rPr>
              <a:t></a:t>
            </a:r>
            <a:endParaRPr lang="en-US" altLang="ar-SA" sz="2400"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914400" y="20574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5400">
                <a:latin typeface="Times New Roman" pitchFamily="18" charset="0"/>
              </a:rPr>
              <a:t>is</a:t>
            </a:r>
            <a:endParaRPr lang="en-US" altLang="ar-SA" sz="2400">
              <a:latin typeface="Times New Roman" pitchFamily="18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914400" y="5029200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5400">
                <a:solidFill>
                  <a:srgbClr val="FF00FF"/>
                </a:solidFill>
                <a:latin typeface="Times New Roman" pitchFamily="18" charset="0"/>
              </a:rPr>
              <a:t>Was-were</a:t>
            </a:r>
            <a:endParaRPr lang="en-US" altLang="ar-SA" sz="2400">
              <a:latin typeface="Times New Roman" pitchFamily="18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900113" y="3357563"/>
            <a:ext cx="327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5400">
                <a:solidFill>
                  <a:schemeClr val="accent1"/>
                </a:solidFill>
                <a:latin typeface="Times New Roman" pitchFamily="18" charset="0"/>
              </a:rPr>
              <a:t>are</a:t>
            </a:r>
            <a:endParaRPr lang="en-US" altLang="ar-SA" sz="2400">
              <a:latin typeface="Times New Roman" pitchFamily="18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648200" y="609600"/>
            <a:ext cx="14366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FFCC"/>
                </a:solidFill>
                <a:latin typeface="Times New Roman" pitchFamily="18" charset="0"/>
                <a:sym typeface="Wingdings 2" pitchFamily="18" charset="2"/>
              </a:rPr>
              <a:t></a:t>
            </a:r>
            <a:endParaRPr lang="en-US" altLang="ar-SA" sz="6600"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648200" y="1949450"/>
            <a:ext cx="2876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0000"/>
                </a:solidFill>
                <a:latin typeface="Times New Roman" pitchFamily="18" charset="0"/>
              </a:rPr>
              <a:t>Isn,t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648200" y="3244850"/>
            <a:ext cx="2743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0066"/>
                </a:solidFill>
                <a:latin typeface="Times New Roman" pitchFamily="18" charset="0"/>
              </a:rPr>
              <a:t>Aren,t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4648200" y="4876800"/>
            <a:ext cx="4114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800">
                <a:solidFill>
                  <a:srgbClr val="FFFFCC"/>
                </a:solidFill>
                <a:latin typeface="Times New Roman" pitchFamily="18" charset="0"/>
              </a:rPr>
              <a:t>Weren,t-wasn,t</a:t>
            </a:r>
            <a:endParaRPr lang="en-US" altLang="ar-SA" sz="4800">
              <a:latin typeface="Times New Roman" pitchFamily="18" charset="0"/>
            </a:endParaRP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323850" y="1700213"/>
            <a:ext cx="8229600" cy="0"/>
          </a:xfrm>
          <a:prstGeom prst="line">
            <a:avLst/>
          </a:prstGeom>
          <a:noFill/>
          <a:ln w="1270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  <p:sndAc>
      <p:stSnd>
        <p:snd r:embed="rId2" name="GLAS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animBg="1"/>
      <p:bldP spid="35844" grpId="0" autoUpdateAnimBg="0"/>
      <p:bldP spid="35845" grpId="0" autoUpdateAnimBg="0"/>
      <p:bldP spid="35846" grpId="0" autoUpdateAnimBg="0"/>
      <p:bldP spid="35847" grpId="0" animBg="1"/>
      <p:bldP spid="35848" grpId="0" autoUpdateAnimBg="0"/>
      <p:bldP spid="35849" grpId="0" autoUpdateAnimBg="0"/>
      <p:bldP spid="35850" grpId="0" autoUpdateAnimBg="0"/>
      <p:bldP spid="35851" grpId="0" autoUpdateAnimBg="0"/>
      <p:bldP spid="35852" grpId="0" autoUpdateAnimBg="0"/>
      <p:bldP spid="35853" grpId="0" autoUpdateAnimBg="0"/>
      <p:bldP spid="35854" grpId="0" autoUpdateAnimBg="0"/>
      <p:bldP spid="35855" grpId="0" autoUpdateAnimBg="0"/>
      <p:bldP spid="3585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11188" y="2205038"/>
            <a:ext cx="67564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7700">
                <a:solidFill>
                  <a:srgbClr val="FF0066"/>
                </a:solidFill>
                <a:latin typeface="Times New Roman" pitchFamily="18" charset="0"/>
              </a:rPr>
              <a:t>Verb to “do”</a:t>
            </a:r>
          </a:p>
        </p:txBody>
      </p:sp>
      <p:pic>
        <p:nvPicPr>
          <p:cNvPr id="36867" name="Picture 3" descr="كمبيوت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708275"/>
            <a:ext cx="3311525" cy="3311525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381000" y="1676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971800" y="1676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5638800" y="1676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-5396634">
            <a:off x="-381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-5396634">
            <a:off x="25527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-5396634">
            <a:off x="56007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620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S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3528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V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4008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O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23850" y="333375"/>
            <a:ext cx="88201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8800">
                <a:solidFill>
                  <a:srgbClr val="800000"/>
                </a:solidFill>
                <a:latin typeface="Times New Roman" pitchFamily="18" charset="0"/>
              </a:rPr>
              <a:t>She writes  a letter,</a:t>
            </a:r>
            <a:endParaRPr lang="en-US" sz="4400"/>
          </a:p>
        </p:txBody>
      </p:sp>
    </p:spTree>
  </p:cSld>
  <p:clrMapOvr>
    <a:masterClrMapping/>
  </p:clrMapOvr>
  <p:transition spd="slow" advClick="0" advTm="3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0"/>
                            </p:stCondLst>
                            <p:childTnLst>
                              <p:par>
                                <p:cTn id="44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5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utoUpdateAnimBg="0"/>
      <p:bldP spid="8202" grpId="0" autoUpdateAnimBg="0"/>
      <p:bldP spid="8203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4213" y="1341438"/>
            <a:ext cx="4464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400">
                <a:solidFill>
                  <a:srgbClr val="800000"/>
                </a:solidFill>
                <a:latin typeface="Times New Roman" pitchFamily="18" charset="0"/>
              </a:rPr>
              <a:t>She writes a letter,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932363" y="1412875"/>
            <a:ext cx="3527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400">
                <a:solidFill>
                  <a:srgbClr val="FF0000"/>
                </a:solidFill>
                <a:latin typeface="Times New Roman" pitchFamily="18" charset="0"/>
              </a:rPr>
              <a:t>Doesn't she ?</a:t>
            </a:r>
            <a:endParaRPr lang="en-US" altLang="ar-SA" sz="3600">
              <a:latin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21701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8000">
                <a:solidFill>
                  <a:srgbClr val="99FF66"/>
                </a:solidFill>
                <a:latin typeface="Times New Roman" pitchFamily="18" charset="0"/>
              </a:rPr>
              <a:t>Yes,</a:t>
            </a:r>
            <a:endParaRPr lang="en-US" altLang="ar-SA" sz="6600">
              <a:solidFill>
                <a:srgbClr val="99FF66"/>
              </a:solidFill>
              <a:latin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132138" y="3429000"/>
            <a:ext cx="449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8000">
                <a:latin typeface="Times New Roman" pitchFamily="18" charset="0"/>
              </a:rPr>
              <a:t>She does .</a:t>
            </a:r>
            <a:endParaRPr lang="en-US" altLang="ar-SA" sz="66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7172" grpId="0" autoUpdateAnimBg="0"/>
      <p:bldP spid="7173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381000" y="1676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2971800" y="1676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5638800" y="1676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 rot="-5396634">
            <a:off x="-381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 rot="-5396634">
            <a:off x="25527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 rot="-5396634">
            <a:off x="56007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620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S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3528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V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4008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O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23850" y="333375"/>
            <a:ext cx="88201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8800">
                <a:solidFill>
                  <a:srgbClr val="800000"/>
                </a:solidFill>
                <a:latin typeface="Times New Roman" pitchFamily="18" charset="0"/>
              </a:rPr>
              <a:t>they  write  aletter,</a:t>
            </a:r>
            <a:endParaRPr lang="en-US" sz="4400"/>
          </a:p>
        </p:txBody>
      </p:sp>
    </p:spTree>
  </p:cSld>
  <p:clrMapOvr>
    <a:masterClrMapping/>
  </p:clrMapOvr>
  <p:transition spd="slow" advClick="0" advTm="3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0"/>
                            </p:stCondLst>
                            <p:childTnLst>
                              <p:par>
                                <p:cTn id="44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5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2" grpId="0" animBg="1"/>
      <p:bldP spid="37893" grpId="0" animBg="1"/>
      <p:bldP spid="37894" grpId="0" animBg="1"/>
      <p:bldP spid="37895" grpId="0" animBg="1"/>
      <p:bldP spid="37896" grpId="0" autoUpdateAnimBg="0"/>
      <p:bldP spid="37897" grpId="0" autoUpdateAnimBg="0"/>
      <p:bldP spid="3789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4213" y="1341438"/>
            <a:ext cx="424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400">
                <a:solidFill>
                  <a:srgbClr val="800000"/>
                </a:solidFill>
                <a:latin typeface="Times New Roman" pitchFamily="18" charset="0"/>
              </a:rPr>
              <a:t>they write  letter,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932363" y="1412875"/>
            <a:ext cx="3527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400">
                <a:solidFill>
                  <a:srgbClr val="FF0000"/>
                </a:solidFill>
                <a:latin typeface="Times New Roman" pitchFamily="18" charset="0"/>
              </a:rPr>
              <a:t>Don't they ?</a:t>
            </a:r>
            <a:endParaRPr lang="en-US" altLang="ar-SA" sz="3600">
              <a:latin typeface="Times New Roman" pitchFamily="18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21701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8000">
                <a:solidFill>
                  <a:srgbClr val="99FF66"/>
                </a:solidFill>
                <a:latin typeface="Times New Roman" pitchFamily="18" charset="0"/>
              </a:rPr>
              <a:t>Yes,</a:t>
            </a:r>
            <a:endParaRPr lang="en-US" altLang="ar-SA" sz="6600">
              <a:solidFill>
                <a:srgbClr val="99FF66"/>
              </a:solidFill>
              <a:latin typeface="Times New Roman" pitchFamily="18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132138" y="3429000"/>
            <a:ext cx="449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8000">
                <a:latin typeface="Times New Roman" pitchFamily="18" charset="0"/>
              </a:rPr>
              <a:t>they do .</a:t>
            </a:r>
            <a:endParaRPr lang="en-US" altLang="ar-SA" sz="66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utoUpdateAnimBg="0"/>
      <p:bldP spid="38916" grpId="0" autoUpdateAnimBg="0"/>
      <p:bldP spid="3891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381000" y="1676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2971800" y="1676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5638800" y="1676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 rot="-5396634">
            <a:off x="-381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 rot="-5396634">
            <a:off x="25527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 rot="-5396634">
            <a:off x="56007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7620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S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3528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V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4008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O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23850" y="333375"/>
            <a:ext cx="88201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8800">
                <a:solidFill>
                  <a:srgbClr val="800000"/>
                </a:solidFill>
                <a:latin typeface="Times New Roman" pitchFamily="18" charset="0"/>
              </a:rPr>
              <a:t>She  wrote a letter,</a:t>
            </a:r>
            <a:endParaRPr lang="en-US" sz="4400"/>
          </a:p>
        </p:txBody>
      </p:sp>
    </p:spTree>
  </p:cSld>
  <p:clrMapOvr>
    <a:masterClrMapping/>
  </p:clrMapOvr>
  <p:transition spd="slow" advClick="0" advTm="3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0"/>
                            </p:stCondLst>
                            <p:childTnLst>
                              <p:par>
                                <p:cTn id="44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5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39" grpId="0" animBg="1"/>
      <p:bldP spid="39940" grpId="0" animBg="1"/>
      <p:bldP spid="39941" grpId="0" animBg="1"/>
      <p:bldP spid="39942" grpId="0" animBg="1"/>
      <p:bldP spid="39943" grpId="0" animBg="1"/>
      <p:bldP spid="39944" grpId="0" autoUpdateAnimBg="0"/>
      <p:bldP spid="39945" grpId="0" autoUpdateAnimBg="0"/>
      <p:bldP spid="3994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84213" y="1341438"/>
            <a:ext cx="424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400">
                <a:solidFill>
                  <a:srgbClr val="800000"/>
                </a:solidFill>
                <a:latin typeface="Times New Roman" pitchFamily="18" charset="0"/>
              </a:rPr>
              <a:t>She wrote a letter,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932363" y="1412875"/>
            <a:ext cx="3527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400">
                <a:solidFill>
                  <a:srgbClr val="FF0000"/>
                </a:solidFill>
                <a:latin typeface="Times New Roman" pitchFamily="18" charset="0"/>
              </a:rPr>
              <a:t>Didn't she ?</a:t>
            </a:r>
            <a:endParaRPr lang="en-US" altLang="ar-SA" sz="3600">
              <a:latin typeface="Times New Roman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21701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8000">
                <a:solidFill>
                  <a:srgbClr val="99FF66"/>
                </a:solidFill>
                <a:latin typeface="Times New Roman" pitchFamily="18" charset="0"/>
              </a:rPr>
              <a:t>Yes,</a:t>
            </a:r>
            <a:endParaRPr lang="en-US" altLang="ar-SA" sz="6600">
              <a:solidFill>
                <a:srgbClr val="99FF66"/>
              </a:solidFill>
              <a:latin typeface="Times New Roman" pitchFamily="18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132138" y="3429000"/>
            <a:ext cx="449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8000">
                <a:latin typeface="Times New Roman" pitchFamily="18" charset="0"/>
              </a:rPr>
              <a:t>She did .</a:t>
            </a:r>
            <a:endParaRPr lang="en-US" altLang="ar-SA" sz="66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autoUpdateAnimBg="0"/>
      <p:bldP spid="40964" grpId="0" autoUpdateAnimBg="0"/>
      <p:bldP spid="4096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6858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</a:t>
            </a:r>
            <a:endParaRPr lang="en-US" altLang="en-US" sz="6000">
              <a:latin typeface="Times New Roman" pitchFamily="18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648200" y="381000"/>
            <a:ext cx="0" cy="5638800"/>
          </a:xfrm>
          <a:prstGeom prst="line">
            <a:avLst/>
          </a:prstGeom>
          <a:noFill/>
          <a:ln w="1270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20415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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33369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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50133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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81000" y="4800600"/>
            <a:ext cx="8229600" cy="0"/>
          </a:xfrm>
          <a:prstGeom prst="line">
            <a:avLst/>
          </a:prstGeom>
          <a:noFill/>
          <a:ln w="1270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14400" y="20574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5400">
                <a:latin typeface="Times New Roman" pitchFamily="18" charset="0"/>
              </a:rPr>
              <a:t>writes</a:t>
            </a:r>
            <a:endParaRPr lang="en-US" altLang="ar-SA" sz="2400">
              <a:latin typeface="Times New Roman" pitchFamily="18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914400" y="5029200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5400">
                <a:solidFill>
                  <a:srgbClr val="FF00FF"/>
                </a:solidFill>
                <a:latin typeface="Times New Roman" pitchFamily="18" charset="0"/>
              </a:rPr>
              <a:t>wrote</a:t>
            </a:r>
            <a:endParaRPr lang="en-US" altLang="ar-SA" sz="2400">
              <a:latin typeface="Times New Roman" pitchFamily="18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900113" y="3357563"/>
            <a:ext cx="327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5400">
                <a:solidFill>
                  <a:schemeClr val="accent1"/>
                </a:solidFill>
                <a:latin typeface="Times New Roman" pitchFamily="18" charset="0"/>
              </a:rPr>
              <a:t>write</a:t>
            </a:r>
            <a:endParaRPr lang="en-US" altLang="ar-SA" sz="2400">
              <a:latin typeface="Times New Roman" pitchFamily="18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648200" y="1949450"/>
            <a:ext cx="2876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0000"/>
                </a:solidFill>
                <a:latin typeface="Times New Roman" pitchFamily="18" charset="0"/>
              </a:rPr>
              <a:t>Doesn,t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648200" y="3244850"/>
            <a:ext cx="2743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0066"/>
                </a:solidFill>
                <a:latin typeface="Times New Roman" pitchFamily="18" charset="0"/>
              </a:rPr>
              <a:t>Don,t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648200" y="4876800"/>
            <a:ext cx="4114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FFCC"/>
                </a:solidFill>
                <a:latin typeface="Times New Roman" pitchFamily="18" charset="0"/>
              </a:rPr>
              <a:t>Didn,t</a:t>
            </a:r>
            <a:r>
              <a:rPr lang="en-US" altLang="ar-SA" sz="6600">
                <a:latin typeface="Times New Roman" pitchFamily="18" charset="0"/>
              </a:rPr>
              <a:t>.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23850" y="1700213"/>
            <a:ext cx="8229600" cy="0"/>
          </a:xfrm>
          <a:prstGeom prst="line">
            <a:avLst/>
          </a:prstGeom>
          <a:noFill/>
          <a:ln w="1270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619250" y="692150"/>
            <a:ext cx="777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5400">
                <a:solidFill>
                  <a:srgbClr val="FF00FF"/>
                </a:solidFill>
                <a:latin typeface="Times New Roman" pitchFamily="18" charset="0"/>
                <a:sym typeface="Wingdings 2" pitchFamily="18" charset="2"/>
              </a:rPr>
              <a:t></a:t>
            </a:r>
            <a:endParaRPr 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292725" y="620713"/>
            <a:ext cx="14366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6600">
                <a:solidFill>
                  <a:srgbClr val="FFFFCC"/>
                </a:solidFill>
                <a:latin typeface="Times New Roman" pitchFamily="18" charset="0"/>
                <a:sym typeface="Wingdings 2" pitchFamily="18" charset="2"/>
              </a:rPr>
              <a:t></a:t>
            </a:r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2" name="GLAS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nimBg="1"/>
      <p:bldP spid="6148" grpId="0" autoUpdateAnimBg="0"/>
      <p:bldP spid="6149" grpId="0" autoUpdateAnimBg="0"/>
      <p:bldP spid="6150" grpId="0" autoUpdateAnimBg="0"/>
      <p:bldP spid="6151" grpId="0" animBg="1"/>
      <p:bldP spid="6153" grpId="0" autoUpdateAnimBg="0"/>
      <p:bldP spid="6154" grpId="0" autoUpdateAnimBg="0"/>
      <p:bldP spid="6155" grpId="0" autoUpdateAnimBg="0"/>
      <p:bldP spid="6157" grpId="0" autoUpdateAnimBg="0"/>
      <p:bldP spid="6158" grpId="0" autoUpdateAnimBg="0"/>
      <p:bldP spid="6159" grpId="0" autoUpdateAnimBg="0"/>
      <p:bldP spid="6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get on well with </a:t>
            </a:r>
            <a:r>
              <a:rPr lang="en-US" dirty="0" smtClean="0">
                <a:solidFill>
                  <a:schemeClr val="tx1"/>
                </a:solidFill>
              </a:rPr>
              <a:t>my parents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354685721CjuKZv_f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6096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0" y="6858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</a:t>
            </a:r>
            <a:endParaRPr lang="en-US" altLang="en-US" sz="6000">
              <a:latin typeface="Times New Roman" pitchFamily="18" charset="0"/>
            </a:endParaRP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4648200" y="381000"/>
            <a:ext cx="0" cy="5638800"/>
          </a:xfrm>
          <a:prstGeom prst="line">
            <a:avLst/>
          </a:prstGeom>
          <a:noFill/>
          <a:ln w="1270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787900" y="98107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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042988" y="692150"/>
            <a:ext cx="3024187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5400">
                <a:solidFill>
                  <a:srgbClr val="FF00FF"/>
                </a:solidFill>
                <a:latin typeface="Times New Roman" pitchFamily="18" charset="0"/>
              </a:rPr>
              <a:t>Would you mind giving me the pen, please?</a:t>
            </a:r>
            <a:endParaRPr lang="en-US" altLang="ar-SA" sz="2400">
              <a:latin typeface="Times New Roman" pitchFamily="18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508625" y="765175"/>
            <a:ext cx="2876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000">
                <a:solidFill>
                  <a:srgbClr val="FF0000"/>
                </a:solidFill>
                <a:latin typeface="Times New Roman" pitchFamily="18" charset="0"/>
              </a:rPr>
              <a:t>No, not at all</a:t>
            </a:r>
            <a:r>
              <a:rPr lang="en-US" altLang="ar-SA" sz="660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5940425" y="2349500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3600">
                <a:solidFill>
                  <a:srgbClr val="FF0066"/>
                </a:solidFill>
                <a:latin typeface="Times New Roman" pitchFamily="18" charset="0"/>
              </a:rPr>
              <a:t>No, of course not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5651500" y="4076700"/>
            <a:ext cx="26749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ar-SA" sz="4000">
                <a:solidFill>
                  <a:srgbClr val="FFFFCC"/>
                </a:solidFill>
                <a:latin typeface="Times New Roman" pitchFamily="18" charset="0"/>
              </a:rPr>
              <a:t>No, I, II be happy to </a:t>
            </a:r>
            <a:endParaRPr lang="en-US" altLang="ar-SA" sz="4000">
              <a:latin typeface="Times New Roman" pitchFamily="18" charset="0"/>
            </a:endParaRP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4787900" y="4005263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6000">
                <a:latin typeface="Times New Roman" pitchFamily="18" charset="0"/>
                <a:sym typeface="Monotype Sorts" pitchFamily="2" charset="2"/>
              </a:rPr>
              <a:t></a:t>
            </a:r>
            <a:endParaRPr lang="en-US"/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4787900" y="25654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6000">
                <a:latin typeface="Times New Roman" pitchFamily="18" charset="0"/>
                <a:sym typeface="Monotype Sorts" pitchFamily="2" charset="2"/>
              </a:rPr>
              <a:t></a:t>
            </a:r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2" name="GLAS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animBg="1"/>
      <p:bldP spid="56326" grpId="0" autoUpdateAnimBg="0"/>
      <p:bldP spid="56328" grpId="0" autoUpdateAnimBg="0"/>
      <p:bldP spid="56333" grpId="0" autoUpdateAnimBg="0"/>
      <p:bldP spid="56334" grpId="0" autoUpdateAnimBg="0"/>
      <p:bldP spid="56335" grpId="0" autoUpdateAnimBg="0"/>
      <p:bldP spid="56337" grpId="0"/>
      <p:bldP spid="5633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371600" y="0"/>
            <a:ext cx="63246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7700">
                <a:solidFill>
                  <a:srgbClr val="FFFF00"/>
                </a:solidFill>
                <a:latin typeface="Times New Roman" pitchFamily="18" charset="0"/>
              </a:rPr>
              <a:t>Tag  question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58888" y="1989138"/>
            <a:ext cx="632460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7700">
                <a:solidFill>
                  <a:srgbClr val="99FF66"/>
                </a:solidFill>
                <a:latin typeface="Times New Roman" pitchFamily="18" charset="0"/>
              </a:rPr>
              <a:t>Question that expect the</a:t>
            </a:r>
            <a:r>
              <a:rPr lang="en-US" altLang="ar-SA" sz="7700">
                <a:latin typeface="Times New Roman" pitchFamily="18" charset="0"/>
              </a:rPr>
              <a:t> </a:t>
            </a:r>
            <a:r>
              <a:rPr lang="en-US" altLang="ar-SA" sz="7700">
                <a:solidFill>
                  <a:srgbClr val="00FFFF"/>
                </a:solidFill>
                <a:latin typeface="Times New Roman" pitchFamily="18" charset="0"/>
              </a:rPr>
              <a:t>answer “No”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11188" y="2205038"/>
            <a:ext cx="67564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7700">
                <a:solidFill>
                  <a:srgbClr val="FF0066"/>
                </a:solidFill>
                <a:latin typeface="Times New Roman" pitchFamily="18" charset="0"/>
              </a:rPr>
              <a:t>Verb to “be”</a:t>
            </a:r>
          </a:p>
        </p:txBody>
      </p:sp>
      <p:pic>
        <p:nvPicPr>
          <p:cNvPr id="41987" name="Picture 3" descr="كمبيوت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708275"/>
            <a:ext cx="3311525" cy="3311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981075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000">
                <a:solidFill>
                  <a:srgbClr val="800000"/>
                </a:solidFill>
                <a:latin typeface="Times New Roman" pitchFamily="18" charset="0"/>
              </a:rPr>
              <a:t>Sámi</a:t>
            </a:r>
            <a:endParaRPr lang="en-US" altLang="ar-SA" sz="4000">
              <a:latin typeface="Times New Roman" pitchFamily="18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331913" y="692150"/>
            <a:ext cx="12747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800">
                <a:latin typeface="Times New Roman" pitchFamily="18" charset="0"/>
              </a:rPr>
              <a:t>Isn't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411413" y="765175"/>
            <a:ext cx="2952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ar-SA" sz="5400">
                <a:solidFill>
                  <a:srgbClr val="800000"/>
                </a:solidFill>
                <a:latin typeface="Times New Roman" pitchFamily="18" charset="0"/>
              </a:rPr>
              <a:t>a student,</a:t>
            </a:r>
            <a:endParaRPr lang="en-US" altLang="ar-SA" sz="5400">
              <a:latin typeface="Times New Roman" pitchFamily="18" charset="0"/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1547813" y="1700213"/>
            <a:ext cx="765175" cy="11112"/>
          </a:xfrm>
          <a:prstGeom prst="lin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250825" y="1700213"/>
            <a:ext cx="933450" cy="11112"/>
          </a:xfrm>
          <a:prstGeom prst="lin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2555875" y="1700213"/>
            <a:ext cx="2663825" cy="0"/>
          </a:xfrm>
          <a:prstGeom prst="lin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 rot="-6297850">
            <a:off x="-577056" y="3466307"/>
            <a:ext cx="2952750" cy="430212"/>
          </a:xfrm>
          <a:custGeom>
            <a:avLst/>
            <a:gdLst>
              <a:gd name="G0" fmla="+- 18403 0 0"/>
              <a:gd name="G1" fmla="+- 4210 0 0"/>
              <a:gd name="G2" fmla="+- 21600 0 4210"/>
              <a:gd name="G3" fmla="+- 10800 0 4210"/>
              <a:gd name="G4" fmla="+- 21600 0 18403"/>
              <a:gd name="G5" fmla="*/ G4 G3 10800"/>
              <a:gd name="G6" fmla="+- 21600 0 G5"/>
              <a:gd name="T0" fmla="*/ 18403 w 21600"/>
              <a:gd name="T1" fmla="*/ 0 h 21600"/>
              <a:gd name="T2" fmla="*/ 0 w 21600"/>
              <a:gd name="T3" fmla="*/ 10800 h 21600"/>
              <a:gd name="T4" fmla="*/ 1840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03" y="0"/>
                </a:moveTo>
                <a:lnTo>
                  <a:pt x="18403" y="4210"/>
                </a:lnTo>
                <a:lnTo>
                  <a:pt x="3375" y="4210"/>
                </a:lnTo>
                <a:lnTo>
                  <a:pt x="3375" y="17390"/>
                </a:lnTo>
                <a:lnTo>
                  <a:pt x="18403" y="17390"/>
                </a:lnTo>
                <a:lnTo>
                  <a:pt x="1840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210"/>
                </a:moveTo>
                <a:lnTo>
                  <a:pt x="1350" y="17390"/>
                </a:lnTo>
                <a:lnTo>
                  <a:pt x="2700" y="17390"/>
                </a:lnTo>
                <a:lnTo>
                  <a:pt x="2700" y="4210"/>
                </a:lnTo>
                <a:close/>
              </a:path>
              <a:path w="21600" h="21600">
                <a:moveTo>
                  <a:pt x="0" y="4210"/>
                </a:moveTo>
                <a:lnTo>
                  <a:pt x="0" y="17390"/>
                </a:lnTo>
                <a:lnTo>
                  <a:pt x="675" y="17390"/>
                </a:lnTo>
                <a:lnTo>
                  <a:pt x="675" y="4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 rot="16200000">
            <a:off x="1506538" y="2967038"/>
            <a:ext cx="20574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 rot="-4573480">
            <a:off x="2713832" y="3126581"/>
            <a:ext cx="2895600" cy="6207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39750" y="5229225"/>
            <a:ext cx="76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FF00"/>
                </a:solidFill>
                <a:latin typeface="Times New Roman" pitchFamily="18" charset="0"/>
              </a:rPr>
              <a:t>S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763713" y="4652963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400">
                <a:solidFill>
                  <a:srgbClr val="FFFF00"/>
                </a:solidFill>
                <a:latin typeface="Times New Roman" pitchFamily="18" charset="0"/>
              </a:rPr>
              <a:t>V</a:t>
            </a:r>
            <a:r>
              <a:rPr lang="en-US" altLang="ar-SA" sz="2800">
                <a:solidFill>
                  <a:srgbClr val="FFFF00"/>
                </a:solidFill>
                <a:latin typeface="Times New Roman" pitchFamily="18" charset="0"/>
              </a:rPr>
              <a:t>to be</a:t>
            </a:r>
            <a:endParaRPr lang="en-US" altLang="ar-SA" sz="2800">
              <a:latin typeface="Times New Roman" pitchFamily="18" charset="0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3348038" y="5229225"/>
            <a:ext cx="76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FF00"/>
                </a:solidFill>
                <a:latin typeface="Times New Roman" pitchFamily="18" charset="0"/>
              </a:rPr>
              <a:t>O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6011863" y="692150"/>
            <a:ext cx="22336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>
                <a:solidFill>
                  <a:srgbClr val="800000"/>
                </a:solidFill>
                <a:latin typeface="Times New Roman" pitchFamily="18" charset="0"/>
              </a:rPr>
              <a:t>is he?</a:t>
            </a:r>
            <a:endParaRPr lang="en-US" sz="1400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5651500" y="1700213"/>
            <a:ext cx="3097213" cy="11112"/>
          </a:xfrm>
          <a:prstGeom prst="lin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5111750" y="4221163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000">
                <a:solidFill>
                  <a:srgbClr val="FF0066"/>
                </a:solidFill>
                <a:latin typeface="Times New Roman" pitchFamily="18" charset="0"/>
              </a:rPr>
              <a:t>No, he isn,t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75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5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85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3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35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850"/>
                            </p:stCondLst>
                            <p:childTnLst>
                              <p:par>
                                <p:cTn id="38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85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85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35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850"/>
                            </p:stCondLst>
                            <p:childTnLst>
                              <p:par>
                                <p:cTn id="6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75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autoUpdateAnimBg="0"/>
      <p:bldP spid="43012" grpId="0" autoUpdateAnimBg="0"/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/>
      <p:bldP spid="43019" grpId="0" autoUpdateAnimBg="0"/>
      <p:bldP spid="43020" grpId="0" autoUpdateAnimBg="0"/>
      <p:bldP spid="43021" grpId="0" autoUpdateAnimBg="0"/>
      <p:bldP spid="43022" grpId="0"/>
      <p:bldP spid="43023" grpId="0" animBg="1"/>
      <p:bldP spid="4302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981075"/>
            <a:ext cx="1258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000">
                <a:solidFill>
                  <a:srgbClr val="800000"/>
                </a:solidFill>
                <a:latin typeface="Times New Roman" pitchFamily="18" charset="0"/>
              </a:rPr>
              <a:t>They</a:t>
            </a:r>
            <a:endParaRPr lang="en-US" altLang="ar-SA" sz="4000">
              <a:latin typeface="Times New Roman" pitchFamily="18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403350" y="1052513"/>
            <a:ext cx="1512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3600">
                <a:latin typeface="Times New Roman" pitchFamily="18" charset="0"/>
              </a:rPr>
              <a:t>Aren,t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987675" y="765175"/>
            <a:ext cx="237648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ar-SA" sz="5400">
                <a:solidFill>
                  <a:srgbClr val="800000"/>
                </a:solidFill>
                <a:latin typeface="Times New Roman" pitchFamily="18" charset="0"/>
              </a:rPr>
              <a:t>students,</a:t>
            </a:r>
            <a:endParaRPr lang="en-US" altLang="ar-SA" sz="5400">
              <a:latin typeface="Times New Roman" pitchFamily="18" charset="0"/>
            </a:endParaRP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547813" y="1700213"/>
            <a:ext cx="765175" cy="11112"/>
          </a:xfrm>
          <a:prstGeom prst="lin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50825" y="1700213"/>
            <a:ext cx="933450" cy="11112"/>
          </a:xfrm>
          <a:prstGeom prst="lin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2555875" y="1700213"/>
            <a:ext cx="2663825" cy="0"/>
          </a:xfrm>
          <a:prstGeom prst="lin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 rot="-6297850">
            <a:off x="-577056" y="3466307"/>
            <a:ext cx="2952750" cy="430212"/>
          </a:xfrm>
          <a:custGeom>
            <a:avLst/>
            <a:gdLst>
              <a:gd name="G0" fmla="+- 18403 0 0"/>
              <a:gd name="G1" fmla="+- 4210 0 0"/>
              <a:gd name="G2" fmla="+- 21600 0 4210"/>
              <a:gd name="G3" fmla="+- 10800 0 4210"/>
              <a:gd name="G4" fmla="+- 21600 0 18403"/>
              <a:gd name="G5" fmla="*/ G4 G3 10800"/>
              <a:gd name="G6" fmla="+- 21600 0 G5"/>
              <a:gd name="T0" fmla="*/ 18403 w 21600"/>
              <a:gd name="T1" fmla="*/ 0 h 21600"/>
              <a:gd name="T2" fmla="*/ 0 w 21600"/>
              <a:gd name="T3" fmla="*/ 10800 h 21600"/>
              <a:gd name="T4" fmla="*/ 1840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03" y="0"/>
                </a:moveTo>
                <a:lnTo>
                  <a:pt x="18403" y="4210"/>
                </a:lnTo>
                <a:lnTo>
                  <a:pt x="3375" y="4210"/>
                </a:lnTo>
                <a:lnTo>
                  <a:pt x="3375" y="17390"/>
                </a:lnTo>
                <a:lnTo>
                  <a:pt x="18403" y="17390"/>
                </a:lnTo>
                <a:lnTo>
                  <a:pt x="1840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210"/>
                </a:moveTo>
                <a:lnTo>
                  <a:pt x="1350" y="17390"/>
                </a:lnTo>
                <a:lnTo>
                  <a:pt x="2700" y="17390"/>
                </a:lnTo>
                <a:lnTo>
                  <a:pt x="2700" y="4210"/>
                </a:lnTo>
                <a:close/>
              </a:path>
              <a:path w="21600" h="21600">
                <a:moveTo>
                  <a:pt x="0" y="4210"/>
                </a:moveTo>
                <a:lnTo>
                  <a:pt x="0" y="17390"/>
                </a:lnTo>
                <a:lnTo>
                  <a:pt x="675" y="17390"/>
                </a:lnTo>
                <a:lnTo>
                  <a:pt x="675" y="4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 rot="16200000">
            <a:off x="1506538" y="2967038"/>
            <a:ext cx="20574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 rot="-4573480">
            <a:off x="2713832" y="3126581"/>
            <a:ext cx="2895600" cy="6207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539750" y="5229225"/>
            <a:ext cx="76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FF00"/>
                </a:solidFill>
                <a:latin typeface="Times New Roman" pitchFamily="18" charset="0"/>
              </a:rPr>
              <a:t>S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1763713" y="4652963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400">
                <a:solidFill>
                  <a:srgbClr val="FFFF00"/>
                </a:solidFill>
                <a:latin typeface="Times New Roman" pitchFamily="18" charset="0"/>
              </a:rPr>
              <a:t>V</a:t>
            </a:r>
            <a:r>
              <a:rPr lang="en-US" altLang="ar-SA" sz="2800">
                <a:solidFill>
                  <a:srgbClr val="FFFF00"/>
                </a:solidFill>
                <a:latin typeface="Times New Roman" pitchFamily="18" charset="0"/>
              </a:rPr>
              <a:t>to be</a:t>
            </a:r>
            <a:endParaRPr lang="en-US" altLang="ar-SA" sz="2800">
              <a:latin typeface="Times New Roman" pitchFamily="18" charset="0"/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348038" y="5229225"/>
            <a:ext cx="76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FF00"/>
                </a:solidFill>
                <a:latin typeface="Times New Roman" pitchFamily="18" charset="0"/>
              </a:rPr>
              <a:t>O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5795963" y="549275"/>
            <a:ext cx="24479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solidFill>
                  <a:srgbClr val="800000"/>
                </a:solidFill>
                <a:latin typeface="Times New Roman" pitchFamily="18" charset="0"/>
              </a:rPr>
              <a:t>are they</a:t>
            </a:r>
            <a:r>
              <a:rPr lang="en-US" sz="6600">
                <a:solidFill>
                  <a:srgbClr val="800000"/>
                </a:solidFill>
                <a:latin typeface="Times New Roman" pitchFamily="18" charset="0"/>
              </a:rPr>
              <a:t>?</a:t>
            </a:r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5651500" y="1700213"/>
            <a:ext cx="3097213" cy="11112"/>
          </a:xfrm>
          <a:prstGeom prst="lin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5111750" y="4221163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000">
                <a:solidFill>
                  <a:srgbClr val="FF0066"/>
                </a:solidFill>
                <a:latin typeface="Times New Roman" pitchFamily="18" charset="0"/>
              </a:rPr>
              <a:t>No, they aren,t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25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925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425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425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925"/>
                            </p:stCondLst>
                            <p:childTnLst>
                              <p:par>
                                <p:cTn id="38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925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925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425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925"/>
                            </p:stCondLst>
                            <p:childTnLst>
                              <p:par>
                                <p:cTn id="6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75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autoUpdateAnimBg="0"/>
      <p:bldP spid="44036" grpId="0" autoUpdateAnimBg="0"/>
      <p:bldP spid="44037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utoUpdateAnimBg="0"/>
      <p:bldP spid="44044" grpId="0" autoUpdateAnimBg="0"/>
      <p:bldP spid="44045" grpId="0" autoUpdateAnimBg="0"/>
      <p:bldP spid="44046" grpId="0"/>
      <p:bldP spid="44047" grpId="0" animBg="1"/>
      <p:bldP spid="44048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6858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</a:t>
            </a:r>
            <a:endParaRPr lang="en-US" altLang="en-US" sz="6000">
              <a:latin typeface="Times New Roman" pitchFamily="18" charset="0"/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4648200" y="381000"/>
            <a:ext cx="0" cy="5638800"/>
          </a:xfrm>
          <a:prstGeom prst="line">
            <a:avLst/>
          </a:prstGeom>
          <a:noFill/>
          <a:ln w="1270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20415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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33369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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0" y="50133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</a:t>
            </a: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81000" y="4800600"/>
            <a:ext cx="8229600" cy="0"/>
          </a:xfrm>
          <a:prstGeom prst="line">
            <a:avLst/>
          </a:prstGeom>
          <a:noFill/>
          <a:ln w="1270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219700" y="2276475"/>
            <a:ext cx="10652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5400">
                <a:latin typeface="Times New Roman" pitchFamily="18" charset="0"/>
              </a:rPr>
              <a:t>is</a:t>
            </a:r>
            <a:endParaRPr lang="en-US" altLang="ar-SA" sz="2400">
              <a:latin typeface="Times New Roman" pitchFamily="18" charset="0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932363" y="5084763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5400">
                <a:solidFill>
                  <a:srgbClr val="FF00FF"/>
                </a:solidFill>
                <a:latin typeface="Times New Roman" pitchFamily="18" charset="0"/>
              </a:rPr>
              <a:t>Was-were</a:t>
            </a:r>
            <a:endParaRPr lang="en-US" altLang="ar-SA" sz="2400">
              <a:latin typeface="Times New Roman" pitchFamily="18" charset="0"/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859338" y="3573463"/>
            <a:ext cx="327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5400">
                <a:solidFill>
                  <a:schemeClr val="accent1"/>
                </a:solidFill>
                <a:latin typeface="Times New Roman" pitchFamily="18" charset="0"/>
              </a:rPr>
              <a:t>are</a:t>
            </a:r>
            <a:endParaRPr lang="en-US" altLang="ar-SA" sz="2400">
              <a:latin typeface="Times New Roman" pitchFamily="18" charset="0"/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971550" y="1989138"/>
            <a:ext cx="2876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0000"/>
                </a:solidFill>
                <a:latin typeface="Times New Roman" pitchFamily="18" charset="0"/>
              </a:rPr>
              <a:t>Isn,t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900113" y="3357563"/>
            <a:ext cx="2743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0066"/>
                </a:solidFill>
                <a:latin typeface="Times New Roman" pitchFamily="18" charset="0"/>
              </a:rPr>
              <a:t>Aren,t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900113" y="4941888"/>
            <a:ext cx="4114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800">
                <a:solidFill>
                  <a:srgbClr val="FFFFCC"/>
                </a:solidFill>
                <a:latin typeface="Times New Roman" pitchFamily="18" charset="0"/>
              </a:rPr>
              <a:t>Weren,t-wasn,t</a:t>
            </a:r>
            <a:endParaRPr lang="en-US" altLang="ar-SA" sz="4800">
              <a:latin typeface="Times New Roman" pitchFamily="18" charset="0"/>
            </a:endParaRP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323850" y="1700213"/>
            <a:ext cx="8229600" cy="0"/>
          </a:xfrm>
          <a:prstGeom prst="line">
            <a:avLst/>
          </a:prstGeom>
          <a:noFill/>
          <a:ln w="1270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5724525" y="620713"/>
            <a:ext cx="777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5400">
                <a:solidFill>
                  <a:srgbClr val="FF00FF"/>
                </a:solidFill>
                <a:latin typeface="Times New Roman" pitchFamily="18" charset="0"/>
                <a:sym typeface="Wingdings 2" pitchFamily="18" charset="2"/>
              </a:rPr>
              <a:t></a:t>
            </a:r>
            <a:endParaRPr lang="en-US"/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476375" y="333375"/>
            <a:ext cx="14366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6600">
                <a:solidFill>
                  <a:srgbClr val="FFFFCC"/>
                </a:solidFill>
                <a:latin typeface="Times New Roman" pitchFamily="18" charset="0"/>
                <a:sym typeface="Wingdings 2" pitchFamily="18" charset="2"/>
              </a:rPr>
              <a:t></a:t>
            </a:r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2" name="GLAS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animBg="1"/>
      <p:bldP spid="45060" grpId="0" autoUpdateAnimBg="0"/>
      <p:bldP spid="45061" grpId="0" autoUpdateAnimBg="0"/>
      <p:bldP spid="45062" grpId="0" autoUpdateAnimBg="0"/>
      <p:bldP spid="45063" grpId="0" animBg="1"/>
      <p:bldP spid="45065" grpId="0" autoUpdateAnimBg="0"/>
      <p:bldP spid="45066" grpId="0" autoUpdateAnimBg="0"/>
      <p:bldP spid="45067" grpId="0" autoUpdateAnimBg="0"/>
      <p:bldP spid="45069" grpId="0" autoUpdateAnimBg="0"/>
      <p:bldP spid="45070" grpId="0" autoUpdateAnimBg="0"/>
      <p:bldP spid="45071" grpId="0" autoUpdateAnimBg="0"/>
      <p:bldP spid="4507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11188" y="2205038"/>
            <a:ext cx="67564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7700">
                <a:solidFill>
                  <a:srgbClr val="FF0066"/>
                </a:solidFill>
                <a:latin typeface="Times New Roman" pitchFamily="18" charset="0"/>
              </a:rPr>
              <a:t>Verb to “do”</a:t>
            </a:r>
          </a:p>
        </p:txBody>
      </p:sp>
      <p:pic>
        <p:nvPicPr>
          <p:cNvPr id="46083" name="Picture 3" descr="كمبيوت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708275"/>
            <a:ext cx="3311525" cy="3311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auto">
          <a:xfrm>
            <a:off x="381000" y="1676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2971800" y="1676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5638800" y="1676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 rot="-5396634">
            <a:off x="-381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 rot="-5396634">
            <a:off x="25527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 rot="-5396634">
            <a:off x="56007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620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S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3528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V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64008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O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323850" y="333375"/>
            <a:ext cx="8820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5400">
                <a:solidFill>
                  <a:srgbClr val="800000"/>
                </a:solidFill>
                <a:latin typeface="Times New Roman" pitchFamily="18" charset="0"/>
              </a:rPr>
              <a:t>She   doesn't write   a letter,</a:t>
            </a:r>
            <a:endParaRPr lang="en-US" sz="2400"/>
          </a:p>
        </p:txBody>
      </p:sp>
    </p:spTree>
  </p:cSld>
  <p:clrMapOvr>
    <a:masterClrMapping/>
  </p:clrMapOvr>
  <p:transition spd="slow" advClick="0" advTm="3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0"/>
                            </p:stCondLst>
                            <p:childTnLst>
                              <p:par>
                                <p:cTn id="44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5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7" grpId="0" animBg="1"/>
      <p:bldP spid="47108" grpId="0" animBg="1"/>
      <p:bldP spid="47109" grpId="0" animBg="1"/>
      <p:bldP spid="47110" grpId="0" animBg="1"/>
      <p:bldP spid="47111" grpId="0" animBg="1"/>
      <p:bldP spid="47112" grpId="0" autoUpdateAnimBg="0"/>
      <p:bldP spid="47113" grpId="0" autoUpdateAnimBg="0"/>
      <p:bldP spid="47114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68313" y="1628775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3600">
                <a:solidFill>
                  <a:srgbClr val="800000"/>
                </a:solidFill>
                <a:latin typeface="Times New Roman" pitchFamily="18" charset="0"/>
              </a:rPr>
              <a:t>She doesn,t write a letter,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616575" y="1412875"/>
            <a:ext cx="3527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400">
                <a:solidFill>
                  <a:srgbClr val="FF0000"/>
                </a:solidFill>
                <a:latin typeface="Times New Roman" pitchFamily="18" charset="0"/>
              </a:rPr>
              <a:t>Does she ?</a:t>
            </a:r>
            <a:endParaRPr lang="en-US" altLang="ar-SA" sz="3600">
              <a:latin typeface="Times New Roman" pitchFamily="18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21701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8000">
                <a:solidFill>
                  <a:srgbClr val="99FF66"/>
                </a:solidFill>
                <a:latin typeface="Times New Roman" pitchFamily="18" charset="0"/>
              </a:rPr>
              <a:t>No,</a:t>
            </a:r>
            <a:endParaRPr lang="en-US" altLang="ar-SA" sz="6600">
              <a:solidFill>
                <a:srgbClr val="99FF66"/>
              </a:solidFill>
              <a:latin typeface="Times New Roman" pitchFamily="18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132138" y="3429000"/>
            <a:ext cx="5327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8000">
                <a:latin typeface="Times New Roman" pitchFamily="18" charset="0"/>
              </a:rPr>
              <a:t>She doesn't .</a:t>
            </a:r>
            <a:endParaRPr lang="en-US" altLang="ar-SA" sz="66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3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autoUpdateAnimBg="0"/>
      <p:bldP spid="48132" grpId="0" autoUpdateAnimBg="0"/>
      <p:bldP spid="48133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381000" y="1676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2971800" y="1676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5638800" y="1676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 rot="-5396634">
            <a:off x="-381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 rot="-5396634">
            <a:off x="25527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 rot="-5396634">
            <a:off x="56007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620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S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3528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V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4008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O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23850" y="333375"/>
            <a:ext cx="8820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6600">
                <a:solidFill>
                  <a:srgbClr val="800000"/>
                </a:solidFill>
                <a:latin typeface="Times New Roman" pitchFamily="18" charset="0"/>
              </a:rPr>
              <a:t>they  don't  write  a letter,</a:t>
            </a:r>
            <a:endParaRPr lang="en-US" sz="3200"/>
          </a:p>
        </p:txBody>
      </p:sp>
    </p:spTree>
  </p:cSld>
  <p:clrMapOvr>
    <a:masterClrMapping/>
  </p:clrMapOvr>
  <p:transition spd="slow" advClick="0" advTm="3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0"/>
                            </p:stCondLst>
                            <p:childTnLst>
                              <p:par>
                                <p:cTn id="44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5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5" grpId="0" animBg="1"/>
      <p:bldP spid="49156" grpId="0" animBg="1"/>
      <p:bldP spid="49157" grpId="0" animBg="1"/>
      <p:bldP spid="49158" grpId="0" animBg="1"/>
      <p:bldP spid="49159" grpId="0" animBg="1"/>
      <p:bldP spid="49160" grpId="0" autoUpdateAnimBg="0"/>
      <p:bldP spid="49161" grpId="0" autoUpdateAnimBg="0"/>
      <p:bldP spid="4916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Don’t </a:t>
            </a:r>
            <a:r>
              <a:rPr lang="en-US" dirty="0" smtClean="0">
                <a:solidFill>
                  <a:srgbClr val="FF0000"/>
                </a:solidFill>
              </a:rPr>
              <a:t>argue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! Turn that off now.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sam_newman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914400"/>
            <a:ext cx="56388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95288" y="1341438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400">
                <a:solidFill>
                  <a:srgbClr val="800000"/>
                </a:solidFill>
                <a:latin typeface="Times New Roman" pitchFamily="18" charset="0"/>
              </a:rPr>
              <a:t>they don't write  letter,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616575" y="1412875"/>
            <a:ext cx="3527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400">
                <a:solidFill>
                  <a:srgbClr val="FF0000"/>
                </a:solidFill>
                <a:latin typeface="Times New Roman" pitchFamily="18" charset="0"/>
              </a:rPr>
              <a:t>Do they ?</a:t>
            </a:r>
            <a:endParaRPr lang="en-US" altLang="ar-SA" sz="3600">
              <a:latin typeface="Times New Roman" pitchFamily="18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21701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8000">
                <a:solidFill>
                  <a:srgbClr val="99FF66"/>
                </a:solidFill>
                <a:latin typeface="Times New Roman" pitchFamily="18" charset="0"/>
              </a:rPr>
              <a:t>No,</a:t>
            </a:r>
            <a:endParaRPr lang="en-US" altLang="ar-SA" sz="6600">
              <a:solidFill>
                <a:srgbClr val="99FF66"/>
              </a:solidFill>
              <a:latin typeface="Times New Roman" pitchFamily="18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132138" y="3429000"/>
            <a:ext cx="4495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8000">
                <a:latin typeface="Times New Roman" pitchFamily="18" charset="0"/>
              </a:rPr>
              <a:t>they don't .</a:t>
            </a:r>
            <a:endParaRPr lang="en-US" altLang="ar-SA" sz="66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autoUpdateAnimBg="0"/>
      <p:bldP spid="50180" grpId="0" autoUpdateAnimBg="0"/>
      <p:bldP spid="50181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381000" y="1676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2971800" y="1676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5638800" y="1676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 rot="-5396634">
            <a:off x="-381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 rot="-5396634">
            <a:off x="25527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 rot="-5396634">
            <a:off x="5600700" y="3086100"/>
            <a:ext cx="3124200" cy="609600"/>
          </a:xfrm>
          <a:prstGeom prst="notchedRightArrow">
            <a:avLst>
              <a:gd name="adj1" fmla="val 50000"/>
              <a:gd name="adj2" fmla="val 1281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7620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S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3528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V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400800" y="52578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800000"/>
                </a:solidFill>
                <a:latin typeface="Times New Roman" pitchFamily="18" charset="0"/>
              </a:rPr>
              <a:t>O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23850" y="333375"/>
            <a:ext cx="88201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8800">
                <a:solidFill>
                  <a:srgbClr val="800000"/>
                </a:solidFill>
                <a:latin typeface="Times New Roman" pitchFamily="18" charset="0"/>
              </a:rPr>
              <a:t>She  wrote a letter,</a:t>
            </a:r>
            <a:endParaRPr lang="en-US" sz="4400"/>
          </a:p>
        </p:txBody>
      </p:sp>
    </p:spTree>
  </p:cSld>
  <p:clrMapOvr>
    <a:masterClrMapping/>
  </p:clrMapOvr>
  <p:transition spd="slow" advClick="0" advTm="3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0"/>
                            </p:stCondLst>
                            <p:childTnLst>
                              <p:par>
                                <p:cTn id="44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5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3" grpId="0" animBg="1"/>
      <p:bldP spid="51204" grpId="0" animBg="1"/>
      <p:bldP spid="51205" grpId="0" animBg="1"/>
      <p:bldP spid="51206" grpId="0" animBg="1"/>
      <p:bldP spid="51207" grpId="0" animBg="1"/>
      <p:bldP spid="51208" grpId="0" autoUpdateAnimBg="0"/>
      <p:bldP spid="51209" grpId="0" autoUpdateAnimBg="0"/>
      <p:bldP spid="51210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23850" y="1341438"/>
            <a:ext cx="5976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400">
                <a:solidFill>
                  <a:srgbClr val="800000"/>
                </a:solidFill>
                <a:latin typeface="Times New Roman" pitchFamily="18" charset="0"/>
              </a:rPr>
              <a:t>She didn't write a letter,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940425" y="1412875"/>
            <a:ext cx="3527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4400">
                <a:solidFill>
                  <a:srgbClr val="FF0000"/>
                </a:solidFill>
                <a:latin typeface="Times New Roman" pitchFamily="18" charset="0"/>
              </a:rPr>
              <a:t>Did  she ?</a:t>
            </a:r>
            <a:endParaRPr lang="en-US" altLang="ar-SA" sz="3600">
              <a:latin typeface="Times New Roman" pitchFamily="18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21701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8000">
                <a:solidFill>
                  <a:srgbClr val="99FF66"/>
                </a:solidFill>
                <a:latin typeface="Times New Roman" pitchFamily="18" charset="0"/>
              </a:rPr>
              <a:t>No,</a:t>
            </a:r>
            <a:endParaRPr lang="en-US" altLang="ar-SA" sz="6600">
              <a:solidFill>
                <a:srgbClr val="99FF66"/>
              </a:solidFill>
              <a:latin typeface="Times New Roman" pitchFamily="18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132138" y="3429000"/>
            <a:ext cx="4495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8000">
                <a:latin typeface="Times New Roman" pitchFamily="18" charset="0"/>
              </a:rPr>
              <a:t>She didn,t .</a:t>
            </a:r>
            <a:endParaRPr lang="en-US" altLang="ar-SA" sz="66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3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autoUpdateAnimBg="0"/>
      <p:bldP spid="52228" grpId="0" autoUpdateAnimBg="0"/>
      <p:bldP spid="52229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6858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</a:t>
            </a:r>
            <a:endParaRPr lang="en-US" altLang="en-US" sz="6000">
              <a:latin typeface="Times New Roman" pitchFamily="18" charset="0"/>
            </a:endParaRP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4648200" y="381000"/>
            <a:ext cx="0" cy="5638800"/>
          </a:xfrm>
          <a:prstGeom prst="line">
            <a:avLst/>
          </a:prstGeom>
          <a:noFill/>
          <a:ln w="1270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0" y="20415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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0" y="33369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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0" y="50133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6000">
                <a:latin typeface="Times New Roman" pitchFamily="18" charset="0"/>
                <a:sym typeface="Monotype Sorts" pitchFamily="2" charset="2"/>
              </a:rPr>
              <a:t></a:t>
            </a: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381000" y="4800600"/>
            <a:ext cx="8229600" cy="0"/>
          </a:xfrm>
          <a:prstGeom prst="line">
            <a:avLst/>
          </a:prstGeom>
          <a:noFill/>
          <a:ln w="1270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914400" y="20574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5400">
                <a:latin typeface="Times New Roman" pitchFamily="18" charset="0"/>
              </a:rPr>
              <a:t>Doesn't</a:t>
            </a:r>
            <a:endParaRPr lang="en-US" altLang="ar-SA" sz="2400">
              <a:latin typeface="Times New Roman" pitchFamily="18" charset="0"/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914400" y="5029200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5400">
                <a:solidFill>
                  <a:srgbClr val="FF00FF"/>
                </a:solidFill>
                <a:latin typeface="Times New Roman" pitchFamily="18" charset="0"/>
              </a:rPr>
              <a:t>Didn't</a:t>
            </a:r>
            <a:endParaRPr lang="en-US" altLang="ar-SA" sz="2400">
              <a:latin typeface="Times New Roman" pitchFamily="18" charset="0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900113" y="3357563"/>
            <a:ext cx="327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5400">
                <a:solidFill>
                  <a:schemeClr val="accent1"/>
                </a:solidFill>
                <a:latin typeface="Times New Roman" pitchFamily="18" charset="0"/>
              </a:rPr>
              <a:t>Don't </a:t>
            </a:r>
            <a:endParaRPr lang="en-US" altLang="ar-SA" sz="2400">
              <a:latin typeface="Times New Roman" pitchFamily="18" charset="0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648200" y="1949450"/>
            <a:ext cx="2876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0000"/>
                </a:solidFill>
                <a:latin typeface="Times New Roman" pitchFamily="18" charset="0"/>
              </a:rPr>
              <a:t>does</a:t>
            </a:r>
            <a:endParaRPr lang="en-US" altLang="ar-SA" sz="6600">
              <a:latin typeface="Times New Roman" pitchFamily="18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4648200" y="3244850"/>
            <a:ext cx="2743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0066"/>
                </a:solidFill>
                <a:latin typeface="Times New Roman" pitchFamily="18" charset="0"/>
              </a:rPr>
              <a:t>do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4648200" y="4876800"/>
            <a:ext cx="4114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ar-SA" sz="6600">
                <a:solidFill>
                  <a:srgbClr val="FFFFCC"/>
                </a:solidFill>
                <a:latin typeface="Times New Roman" pitchFamily="18" charset="0"/>
              </a:rPr>
              <a:t>did</a:t>
            </a:r>
            <a:r>
              <a:rPr lang="en-US" altLang="ar-SA" sz="6600">
                <a:latin typeface="Times New Roman" pitchFamily="18" charset="0"/>
              </a:rPr>
              <a:t>.</a:t>
            </a:r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323850" y="1700213"/>
            <a:ext cx="8229600" cy="0"/>
          </a:xfrm>
          <a:prstGeom prst="line">
            <a:avLst/>
          </a:prstGeom>
          <a:noFill/>
          <a:ln w="1270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1476375" y="333375"/>
            <a:ext cx="14366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6600">
                <a:solidFill>
                  <a:srgbClr val="FFFFCC"/>
                </a:solidFill>
                <a:latin typeface="Times New Roman" pitchFamily="18" charset="0"/>
                <a:sym typeface="Wingdings 2" pitchFamily="18" charset="2"/>
              </a:rPr>
              <a:t></a:t>
            </a:r>
            <a:endParaRPr lang="en-US"/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5580063" y="549275"/>
            <a:ext cx="777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5400">
                <a:solidFill>
                  <a:srgbClr val="FF00FF"/>
                </a:solidFill>
                <a:latin typeface="Times New Roman" pitchFamily="18" charset="0"/>
                <a:sym typeface="Wingdings 2" pitchFamily="18" charset="2"/>
              </a:rPr>
              <a:t></a:t>
            </a:r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2" name="GLAS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nimBg="1"/>
      <p:bldP spid="53252" grpId="0" autoUpdateAnimBg="0"/>
      <p:bldP spid="53253" grpId="0" autoUpdateAnimBg="0"/>
      <p:bldP spid="53254" grpId="0" autoUpdateAnimBg="0"/>
      <p:bldP spid="53255" grpId="0" animBg="1"/>
      <p:bldP spid="53257" grpId="0" autoUpdateAnimBg="0"/>
      <p:bldP spid="53258" grpId="0" autoUpdateAnimBg="0"/>
      <p:bldP spid="53259" grpId="0" autoUpdateAnimBg="0"/>
      <p:bldP spid="53261" grpId="0" autoUpdateAnimBg="0"/>
      <p:bldP spid="53262" grpId="0" autoUpdateAnimBg="0"/>
      <p:bldP spid="53263" grpId="0" autoUpdateAnimBg="0"/>
      <p:bldP spid="5326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can form the </a:t>
            </a:r>
            <a:r>
              <a:rPr lang="en-US" dirty="0" err="1" smtClean="0"/>
              <a:t>taq</a:t>
            </a:r>
            <a:r>
              <a:rPr lang="en-US" dirty="0" smtClean="0"/>
              <a:t> Q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We use a negative “tag” after an affirmative sentence .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She is happy , isn’t she ?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They are hardworking group , aren't’ they ?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You’re going out, aren’t you ?</a:t>
            </a:r>
          </a:p>
          <a:p>
            <a:r>
              <a:rPr lang="en-US" sz="3200" dirty="0" smtClean="0"/>
              <a:t>We use an affirmative “tag” after a negative sentence.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He isn’t in in a very good mood , is he ?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You weren’t very polite , were you 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Affirmative form</a:t>
            </a:r>
          </a:p>
          <a:p>
            <a:pPr>
              <a:buNone/>
            </a:pPr>
            <a:r>
              <a:rPr lang="en-US" dirty="0" smtClean="0"/>
              <a:t>(S+ verb to be (</a:t>
            </a:r>
            <a:r>
              <a:rPr lang="en-US" dirty="0" err="1" smtClean="0"/>
              <a:t>are+am+is</a:t>
            </a:r>
            <a:r>
              <a:rPr lang="en-US" dirty="0" smtClean="0"/>
              <a:t>) Or verb (s) + noun OR adjective), Negative ?</a:t>
            </a:r>
          </a:p>
          <a:p>
            <a:pPr>
              <a:buNone/>
            </a:pPr>
            <a:r>
              <a:rPr lang="en-US" dirty="0" smtClean="0"/>
              <a:t>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Negative form </a:t>
            </a:r>
          </a:p>
          <a:p>
            <a:pPr>
              <a:buNone/>
            </a:pPr>
            <a:r>
              <a:rPr lang="en-US" dirty="0" smtClean="0"/>
              <a:t>( verb to be (</a:t>
            </a:r>
            <a:r>
              <a:rPr lang="en-US" dirty="0" err="1" smtClean="0"/>
              <a:t>is+am+are</a:t>
            </a:r>
            <a:r>
              <a:rPr lang="en-US" dirty="0" smtClean="0"/>
              <a:t>) Or Verb (base form ) +not + noun OR adjective), affirmative?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Asking for clarification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Pardon </a:t>
            </a:r>
          </a:p>
          <a:p>
            <a:r>
              <a:rPr lang="en-US" sz="6000" dirty="0" smtClean="0"/>
              <a:t>Could you say that again?</a:t>
            </a:r>
          </a:p>
          <a:p>
            <a:r>
              <a:rPr lang="en-US" sz="6000" dirty="0" smtClean="0"/>
              <a:t>What does it mean ?</a:t>
            </a:r>
            <a:endParaRPr lang="ar-SA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They’re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having a row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ouple_after_argu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619999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 love my cat and my cat loves me. We love </a:t>
            </a:r>
            <a:r>
              <a:rPr lang="en-US" dirty="0" smtClean="0">
                <a:solidFill>
                  <a:srgbClr val="FF0000"/>
                </a:solidFill>
              </a:rPr>
              <a:t>each other </a:t>
            </a:r>
            <a:r>
              <a:rPr lang="en-US" dirty="0" smtClean="0"/>
              <a:t>.</a:t>
            </a:r>
            <a:endParaRPr lang="ar-SA" dirty="0"/>
          </a:p>
        </p:txBody>
      </p:sp>
      <p:pic>
        <p:nvPicPr>
          <p:cNvPr id="4" name="عنصر نائب للمحتوى 3" descr="ACF18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457200"/>
            <a:ext cx="6869815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Kelly is Tara’s </a:t>
            </a:r>
            <a:r>
              <a:rPr lang="en-US" dirty="0" smtClean="0">
                <a:solidFill>
                  <a:srgbClr val="FF0000"/>
                </a:solidFill>
              </a:rPr>
              <a:t>closest friend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 descr="439250825qiwNpi_f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304800"/>
            <a:ext cx="6826102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390</TotalTime>
  <Words>1237</Words>
  <Application>Microsoft Office PowerPoint</Application>
  <PresentationFormat>On-screen Show (4:3)</PresentationFormat>
  <Paragraphs>322</Paragraphs>
  <Slides>66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Metro</vt:lpstr>
      <vt:lpstr>Hello girls </vt:lpstr>
      <vt:lpstr>Talking </vt:lpstr>
      <vt:lpstr>Relationships </vt:lpstr>
      <vt:lpstr>Slide 4</vt:lpstr>
      <vt:lpstr>I get on well with my parents</vt:lpstr>
      <vt:lpstr>Don’t argue ! Turn that off now.</vt:lpstr>
      <vt:lpstr>They’re having a row </vt:lpstr>
      <vt:lpstr>I love my cat and my cat loves me. We love each other .</vt:lpstr>
      <vt:lpstr>Kelly is Tara’s closest friend </vt:lpstr>
      <vt:lpstr>I spend a lot of time with my friends </vt:lpstr>
      <vt:lpstr>Teenagers </vt:lpstr>
      <vt:lpstr>Slide 12</vt:lpstr>
      <vt:lpstr>What does the reporting speech mean?</vt:lpstr>
      <vt:lpstr>Slide 14</vt:lpstr>
      <vt:lpstr>Reporting speech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Let’s summarize our grammar !</vt:lpstr>
      <vt:lpstr>Slide 28</vt:lpstr>
      <vt:lpstr>Step 2</vt:lpstr>
      <vt:lpstr>what happened to these people ? </vt:lpstr>
      <vt:lpstr>Slide 31</vt:lpstr>
      <vt:lpstr>Slide 32</vt:lpstr>
      <vt:lpstr>Tag questions </vt:lpstr>
      <vt:lpstr>What is a tag question !</vt:lpstr>
      <vt:lpstr>Let’s see a few examples !</vt:lpstr>
      <vt:lpstr>Now 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How we can form the taq Q ?</vt:lpstr>
      <vt:lpstr>Structure </vt:lpstr>
      <vt:lpstr>Asking for clarification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girls</dc:title>
  <dc:creator>AlghadgirlTeacher</dc:creator>
  <cp:lastModifiedBy>gadcollg</cp:lastModifiedBy>
  <cp:revision>41</cp:revision>
  <dcterms:created xsi:type="dcterms:W3CDTF">2011-03-27T09:28:58Z</dcterms:created>
  <dcterms:modified xsi:type="dcterms:W3CDTF">2011-04-04T09:36:38Z</dcterms:modified>
</cp:coreProperties>
</file>