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3F4D-F8EB-4F18-B038-A448CA1D37F3}" type="datetimeFigureOut">
              <a:rPr lang="es-VE" smtClean="0"/>
              <a:t>24/07/2013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0CFB-0349-4393-829D-0B967565B3C9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65947"/>
              </p:ext>
            </p:extLst>
          </p:nvPr>
        </p:nvGraphicFramePr>
        <p:xfrm>
          <a:off x="71406" y="71415"/>
          <a:ext cx="8929750" cy="6725721"/>
        </p:xfrm>
        <a:graphic>
          <a:graphicData uri="http://schemas.openxmlformats.org/drawingml/2006/table">
            <a:tbl>
              <a:tblPr/>
              <a:tblGrid>
                <a:gridCol w="869487"/>
                <a:gridCol w="798046"/>
                <a:gridCol w="798046"/>
                <a:gridCol w="798046"/>
                <a:gridCol w="798046"/>
                <a:gridCol w="798046"/>
                <a:gridCol w="798046"/>
                <a:gridCol w="798046"/>
                <a:gridCol w="798046"/>
                <a:gridCol w="798046"/>
                <a:gridCol w="877849"/>
              </a:tblGrid>
              <a:tr h="15398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OBSERVACIÓN GREMIAL A LAS TABLAS GENERALES DE SUELDOS DEL PERSONAL DOCENTE Y DE INVESTIGACIÓN, NEGOCIADAS EN LA REUNIÓN DE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NORMATIVA LABORAL PARA LA RAMA DE ACTIVIDADES DEL SECTOR UNIVERSITARIO     </a:t>
                      </a:r>
                      <a:r>
                        <a:rPr lang="es-V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VE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Profesora</a:t>
                      </a:r>
                      <a:r>
                        <a:rPr lang="es-VE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Eco. Gladys de Marval     18 de Junio </a:t>
                      </a:r>
                      <a:r>
                        <a:rPr lang="es-VE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VE" sz="1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TABLAS SALARIALES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TABLAS ACTUALES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RECONSTRUIDA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(Vigente a partir del 01/05/2011)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(Aumentos porcentuales en orden descendente)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V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INCREMENTO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VE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INCREMENTO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3.335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2.677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4.021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3.363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4.015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3.093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4.701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3.779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4.834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3.573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5.434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4.173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5.914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4.161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6.514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4.751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7.232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4.845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7.832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5.445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Fuente: MPPEU/DGPP/PAF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Normativa Laboral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A (ACTIVOS)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B (ACTIVOS)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C (ACTIVOS)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( 25% vigente a partir de Enero 2013)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(25% vigente a partir de Septiembre 2013)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(25% vigente a partir de  Enero 2014)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5.026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4.204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6.283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5.255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7.854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6.568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5.876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4.724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7.345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5.905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9.182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7.381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6.793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5.216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8.491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6.520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10.613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8.150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8.143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5.939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10.179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7.423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12.723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9.279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9.790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6.806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12.238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8.508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15.297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10.635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Normativa Laboral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Normativa Laboral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Normativa Laboral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OBSERVACIONES:</a:t>
                      </a:r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 Tabla A  es calculada  25% sobre la Tabla Reconstruida.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A (PENSIONES)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 B (PENSIONES)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C (PENSIONES)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(Vigente a partir de Enero-2013)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(25% vigente a partir de Septiembre 2013)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(25% vigente a partir de  Enero 2014)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EXCLUSIVA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5.019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3.866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6.273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4.833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7.841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6.041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6.043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4.466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7.553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5.583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9.441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6.979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7.393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5.201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9.241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6.502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11.551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8.128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79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9.040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6.056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11.300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7.570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14.125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9.463 </a:t>
                      </a:r>
                    </a:p>
                  </a:txBody>
                  <a:tcPr marL="4070" marR="4070" marT="4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7357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OBSERVACIONES:</a:t>
                      </a:r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 Cláusula 60 Ajustes de las pensiones por Jubilación (CCU), a los efectos del cálculo del ajuste de pensión, se tomará la cantidad de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tres mil treinta y un </a:t>
                      </a:r>
                      <a:r>
                        <a:rPr lang="es-VE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bolívares </a:t>
                      </a:r>
                      <a:r>
                        <a:rPr lang="es-V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(Bs. 3.031) como pensión mínima. La Tabla A (PENSIONES) es calculada 25% sobre los sueldos al 31/12/2012.</a:t>
                      </a: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53985"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Profesora  Gladys de Marval</a:t>
                      </a:r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Delegada al Consejo Superior de FAPUV</a:t>
                      </a:r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Miembro de la Comisión Nacional de Seguridad Social de FAPUV.</a:t>
                      </a:r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0" marR="4070" marT="4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07" y="71414"/>
          <a:ext cx="8929752" cy="6346864"/>
        </p:xfrm>
        <a:graphic>
          <a:graphicData uri="http://schemas.openxmlformats.org/drawingml/2006/table">
            <a:tbl>
              <a:tblPr/>
              <a:tblGrid>
                <a:gridCol w="719836"/>
                <a:gridCol w="600727"/>
                <a:gridCol w="667472"/>
                <a:gridCol w="429091"/>
                <a:gridCol w="667472"/>
                <a:gridCol w="600727"/>
                <a:gridCol w="638867"/>
                <a:gridCol w="610261"/>
                <a:gridCol w="638867"/>
                <a:gridCol w="619795"/>
                <a:gridCol w="629330"/>
                <a:gridCol w="438625"/>
                <a:gridCol w="629330"/>
                <a:gridCol w="600727"/>
                <a:gridCol w="438625"/>
              </a:tblGrid>
              <a:tr h="218366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s-VE" sz="11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TABLAS COMPARATIVAS PERSONAL ACTIVO Y PERSONAL PENSIONADO SEGÚN CONVENCIÓN COLECTIVA ÚNICA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 A  (ENERO 2013)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0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TABLA B  (SEPTIEMBRE 2013)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DEDICACIÓN EXCLUSIVA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 COMPLETO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DEDICACIÓN EXCLUSIVA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 COMPLETO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74694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5.026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4.204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6.283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5.255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5.876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5.019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857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4.724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3.866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858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7.345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6.273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1.072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5.905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4.833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1.072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6.793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6.043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5.216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4.466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8.491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7.553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6.520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5.583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937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8.143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7.393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5.939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5.201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10.179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9.241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7.423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6.502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921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9.790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9.040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6.806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6.056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12.238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11.300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8.508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7.570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938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9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5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5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TABLA C  (ENERO 2014)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CATEGORÍA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DEDICACIÓN EXCLUSIVA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TIEMPO COMPLETO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DIF.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ACADÉMICA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JUBILADO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Instructor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7.854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6.568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9.182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7.842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1.340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7.381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6.041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1.340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10.613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9.441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8.150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6.979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1.171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Asociado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12.723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11.551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9.279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8.127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1.152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Titular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15.297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14.125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10.635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9.463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1.172 </a:t>
                      </a: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5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Cálculos Propios.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OBSERVACIONES:  Según estos cálculos, basados en las Cláusulas 60 y 64 de la Convención Colectiva Única, NO SE APLICAN los ajustes a las pensiones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74694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en iguales condiciones de los ajustes de sueldos del Personal Docente y de Investigación Activos. La diferencia por debajo de las 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7469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VE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pensiones, es significativa e incide en los cálculos del Bono Recreacional y de Fin de año.</a:t>
                      </a: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9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366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V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Profesora  Gladys de Marval</a:t>
                      </a:r>
                      <a:r>
                        <a:rPr lang="es-VE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366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Delegada al Consejo Superior de FAPUV</a:t>
                      </a:r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366">
                <a:tc gridSpan="9">
                  <a:txBody>
                    <a:bodyPr/>
                    <a:lstStyle/>
                    <a:p>
                      <a:pPr algn="l" rtl="0" fontAlgn="b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Miembro de la Comisión Nacional de Seguridad Social de FAPUV.</a:t>
                      </a:r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VE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52" marR="5652" marT="56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3936"/>
              </p:ext>
            </p:extLst>
          </p:nvPr>
        </p:nvGraphicFramePr>
        <p:xfrm>
          <a:off x="928661" y="71414"/>
          <a:ext cx="7358114" cy="6740748"/>
        </p:xfrm>
        <a:graphic>
          <a:graphicData uri="http://schemas.openxmlformats.org/drawingml/2006/table">
            <a:tbl>
              <a:tblPr/>
              <a:tblGrid>
                <a:gridCol w="1520367"/>
                <a:gridCol w="1021317"/>
                <a:gridCol w="1288251"/>
                <a:gridCol w="1659638"/>
                <a:gridCol w="998103"/>
                <a:gridCol w="870438"/>
              </a:tblGrid>
              <a:tr h="18149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VE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EJERCICIOS PRÁCTICOS: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 (A) : </a:t>
                      </a:r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Profesor Titular a Dedicación Exclusiva 14 Años de Prima.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Enero 2013)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SUELDO ACTIVO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9.790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 TITULAR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2.380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PENSIÓN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9.430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1,25  =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 POR HOGAR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PENSIÓN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11.788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SUELDO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12.730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12.170  X  4,125 + 560 X 3,75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11.788  X  4,125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Bs.   52.301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Bs.  48.626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ENTRE BONO VACACIONAL Y RECREACIONAL Bs.3.676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 (B) </a:t>
                      </a:r>
                      <a:r>
                        <a:rPr lang="es-VE" sz="12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V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Profesor </a:t>
                      </a:r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Asociado a Dedicación Exclusiva.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Enero 2013)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SUELDO ACTIVO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8.143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 POR HOGAR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560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PENSIÓN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7.393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SUELDO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8.703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8.143  X  4,125  + 560  X  3,75 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7.393  X  4,125 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Bs.   35.690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Bs.  30.496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ENTRE BONO VACACIONAL Y RECREACIONAL  Bs. 5.194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 (C) </a:t>
                      </a:r>
                      <a:r>
                        <a:rPr lang="es-VE" sz="12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VE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Profesor </a:t>
                      </a:r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Asistente a Dedicación Exclusiva.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 Enero 2013)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SUELDO ACTIVO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5.876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 POR HOGAR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PENSIÓN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5.019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SUELDO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Bs.     6.436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5.876  x  4,125  +  560  x  3,75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5.019  x  4,125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BONO VACACIONAL: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Bs.   26.338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BONO RECREACIONAL: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Bs.  20.703 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V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ENTRE BONO VACACIONAL Y RECREACIONAL Bs. 5.635</a:t>
                      </a: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91">
                <a:tc gridSpan="2">
                  <a:txBody>
                    <a:bodyPr/>
                    <a:lstStyle/>
                    <a:p>
                      <a:pPr algn="l" rtl="0" fontAlgn="b"/>
                      <a:endParaRPr lang="es-VE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363" marR="4363" marT="4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1103</Words>
  <Application>Microsoft Office PowerPoint</Application>
  <PresentationFormat>Presentación en pantalla (4:3)</PresentationFormat>
  <Paragraphs>426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 Lopez</dc:creator>
  <cp:lastModifiedBy>Pedro Guarache</cp:lastModifiedBy>
  <cp:revision>5</cp:revision>
  <dcterms:created xsi:type="dcterms:W3CDTF">2013-07-19T18:21:06Z</dcterms:created>
  <dcterms:modified xsi:type="dcterms:W3CDTF">2013-07-24T15:56:40Z</dcterms:modified>
</cp:coreProperties>
</file>