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75" r:id="rId4"/>
    <p:sldId id="269" r:id="rId5"/>
    <p:sldId id="271" r:id="rId6"/>
    <p:sldId id="270" r:id="rId7"/>
    <p:sldId id="261" r:id="rId8"/>
    <p:sldId id="277" r:id="rId9"/>
    <p:sldId id="279" r:id="rId10"/>
    <p:sldId id="278" r:id="rId11"/>
    <p:sldId id="266" r:id="rId12"/>
    <p:sldId id="267" r:id="rId13"/>
  </p:sldIdLst>
  <p:sldSz cx="9144000" cy="6858000" type="screen4x3"/>
  <p:notesSz cx="6735763" cy="9867900"/>
  <p:defaultTextStyle>
    <a:defPPr>
      <a:defRPr lang="en-GB"/>
    </a:defPPr>
    <a:lvl1pPr algn="l" defTabSz="449263" rtl="0" fontAlgn="base">
      <a:lnSpc>
        <a:spcPct val="149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メイリオ" pitchFamily="48" charset="0"/>
        <a:ea typeface="+mn-ea"/>
        <a:cs typeface="メイリオ" pitchFamily="48" charset="0"/>
      </a:defRPr>
    </a:lvl1pPr>
    <a:lvl2pPr marL="457200" algn="l" defTabSz="449263" rtl="0" fontAlgn="base">
      <a:lnSpc>
        <a:spcPct val="149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メイリオ" pitchFamily="48" charset="0"/>
        <a:ea typeface="+mn-ea"/>
        <a:cs typeface="メイリオ" pitchFamily="48" charset="0"/>
      </a:defRPr>
    </a:lvl2pPr>
    <a:lvl3pPr marL="914400" algn="l" defTabSz="449263" rtl="0" fontAlgn="base">
      <a:lnSpc>
        <a:spcPct val="149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メイリオ" pitchFamily="48" charset="0"/>
        <a:ea typeface="+mn-ea"/>
        <a:cs typeface="メイリオ" pitchFamily="48" charset="0"/>
      </a:defRPr>
    </a:lvl3pPr>
    <a:lvl4pPr marL="1371600" algn="l" defTabSz="449263" rtl="0" fontAlgn="base">
      <a:lnSpc>
        <a:spcPct val="149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メイリオ" pitchFamily="48" charset="0"/>
        <a:ea typeface="+mn-ea"/>
        <a:cs typeface="メイリオ" pitchFamily="48" charset="0"/>
      </a:defRPr>
    </a:lvl4pPr>
    <a:lvl5pPr marL="1828800" algn="l" defTabSz="449263" rtl="0" fontAlgn="base">
      <a:lnSpc>
        <a:spcPct val="149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メイリオ" pitchFamily="48" charset="0"/>
        <a:ea typeface="+mn-ea"/>
        <a:cs typeface="メイリオ" pitchFamily="48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メイリオ" pitchFamily="48" charset="0"/>
        <a:ea typeface="+mn-ea"/>
        <a:cs typeface="メイリオ" pitchFamily="48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メイリオ" pitchFamily="48" charset="0"/>
        <a:ea typeface="+mn-ea"/>
        <a:cs typeface="メイリオ" pitchFamily="48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メイリオ" pitchFamily="48" charset="0"/>
        <a:ea typeface="+mn-ea"/>
        <a:cs typeface="メイリオ" pitchFamily="48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メイリオ" pitchFamily="48" charset="0"/>
        <a:ea typeface="+mn-ea"/>
        <a:cs typeface="メイリオ" pitchFamily="4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7" autoAdjust="0"/>
    <p:restoredTop sz="94658" autoAdjust="0"/>
  </p:normalViewPr>
  <p:slideViewPr>
    <p:cSldViewPr>
      <p:cViewPr varScale="1">
        <p:scale>
          <a:sx n="57" d="100"/>
          <a:sy n="57" d="100"/>
        </p:scale>
        <p:origin x="-35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23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68" name="AutoShape 3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0" name="AutoShape 5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1" name="AutoShape 6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2" name="AutoShape 7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3814763" y="0"/>
            <a:ext cx="29083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r>
              <a:rPr lang="en-GB"/>
              <a:t>2008/09/20</a:t>
            </a:r>
          </a:p>
        </p:txBody>
      </p:sp>
      <p:sp>
        <p:nvSpPr>
          <p:cNvPr id="11275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21250" cy="36893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9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784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14763" y="9371013"/>
            <a:ext cx="29083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F1551EB3-F165-4829-980D-84E4B6D5D3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8168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r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2008/09/20</a:t>
            </a:r>
          </a:p>
        </p:txBody>
      </p:sp>
      <p:sp>
        <p:nvSpPr>
          <p:cNvPr id="12291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fld id="{EF950E84-1549-442A-9EBE-6560C04EEC9F}" type="slidenum"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eaLnBrk="1" hangingPunct="1"/>
              <a:t>1</a:t>
            </a:fld>
            <a:endParaRPr lang="en-GB" altLang="ja-JP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2292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32363" cy="3700463"/>
          </a:xfrm>
          <a:prstGeom prst="rect">
            <a:avLst/>
          </a:prstGeom>
          <a:solidFill>
            <a:srgbClr val="FFFF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body"/>
          </p:nvPr>
        </p:nvSpPr>
        <p:spPr>
          <a:xfrm>
            <a:off x="673100" y="4686300"/>
            <a:ext cx="5380038" cy="44307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r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2008/09/20</a:t>
            </a:r>
          </a:p>
        </p:txBody>
      </p:sp>
      <p:sp>
        <p:nvSpPr>
          <p:cNvPr id="13315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fld id="{1490B9E7-09BA-490D-846D-CA3BD70D93C9}" type="slidenum"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eaLnBrk="1" hangingPunct="1"/>
              <a:t>7</a:t>
            </a:fld>
            <a:endParaRPr lang="en-GB" altLang="ja-JP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3316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29188" cy="3697288"/>
          </a:xfrm>
          <a:prstGeom prst="rect">
            <a:avLst/>
          </a:prstGeom>
          <a:solidFill>
            <a:srgbClr val="FFFF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/>
          </p:nvPr>
        </p:nvSpPr>
        <p:spPr>
          <a:xfrm>
            <a:off x="673100" y="4686300"/>
            <a:ext cx="5380038" cy="44307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r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2008/09/20</a:t>
            </a:r>
          </a:p>
        </p:txBody>
      </p:sp>
      <p:sp>
        <p:nvSpPr>
          <p:cNvPr id="15363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fld id="{F56C64EB-8FD4-466E-8BE2-26F0A3D77D7A}" type="slidenum"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eaLnBrk="1" hangingPunct="1"/>
              <a:t>10</a:t>
            </a:fld>
            <a:endParaRPr lang="en-GB" altLang="ja-JP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26013" cy="36941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/>
          </p:nvPr>
        </p:nvSpPr>
        <p:spPr>
          <a:xfrm>
            <a:off x="673100" y="4686300"/>
            <a:ext cx="5380038" cy="44307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r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2008/09/20</a:t>
            </a:r>
          </a:p>
        </p:txBody>
      </p:sp>
      <p:sp>
        <p:nvSpPr>
          <p:cNvPr id="14339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fld id="{F563A436-16DC-484A-8905-AEDCF3F6B171}" type="slidenum"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eaLnBrk="1" hangingPunct="1"/>
              <a:t>11</a:t>
            </a:fld>
            <a:endParaRPr lang="en-GB" altLang="ja-JP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340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26013" cy="36941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body"/>
          </p:nvPr>
        </p:nvSpPr>
        <p:spPr>
          <a:xfrm>
            <a:off x="673100" y="4686300"/>
            <a:ext cx="5380038" cy="44307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r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2008/09/20</a:t>
            </a:r>
          </a:p>
        </p:txBody>
      </p:sp>
      <p:sp>
        <p:nvSpPr>
          <p:cNvPr id="15363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fld id="{F56C64EB-8FD4-466E-8BE2-26F0A3D77D7A}" type="slidenum">
              <a:rPr lang="en-GB" altLang="ja-JP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eaLnBrk="1" hangingPunct="1"/>
              <a:t>12</a:t>
            </a:fld>
            <a:endParaRPr lang="en-GB" altLang="ja-JP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901700" y="739775"/>
            <a:ext cx="4926013" cy="36941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/>
          </p:nvPr>
        </p:nvSpPr>
        <p:spPr>
          <a:xfrm>
            <a:off x="673100" y="4686300"/>
            <a:ext cx="5380038" cy="44307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162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452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64313" y="93663"/>
            <a:ext cx="2068512" cy="85725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7188" y="93663"/>
            <a:ext cx="6054725" cy="85725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486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753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9386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7188" y="1052513"/>
            <a:ext cx="4060825" cy="761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0413" y="1052513"/>
            <a:ext cx="4062412" cy="761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701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225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091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75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5689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1711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93663"/>
            <a:ext cx="8275637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123950"/>
            <a:ext cx="8275637" cy="487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1835696" y="6165850"/>
            <a:ext cx="6768554" cy="571500"/>
          </a:xfrm>
          <a:prstGeom prst="rect">
            <a:avLst/>
          </a:prstGeom>
          <a:solidFill>
            <a:srgbClr val="F3BB5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smtClean="0">
                <a:solidFill>
                  <a:srgbClr val="000000"/>
                </a:solidFill>
                <a:ea typeface="ＭＳ Ｐゴシック" charset="-128"/>
              </a:rPr>
              <a:t>わんくま</a:t>
            </a:r>
            <a:r>
              <a:rPr lang="ja-JP" altLang="en-GB" sz="2000" b="1">
                <a:solidFill>
                  <a:srgbClr val="000000"/>
                </a:solidFill>
                <a:ea typeface="ＭＳ Ｐゴシック" charset="-128"/>
              </a:rPr>
              <a:t>同盟 </a:t>
            </a:r>
            <a:r>
              <a:rPr lang="ja-JP" altLang="en-US" sz="2000" b="1" smtClean="0">
                <a:solidFill>
                  <a:srgbClr val="000000"/>
                </a:solidFill>
                <a:ea typeface="ＭＳ Ｐゴシック" charset="-128"/>
              </a:rPr>
              <a:t>名古屋</a:t>
            </a:r>
            <a:r>
              <a:rPr lang="ja-JP" altLang="en-GB" sz="2000" b="1" smtClean="0">
                <a:solidFill>
                  <a:srgbClr val="000000"/>
                </a:solidFill>
                <a:ea typeface="ＭＳ Ｐゴシック" charset="-128"/>
              </a:rPr>
              <a:t>勉強会 </a:t>
            </a:r>
            <a:r>
              <a:rPr lang="en-GB" altLang="ja-JP" sz="2000" b="1">
                <a:solidFill>
                  <a:srgbClr val="000000"/>
                </a:solidFill>
                <a:ea typeface="ＭＳ Ｐゴシック" charset="-128"/>
              </a:rPr>
              <a:t>– TDD </a:t>
            </a:r>
            <a:r>
              <a:rPr lang="ja-JP" altLang="en-GB" sz="2000" b="1" smtClean="0">
                <a:solidFill>
                  <a:srgbClr val="000000"/>
                </a:solidFill>
                <a:ea typeface="ＭＳ Ｐゴシック" charset="-128"/>
              </a:rPr>
              <a:t>道場</a:t>
            </a:r>
            <a:r>
              <a:rPr lang="ja-JP" altLang="en-GB" sz="1600" b="0" smtClean="0">
                <a:solidFill>
                  <a:srgbClr val="000000"/>
                </a:solidFill>
                <a:ea typeface="ＭＳ Ｐゴシック" charset="-128"/>
              </a:rPr>
              <a:t>  </a:t>
            </a:r>
            <a:r>
              <a:rPr lang="en-US" altLang="ja-JP" sz="1600" b="0" smtClean="0">
                <a:solidFill>
                  <a:srgbClr val="000000"/>
                </a:solidFill>
                <a:ea typeface="ＭＳ Ｐゴシック" charset="-128"/>
              </a:rPr>
              <a:t>20110709</a:t>
            </a:r>
            <a:endParaRPr lang="ja-JP" altLang="en-GB" sz="2300" b="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49263" rtl="0" eaLnBrk="0" fontAlgn="base" hangingPunct="0">
        <a:lnSpc>
          <a:spcPct val="62000"/>
        </a:lnSpc>
        <a:spcBef>
          <a:spcPct val="0"/>
        </a:spcBef>
        <a:spcAft>
          <a:spcPct val="0"/>
        </a:spcAft>
        <a:buClr>
          <a:srgbClr val="0099FF"/>
        </a:buClr>
        <a:buSzPct val="100000"/>
        <a:buFont typeface="Arial" charset="0"/>
        <a:defRPr sz="3200" b="1">
          <a:solidFill>
            <a:srgbClr val="0099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62000"/>
        </a:lnSpc>
        <a:spcBef>
          <a:spcPct val="0"/>
        </a:spcBef>
        <a:spcAft>
          <a:spcPct val="0"/>
        </a:spcAft>
        <a:buClr>
          <a:srgbClr val="0099FF"/>
        </a:buClr>
        <a:buSzPct val="100000"/>
        <a:buFont typeface="Arial" charset="0"/>
        <a:defRPr sz="3200" b="1">
          <a:solidFill>
            <a:srgbClr val="0099FF"/>
          </a:solidFill>
          <a:latin typeface="Arial" charset="0"/>
          <a:cs typeface="メイリオ" pitchFamily="48" charset="0"/>
        </a:defRPr>
      </a:lvl2pPr>
      <a:lvl3pPr algn="ctr" defTabSz="449263" rtl="0" eaLnBrk="0" fontAlgn="base" hangingPunct="0">
        <a:lnSpc>
          <a:spcPct val="62000"/>
        </a:lnSpc>
        <a:spcBef>
          <a:spcPct val="0"/>
        </a:spcBef>
        <a:spcAft>
          <a:spcPct val="0"/>
        </a:spcAft>
        <a:buClr>
          <a:srgbClr val="0099FF"/>
        </a:buClr>
        <a:buSzPct val="100000"/>
        <a:buFont typeface="Arial" charset="0"/>
        <a:defRPr sz="3200" b="1">
          <a:solidFill>
            <a:srgbClr val="0099FF"/>
          </a:solidFill>
          <a:latin typeface="Arial" charset="0"/>
          <a:cs typeface="メイリオ" pitchFamily="48" charset="0"/>
        </a:defRPr>
      </a:lvl3pPr>
      <a:lvl4pPr algn="ctr" defTabSz="449263" rtl="0" eaLnBrk="0" fontAlgn="base" hangingPunct="0">
        <a:lnSpc>
          <a:spcPct val="62000"/>
        </a:lnSpc>
        <a:spcBef>
          <a:spcPct val="0"/>
        </a:spcBef>
        <a:spcAft>
          <a:spcPct val="0"/>
        </a:spcAft>
        <a:buClr>
          <a:srgbClr val="0099FF"/>
        </a:buClr>
        <a:buSzPct val="100000"/>
        <a:buFont typeface="Arial" charset="0"/>
        <a:defRPr sz="3200" b="1">
          <a:solidFill>
            <a:srgbClr val="0099FF"/>
          </a:solidFill>
          <a:latin typeface="Arial" charset="0"/>
          <a:cs typeface="メイリオ" pitchFamily="48" charset="0"/>
        </a:defRPr>
      </a:lvl4pPr>
      <a:lvl5pPr algn="ctr" defTabSz="449263" rtl="0" eaLnBrk="0" fontAlgn="base" hangingPunct="0">
        <a:lnSpc>
          <a:spcPct val="62000"/>
        </a:lnSpc>
        <a:spcBef>
          <a:spcPct val="0"/>
        </a:spcBef>
        <a:spcAft>
          <a:spcPct val="0"/>
        </a:spcAft>
        <a:buClr>
          <a:srgbClr val="0099FF"/>
        </a:buClr>
        <a:buSzPct val="100000"/>
        <a:buFont typeface="Arial" charset="0"/>
        <a:defRPr sz="3200" b="1">
          <a:solidFill>
            <a:srgbClr val="0099FF"/>
          </a:solidFill>
          <a:latin typeface="Arial" charset="0"/>
          <a:cs typeface="メイリオ" pitchFamily="48" charset="0"/>
        </a:defRPr>
      </a:lvl5pPr>
      <a:lvl6pPr marL="457200" algn="ctr" defTabSz="449263" rtl="0" eaLnBrk="0" fontAlgn="base" hangingPunct="0">
        <a:lnSpc>
          <a:spcPct val="62000"/>
        </a:lnSpc>
        <a:spcBef>
          <a:spcPct val="0"/>
        </a:spcBef>
        <a:spcAft>
          <a:spcPct val="0"/>
        </a:spcAft>
        <a:buClr>
          <a:srgbClr val="0099FF"/>
        </a:buClr>
        <a:buSzPct val="100000"/>
        <a:buFont typeface="Arial" charset="0"/>
        <a:defRPr sz="3200" b="1">
          <a:solidFill>
            <a:srgbClr val="0099FF"/>
          </a:solidFill>
          <a:latin typeface="Arial" charset="0"/>
          <a:cs typeface="メイリオ" pitchFamily="48" charset="0"/>
        </a:defRPr>
      </a:lvl6pPr>
      <a:lvl7pPr marL="914400" algn="ctr" defTabSz="449263" rtl="0" eaLnBrk="0" fontAlgn="base" hangingPunct="0">
        <a:lnSpc>
          <a:spcPct val="62000"/>
        </a:lnSpc>
        <a:spcBef>
          <a:spcPct val="0"/>
        </a:spcBef>
        <a:spcAft>
          <a:spcPct val="0"/>
        </a:spcAft>
        <a:buClr>
          <a:srgbClr val="0099FF"/>
        </a:buClr>
        <a:buSzPct val="100000"/>
        <a:buFont typeface="Arial" charset="0"/>
        <a:defRPr sz="3200" b="1">
          <a:solidFill>
            <a:srgbClr val="0099FF"/>
          </a:solidFill>
          <a:latin typeface="Arial" charset="0"/>
          <a:cs typeface="メイリオ" pitchFamily="48" charset="0"/>
        </a:defRPr>
      </a:lvl7pPr>
      <a:lvl8pPr marL="1371600" algn="ctr" defTabSz="449263" rtl="0" eaLnBrk="0" fontAlgn="base" hangingPunct="0">
        <a:lnSpc>
          <a:spcPct val="62000"/>
        </a:lnSpc>
        <a:spcBef>
          <a:spcPct val="0"/>
        </a:spcBef>
        <a:spcAft>
          <a:spcPct val="0"/>
        </a:spcAft>
        <a:buClr>
          <a:srgbClr val="0099FF"/>
        </a:buClr>
        <a:buSzPct val="100000"/>
        <a:buFont typeface="Arial" charset="0"/>
        <a:defRPr sz="3200" b="1">
          <a:solidFill>
            <a:srgbClr val="0099FF"/>
          </a:solidFill>
          <a:latin typeface="Arial" charset="0"/>
          <a:cs typeface="メイリオ" pitchFamily="48" charset="0"/>
        </a:defRPr>
      </a:lvl8pPr>
      <a:lvl9pPr marL="1828800" algn="ctr" defTabSz="449263" rtl="0" eaLnBrk="0" fontAlgn="base" hangingPunct="0">
        <a:lnSpc>
          <a:spcPct val="62000"/>
        </a:lnSpc>
        <a:spcBef>
          <a:spcPct val="0"/>
        </a:spcBef>
        <a:spcAft>
          <a:spcPct val="0"/>
        </a:spcAft>
        <a:buClr>
          <a:srgbClr val="0099FF"/>
        </a:buClr>
        <a:buSzPct val="100000"/>
        <a:buFont typeface="Arial" charset="0"/>
        <a:defRPr sz="3200" b="1">
          <a:solidFill>
            <a:srgbClr val="0099FF"/>
          </a:solidFill>
          <a:latin typeface="Arial" charset="0"/>
          <a:cs typeface="メイリオ" pitchFamily="48" charset="0"/>
        </a:defRPr>
      </a:lvl9pPr>
    </p:titleStyle>
    <p:bodyStyle>
      <a:lvl1pPr marL="331788" indent="-331788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メイリオ" pitchFamily="4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1838" indent="-274638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メイリオ" pitchFamily="4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メイリオ" pitchFamily="4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メイリオ" pitchFamily="4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ts val="485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メイリオ" pitchFamily="4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ts val="485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メイリオ" pitchFamily="48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ts val="485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メイリオ" pitchFamily="48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ts val="485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メイリオ" pitchFamily="48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ts val="485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メイリオ" pitchFamily="48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68313" y="3573463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99FF"/>
              </a:buClr>
              <a:defRPr/>
            </a:pPr>
            <a:r>
              <a:rPr lang="en-GB" altLang="ja-JP" sz="7200" b="1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48" charset="-128"/>
              </a:rPr>
              <a:t>TDD    </a:t>
            </a:r>
            <a:r>
              <a:rPr lang="ja-JP" altLang="en-GB" sz="7200" b="1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48" charset="-128"/>
              </a:rPr>
              <a:t>道場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35088" y="3140968"/>
            <a:ext cx="64008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 typeface="メイリオ" pitchFamily="48" charset="0"/>
              <a:buNone/>
            </a:pPr>
            <a:r>
              <a:rPr lang="ja-JP" altLang="en-GB" sz="2400" b="1">
                <a:solidFill>
                  <a:srgbClr val="B80047"/>
                </a:solidFill>
                <a:ea typeface="ＭＳ Ｐゴシック" charset="-128"/>
              </a:rPr>
              <a:t>～ </a:t>
            </a:r>
            <a:r>
              <a:rPr lang="ja-JP" altLang="en-US" sz="2400" b="1" smtClean="0">
                <a:solidFill>
                  <a:srgbClr val="B80047"/>
                </a:solidFill>
                <a:ea typeface="ＭＳ Ｐゴシック" charset="-128"/>
              </a:rPr>
              <a:t>みんな</a:t>
            </a:r>
            <a:r>
              <a:rPr lang="en-US" altLang="ja-JP" sz="2400" b="1" smtClean="0">
                <a:solidFill>
                  <a:srgbClr val="B80047"/>
                </a:solidFill>
                <a:ea typeface="ＭＳ Ｐゴシック" charset="-128"/>
              </a:rPr>
              <a:t>!</a:t>
            </a:r>
            <a:r>
              <a:rPr lang="ja-JP" altLang="en-GB" sz="2400" b="1" smtClean="0">
                <a:solidFill>
                  <a:srgbClr val="B80047"/>
                </a:solidFill>
                <a:ea typeface="ＭＳ Ｐゴシック" charset="-128"/>
              </a:rPr>
              <a:t> </a:t>
            </a:r>
            <a:r>
              <a:rPr lang="en-GB" altLang="ja-JP" sz="2400" b="1">
                <a:solidFill>
                  <a:srgbClr val="B80047"/>
                </a:solidFill>
                <a:ea typeface="ＭＳ Ｐゴシック" charset="-128"/>
              </a:rPr>
              <a:t>TDD </a:t>
            </a:r>
            <a:r>
              <a:rPr lang="ja-JP" altLang="en-US" sz="2400" b="1" smtClean="0">
                <a:solidFill>
                  <a:srgbClr val="B80047"/>
                </a:solidFill>
                <a:ea typeface="ＭＳ Ｐゴシック" charset="-128"/>
              </a:rPr>
              <a:t>やってみようよ</a:t>
            </a:r>
            <a:r>
              <a:rPr lang="en-GB" altLang="ja-JP" sz="2400" b="1" smtClean="0">
                <a:solidFill>
                  <a:srgbClr val="B80047"/>
                </a:solidFill>
                <a:ea typeface="ＭＳ Ｐゴシック" charset="-128"/>
              </a:rPr>
              <a:t> </a:t>
            </a:r>
            <a:r>
              <a:rPr lang="ja-JP" altLang="en-GB" sz="2400" b="1">
                <a:solidFill>
                  <a:srgbClr val="B80047"/>
                </a:solidFill>
                <a:ea typeface="ＭＳ Ｐゴシック" charset="-128"/>
              </a:rPr>
              <a:t>～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lum bright="-18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836613"/>
            <a:ext cx="3168650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8000" contrast="2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51486" y="5157192"/>
            <a:ext cx="5689227" cy="597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smtClean="0">
                <a:solidFill>
                  <a:schemeClr val="accent6">
                    <a:lumMod val="75000"/>
                  </a:schemeClr>
                </a:solidFill>
              </a:rPr>
              <a:t>とりあえず喋る人</a:t>
            </a:r>
            <a:r>
              <a:rPr kumimoji="1" lang="en-US" altLang="ja-JP" sz="2400" smtClean="0">
                <a:solidFill>
                  <a:schemeClr val="accent6">
                    <a:lumMod val="75000"/>
                  </a:schemeClr>
                </a:solidFill>
              </a:rPr>
              <a:t>: @biac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182563"/>
            <a:ext cx="8280400" cy="1062037"/>
          </a:xfrm>
        </p:spPr>
        <p:txBody>
          <a:bodyPr lIns="0" tIns="0" rIns="0" bIns="0"/>
          <a:lstStyle/>
          <a:p>
            <a:endParaRPr lang="ja-JP" altLang="ja-JP" smtClean="0">
              <a:ea typeface="ＭＳ Ｐゴシック" charset="-128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0400" cy="7527925"/>
          </a:xfrm>
        </p:spPr>
        <p:txBody>
          <a:bodyPr lIns="0" tIns="0" rIns="0" bIns="0"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33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93663"/>
            <a:ext cx="8280400" cy="1062037"/>
          </a:xfrm>
        </p:spPr>
        <p:txBody>
          <a:bodyPr lIns="0" tIns="0" rIns="0" bIns="0"/>
          <a:lstStyle/>
          <a:p>
            <a:pPr>
              <a:lnSpc>
                <a:spcPct val="7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>
                <a:ea typeface="ＭＳ Ｐゴシック" charset="-128"/>
              </a:rPr>
              <a:t>附録</a:t>
            </a:r>
            <a:r>
              <a:rPr lang="en-GB" altLang="ja-JP" smtClean="0">
                <a:ea typeface="ＭＳ Ｐゴシック" charset="-128"/>
              </a:rPr>
              <a:t>: TDD </a:t>
            </a:r>
            <a:r>
              <a:rPr lang="ja-JP" altLang="en-GB" smtClean="0">
                <a:ea typeface="ＭＳ Ｐゴシック" charset="-128"/>
              </a:rPr>
              <a:t>三原則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102600" cy="5067300"/>
          </a:xfrm>
        </p:spPr>
        <p:txBody>
          <a:bodyPr lIns="0" tIns="0" rIns="0" bIns="0"/>
          <a:lstStyle/>
          <a:p>
            <a:pPr marL="330200" indent="-322263" eaLnBrk="1" hangingPunct="1">
              <a:lnSpc>
                <a:spcPct val="125000"/>
              </a:lnSpc>
              <a:tabLst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GB" altLang="ja-JP" smtClean="0">
                <a:ea typeface="ＭＳ Ｐゴシック" charset="-128"/>
              </a:rPr>
              <a:t>RED ⇒ GREEN</a:t>
            </a:r>
            <a:br>
              <a:rPr lang="en-GB" altLang="ja-JP" smtClean="0">
                <a:ea typeface="ＭＳ Ｐゴシック" charset="-128"/>
              </a:rPr>
            </a:br>
            <a:r>
              <a:rPr lang="ja-JP" altLang="en-GB" sz="2400" smtClean="0">
                <a:ea typeface="ＭＳ Ｐゴシック" charset="-128"/>
              </a:rPr>
              <a:t>失敗するユニットテストを成功させるためにしか、プロダクトコードを書いてはならない。</a:t>
            </a:r>
          </a:p>
          <a:p>
            <a:pPr marL="330200" indent="-322263" eaLnBrk="1" hangingPunct="1">
              <a:lnSpc>
                <a:spcPct val="125000"/>
              </a:lnSpc>
              <a:tabLst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ja-JP" altLang="en-GB" smtClean="0">
                <a:ea typeface="ＭＳ Ｐゴシック" charset="-128"/>
              </a:rPr>
              <a:t>失敗する</a:t>
            </a:r>
            <a:r>
              <a:rPr lang="en-GB" altLang="ja-JP" smtClean="0">
                <a:ea typeface="ＭＳ Ｐゴシック" charset="-128"/>
              </a:rPr>
              <a:t>(</a:t>
            </a:r>
            <a:r>
              <a:rPr lang="ja-JP" altLang="en-GB" smtClean="0">
                <a:ea typeface="ＭＳ Ｐゴシック" charset="-128"/>
              </a:rPr>
              <a:t>と思われる</a:t>
            </a:r>
            <a:r>
              <a:rPr lang="en-GB" altLang="ja-JP" smtClean="0">
                <a:ea typeface="ＭＳ Ｐゴシック" charset="-128"/>
              </a:rPr>
              <a:t>)</a:t>
            </a:r>
            <a:r>
              <a:rPr lang="ja-JP" altLang="en-GB" smtClean="0">
                <a:ea typeface="ＭＳ Ｐゴシック" charset="-128"/>
              </a:rPr>
              <a:t>テストケースだけ</a:t>
            </a:r>
            <a:br>
              <a:rPr lang="ja-JP" altLang="en-GB" smtClean="0">
                <a:ea typeface="ＭＳ Ｐゴシック" charset="-128"/>
              </a:rPr>
            </a:br>
            <a:r>
              <a:rPr lang="ja-JP" altLang="en-GB" sz="2400" smtClean="0">
                <a:ea typeface="ＭＳ Ｐゴシック" charset="-128"/>
              </a:rPr>
              <a:t>失敗させるためにしか、ユニットテストを書いてはならない。コンパイルエラーは失敗に数える。</a:t>
            </a:r>
          </a:p>
          <a:p>
            <a:pPr marL="330200" indent="-322263" eaLnBrk="1" hangingPunct="1">
              <a:lnSpc>
                <a:spcPct val="125000"/>
              </a:lnSpc>
              <a:tabLst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ja-JP" altLang="en-GB" smtClean="0">
                <a:ea typeface="ＭＳ Ｐゴシック" charset="-128"/>
              </a:rPr>
              <a:t>テストをギリギリ通るだけ</a:t>
            </a:r>
            <a:br>
              <a:rPr lang="ja-JP" altLang="en-GB" smtClean="0">
                <a:ea typeface="ＭＳ Ｐゴシック" charset="-128"/>
              </a:rPr>
            </a:br>
            <a:r>
              <a:rPr lang="ja-JP" altLang="en-GB" sz="2400" smtClean="0">
                <a:ea typeface="ＭＳ Ｐゴシック" charset="-128"/>
              </a:rPr>
              <a:t>ユニットテストを</a:t>
            </a:r>
            <a:r>
              <a:rPr lang="en-GB" altLang="ja-JP" sz="2400" smtClean="0">
                <a:ea typeface="ＭＳ Ｐゴシック" charset="-128"/>
              </a:rPr>
              <a:t>1</a:t>
            </a:r>
            <a:r>
              <a:rPr lang="ja-JP" altLang="en-GB" sz="2400" smtClean="0">
                <a:ea typeface="ＭＳ Ｐゴシック" charset="-128"/>
              </a:rPr>
              <a:t>つだけ成功させる以上に、プロダクトコードを書いてはならない。 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539750" y="720725"/>
            <a:ext cx="6840538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5pPr>
            <a:lvl6pPr marL="25146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6pPr>
            <a:lvl7pPr marL="29718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7pPr>
            <a:lvl8pPr marL="34290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8pPr>
            <a:lvl9pPr marL="3886200" indent="-228600" defTabSz="449263" eaLnBrk="0" fontAlgn="base" hangingPunct="0">
              <a:lnSpc>
                <a:spcPct val="14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メイリオ" pitchFamily="48" charset="0"/>
                <a:cs typeface="メイリオ" pitchFamily="4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ts val="1425"/>
              </a:spcBef>
            </a:pPr>
            <a:r>
              <a:rPr lang="en-GB" altLang="ja-JP" sz="1500">
                <a:solidFill>
                  <a:srgbClr val="198A8A"/>
                </a:solidFill>
                <a:ea typeface="ＭＳ Ｐゴシック" charset="-128"/>
              </a:rPr>
              <a:t>http://yattom.jp/trac/public/wiki/TDDByUncleBobMartin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182563"/>
            <a:ext cx="8280400" cy="1062037"/>
          </a:xfrm>
        </p:spPr>
        <p:txBody>
          <a:bodyPr lIns="0" tIns="0" rIns="0" bIns="0"/>
          <a:lstStyle/>
          <a:p>
            <a:endParaRPr lang="ja-JP" altLang="ja-JP" smtClean="0">
              <a:ea typeface="ＭＳ Ｐゴシック" charset="-128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1052513"/>
            <a:ext cx="8280400" cy="7527925"/>
          </a:xfrm>
        </p:spPr>
        <p:txBody>
          <a:bodyPr lIns="0" tIns="0" rIns="0" bIns="0"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TDD </a:t>
            </a:r>
            <a:r>
              <a:rPr kumimoji="1" lang="ja-JP" altLang="en-US" smtClean="0">
                <a:ea typeface="ＭＳ Ｐゴシック" charset="-128"/>
              </a:rPr>
              <a:t>道場 ～ お品書き</a:t>
            </a:r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1" lang="ja-JP" altLang="en-US" b="1" smtClean="0">
                <a:ea typeface="ＭＳ Ｐゴシック" charset="-128"/>
              </a:rPr>
              <a:t>ペアプログラミング</a:t>
            </a:r>
            <a:r>
              <a:rPr kumimoji="1" lang="en-US" altLang="ja-JP" smtClean="0">
                <a:ea typeface="ＭＳ Ｐゴシック" charset="-128"/>
              </a:rPr>
              <a:t> </a:t>
            </a:r>
            <a:r>
              <a:rPr kumimoji="1" lang="ja-JP" altLang="en-US" smtClean="0">
                <a:ea typeface="ＭＳ Ｐゴシック" charset="-128"/>
              </a:rPr>
              <a:t>で </a:t>
            </a:r>
            <a:r>
              <a:rPr kumimoji="1" lang="en-US" altLang="ja-JP" b="1" smtClean="0">
                <a:ea typeface="ＭＳ Ｐゴシック" charset="-128"/>
              </a:rPr>
              <a:t>TDD</a:t>
            </a:r>
            <a:br>
              <a:rPr kumimoji="1" lang="en-US" altLang="ja-JP" b="1" smtClean="0">
                <a:ea typeface="ＭＳ Ｐゴシック" charset="-128"/>
              </a:rPr>
            </a:br>
            <a:endParaRPr kumimoji="1" lang="en-US" altLang="ja-JP" b="1" smtClean="0">
              <a:ea typeface="ＭＳ Ｐゴシック" charset="-128"/>
            </a:endParaRPr>
          </a:p>
          <a:p>
            <a:pPr lvl="1"/>
            <a:r>
              <a:rPr kumimoji="1" lang="ja-JP" altLang="en-US" b="1" smtClean="0">
                <a:solidFill>
                  <a:srgbClr val="C00000"/>
                </a:solidFill>
                <a:ea typeface="ＭＳ Ｐゴシック" charset="-128"/>
              </a:rPr>
              <a:t>乱取り</a:t>
            </a:r>
            <a:r>
              <a:rPr kumimoji="1" lang="ja-JP" altLang="en-US" smtClean="0">
                <a:ea typeface="ＭＳ Ｐゴシック" charset="-128"/>
              </a:rPr>
              <a:t> </a:t>
            </a:r>
            <a:r>
              <a:rPr kumimoji="1" lang="en-US" altLang="ja-JP" smtClean="0">
                <a:ea typeface="ＭＳ Ｐゴシック" charset="-128"/>
              </a:rPr>
              <a:t>(</a:t>
            </a:r>
            <a:r>
              <a:rPr kumimoji="1" lang="ja-JP" altLang="en-US" smtClean="0">
                <a:ea typeface="ＭＳ Ｐゴシック" charset="-128"/>
              </a:rPr>
              <a:t>参加者から</a:t>
            </a:r>
            <a:r>
              <a:rPr kumimoji="1" lang="en-US" altLang="ja-JP" smtClean="0">
                <a:ea typeface="ＭＳ Ｐゴシック" charset="-128"/>
              </a:rPr>
              <a:t>5</a:t>
            </a:r>
            <a:r>
              <a:rPr kumimoji="1" lang="ja-JP" altLang="en-US" smtClean="0">
                <a:ea typeface="ＭＳ Ｐゴシック" charset="-128"/>
              </a:rPr>
              <a:t>分交代でペアプロ</a:t>
            </a:r>
            <a:r>
              <a:rPr kumimoji="1" lang="en-US" altLang="ja-JP" smtClean="0">
                <a:ea typeface="ＭＳ Ｐゴシック" charset="-128"/>
              </a:rPr>
              <a:t>)</a:t>
            </a:r>
            <a:br>
              <a:rPr kumimoji="1" lang="en-US" altLang="ja-JP" smtClean="0">
                <a:ea typeface="ＭＳ Ｐゴシック" charset="-128"/>
              </a:rPr>
            </a:br>
            <a:endParaRPr kumimoji="1" lang="en-US" altLang="ja-JP" smtClean="0">
              <a:ea typeface="ＭＳ Ｐゴシック" charset="-128"/>
            </a:endParaRPr>
          </a:p>
          <a:p>
            <a:pPr lvl="1"/>
            <a:r>
              <a:rPr kumimoji="1" lang="ja-JP" altLang="en-US" b="1" smtClean="0">
                <a:ea typeface="ＭＳ Ｐゴシック" charset="-128"/>
              </a:rPr>
              <a:t>組手</a:t>
            </a:r>
            <a:r>
              <a:rPr kumimoji="1" lang="ja-JP" altLang="en-US" smtClean="0">
                <a:ea typeface="ＭＳ Ｐゴシック" charset="-128"/>
              </a:rPr>
              <a:t> </a:t>
            </a:r>
            <a:r>
              <a:rPr kumimoji="1" lang="en-US" altLang="ja-JP" smtClean="0">
                <a:ea typeface="ＭＳ Ｐゴシック" charset="-128"/>
              </a:rPr>
              <a:t>(</a:t>
            </a:r>
            <a:r>
              <a:rPr kumimoji="1" lang="ja-JP" altLang="en-US" smtClean="0">
                <a:ea typeface="ＭＳ Ｐゴシック" charset="-128"/>
              </a:rPr>
              <a:t>師匠がナビゲーター、ドライバーは交代</a:t>
            </a:r>
            <a:r>
              <a:rPr kumimoji="1" lang="en-US" altLang="ja-JP" smtClean="0">
                <a:ea typeface="ＭＳ Ｐゴシック" charset="-128"/>
              </a:rPr>
              <a:t>)</a:t>
            </a:r>
            <a:br>
              <a:rPr kumimoji="1" lang="en-US" altLang="ja-JP" smtClean="0">
                <a:ea typeface="ＭＳ Ｐゴシック" charset="-128"/>
              </a:rPr>
            </a:br>
            <a:endParaRPr kumimoji="1" lang="en-US" altLang="ja-JP" smtClean="0">
              <a:ea typeface="ＭＳ Ｐゴシック" charset="-128"/>
            </a:endParaRPr>
          </a:p>
          <a:p>
            <a:pPr lvl="1"/>
            <a:r>
              <a:rPr kumimoji="1" lang="ja-JP" altLang="en-US" b="1" smtClean="0">
                <a:solidFill>
                  <a:schemeClr val="tx1"/>
                </a:solidFill>
                <a:ea typeface="ＭＳ Ｐゴシック" charset="-128"/>
              </a:rPr>
              <a:t>模範試合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5" name="角丸四角形吹き出し 4"/>
          <p:cNvSpPr/>
          <p:nvPr/>
        </p:nvSpPr>
        <p:spPr bwMode="auto">
          <a:xfrm>
            <a:off x="6588224" y="764704"/>
            <a:ext cx="2376264" cy="1194993"/>
          </a:xfrm>
          <a:prstGeom prst="wedgeRoundRectCallout">
            <a:avLst>
              <a:gd name="adj1" fmla="val -98269"/>
              <a:gd name="adj2" fmla="val 63009"/>
              <a:gd name="adj3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>
            <a:normAutofit fontScale="92500" lnSpcReduction="10000"/>
          </a:bodyPr>
          <a:lstStyle/>
          <a:p>
            <a:pPr algn="ctr">
              <a:lnSpc>
                <a:spcPct val="129000"/>
              </a:lnSpc>
              <a:defRPr/>
            </a:pPr>
            <a:r>
              <a:rPr lang="ja-JP" altLang="en-US" sz="3200" b="1">
                <a:solidFill>
                  <a:schemeClr val="accent1"/>
                </a:solidFill>
                <a:ea typeface="ＭＳ Ｐゴシック" charset="-128"/>
              </a:rPr>
              <a:t>今日</a:t>
            </a:r>
            <a:r>
              <a:rPr lang="ja-JP" altLang="en-US" sz="3200" b="1" smtClean="0">
                <a:solidFill>
                  <a:schemeClr val="accent1"/>
                </a:solidFill>
                <a:ea typeface="ＭＳ Ｐゴシック" charset="-128"/>
              </a:rPr>
              <a:t>はこれ</a:t>
            </a:r>
            <a:r>
              <a:rPr lang="en-US" altLang="ja-JP" sz="2900" b="1" smtClean="0">
                <a:solidFill>
                  <a:schemeClr val="accent1"/>
                </a:solidFill>
                <a:ea typeface="ＭＳ Ｐゴシック" charset="-128"/>
              </a:rPr>
              <a:t/>
            </a:r>
            <a:br>
              <a:rPr lang="en-US" altLang="ja-JP" sz="2900" b="1" smtClean="0">
                <a:solidFill>
                  <a:schemeClr val="accent1"/>
                </a:solidFill>
                <a:ea typeface="ＭＳ Ｐゴシック" charset="-128"/>
              </a:rPr>
            </a:b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</a:rPr>
              <a:t>(…</a:t>
            </a:r>
            <a:r>
              <a:rPr lang="ja-JP" altLang="en-US" sz="2400" smtClean="0">
                <a:solidFill>
                  <a:schemeClr val="accent1"/>
                </a:solidFill>
                <a:ea typeface="ＭＳ Ｐゴシック" charset="-128"/>
              </a:rPr>
              <a:t>の予定</a:t>
            </a:r>
            <a:r>
              <a:rPr lang="en-US" altLang="ja-JP" sz="2400" smtClean="0">
                <a:solidFill>
                  <a:schemeClr val="accent1"/>
                </a:solidFill>
                <a:ea typeface="ＭＳ Ｐゴシック" charset="-128"/>
              </a:rPr>
              <a:t>)</a:t>
            </a:r>
            <a:endParaRPr lang="ja-JP" altLang="en-US" sz="1900">
              <a:solidFill>
                <a:schemeClr val="accent1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30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ea typeface="ＭＳ Ｐゴシック" charset="-128"/>
              </a:rPr>
              <a:t>ところで</a:t>
            </a:r>
            <a:r>
              <a:rPr kumimoji="1" lang="en-US" altLang="ja-JP" smtClean="0">
                <a:ea typeface="ＭＳ Ｐゴシック" charset="-128"/>
              </a:rPr>
              <a:t> TDD </a:t>
            </a:r>
            <a:r>
              <a:rPr kumimoji="1" lang="ja-JP" altLang="en-US" smtClean="0">
                <a:ea typeface="ＭＳ Ｐゴシック" charset="-128"/>
              </a:rPr>
              <a:t>って</a:t>
            </a:r>
            <a:r>
              <a:rPr kumimoji="1" lang="en-US" altLang="ja-JP" smtClean="0">
                <a:ea typeface="ＭＳ Ｐゴシック" charset="-128"/>
              </a:rPr>
              <a:t>?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1" lang="en-US" altLang="ja-JP" b="1" smtClean="0">
                <a:ea typeface="ＭＳ Ｐゴシック" charset="-128"/>
              </a:rPr>
              <a:t>TDD: </a:t>
            </a:r>
            <a:r>
              <a:rPr kumimoji="1" lang="ja-JP" altLang="en-US" b="1" smtClean="0">
                <a:ea typeface="ＭＳ Ｐゴシック" charset="-128"/>
              </a:rPr>
              <a:t>テスト駆動開発</a:t>
            </a:r>
            <a:r>
              <a:rPr kumimoji="1" lang="en-US" altLang="ja-JP" b="1" smtClean="0">
                <a:ea typeface="ＭＳ Ｐゴシック" charset="-128"/>
              </a:rPr>
              <a:t/>
            </a:r>
            <a:br>
              <a:rPr kumimoji="1" lang="en-US" altLang="ja-JP" b="1" smtClean="0">
                <a:ea typeface="ＭＳ Ｐゴシック" charset="-128"/>
              </a:rPr>
            </a:br>
            <a:r>
              <a:rPr kumimoji="1" lang="en-US" altLang="ja-JP" b="1" smtClean="0">
                <a:ea typeface="ＭＳ Ｐゴシック" charset="-128"/>
              </a:rPr>
              <a:t/>
            </a:r>
            <a:br>
              <a:rPr kumimoji="1" lang="en-US" altLang="ja-JP" b="1" smtClean="0">
                <a:ea typeface="ＭＳ Ｐゴシック" charset="-128"/>
              </a:rPr>
            </a:br>
            <a:r>
              <a:rPr kumimoji="1" lang="en-US" altLang="ja-JP" b="1" smtClean="0">
                <a:ea typeface="ＭＳ Ｐゴシック" charset="-128"/>
              </a:rPr>
              <a:t>						     </a:t>
            </a:r>
            <a:r>
              <a:rPr kumimoji="1" lang="en-US" altLang="ja-JP" sz="4800" b="1" smtClean="0">
                <a:solidFill>
                  <a:srgbClr val="00B050"/>
                </a:solidFill>
                <a:ea typeface="ＭＳ Ｐゴシック" charset="-128"/>
              </a:rPr>
              <a:t>T</a:t>
            </a:r>
            <a:r>
              <a:rPr kumimoji="1" lang="en-US" altLang="ja-JP" sz="4000" b="1" smtClean="0">
                <a:solidFill>
                  <a:srgbClr val="00B050"/>
                </a:solidFill>
                <a:ea typeface="ＭＳ Ｐゴシック" charset="-128"/>
              </a:rPr>
              <a:t>est</a:t>
            </a:r>
            <a:br>
              <a:rPr kumimoji="1" lang="en-US" altLang="ja-JP" sz="4000" b="1" smtClean="0">
                <a:solidFill>
                  <a:srgbClr val="00B050"/>
                </a:solidFill>
                <a:ea typeface="ＭＳ Ｐゴシック" charset="-128"/>
              </a:rPr>
            </a:br>
            <a:r>
              <a:rPr kumimoji="1" lang="en-US" altLang="ja-JP" sz="4000" b="1" smtClean="0">
                <a:solidFill>
                  <a:srgbClr val="00B050"/>
                </a:solidFill>
                <a:ea typeface="ＭＳ Ｐゴシック" charset="-128"/>
              </a:rPr>
              <a:t>						   </a:t>
            </a:r>
            <a:r>
              <a:rPr kumimoji="1" lang="en-US" altLang="ja-JP" sz="4800" b="1" smtClean="0">
                <a:solidFill>
                  <a:srgbClr val="00B050"/>
                </a:solidFill>
                <a:ea typeface="ＭＳ Ｐゴシック" charset="-128"/>
              </a:rPr>
              <a:t>D</a:t>
            </a:r>
            <a:r>
              <a:rPr kumimoji="1" lang="en-US" altLang="ja-JP" sz="4000" b="1" smtClean="0">
                <a:solidFill>
                  <a:srgbClr val="00B050"/>
                </a:solidFill>
                <a:ea typeface="ＭＳ Ｐゴシック" charset="-128"/>
              </a:rPr>
              <a:t>riven</a:t>
            </a:r>
            <a:br>
              <a:rPr kumimoji="1" lang="en-US" altLang="ja-JP" sz="4000" b="1" smtClean="0">
                <a:solidFill>
                  <a:srgbClr val="00B050"/>
                </a:solidFill>
                <a:ea typeface="ＭＳ Ｐゴシック" charset="-128"/>
              </a:rPr>
            </a:br>
            <a:r>
              <a:rPr kumimoji="1" lang="en-US" altLang="ja-JP" sz="4000" b="1" smtClean="0">
                <a:solidFill>
                  <a:srgbClr val="00B050"/>
                </a:solidFill>
                <a:ea typeface="ＭＳ Ｐゴシック" charset="-128"/>
              </a:rPr>
              <a:t>					</a:t>
            </a:r>
            <a:r>
              <a:rPr kumimoji="1" lang="en-US" altLang="ja-JP" sz="4800" b="1" smtClean="0">
                <a:solidFill>
                  <a:srgbClr val="00B050"/>
                </a:solidFill>
                <a:ea typeface="ＭＳ Ｐゴシック" charset="-128"/>
              </a:rPr>
              <a:t>D</a:t>
            </a:r>
            <a:r>
              <a:rPr kumimoji="1" lang="en-US" altLang="ja-JP" sz="4000" b="1" smtClean="0">
                <a:solidFill>
                  <a:srgbClr val="00B050"/>
                </a:solidFill>
                <a:ea typeface="ＭＳ Ｐゴシック" charset="-128"/>
              </a:rPr>
              <a:t>evelopment</a:t>
            </a:r>
            <a:endParaRPr kumimoji="1" lang="en-US" altLang="ja-JP" b="1" smtClean="0">
              <a:solidFill>
                <a:srgbClr val="00B050"/>
              </a:solidFill>
              <a:ea typeface="ＭＳ Ｐゴシック" charset="-128"/>
            </a:endParaRPr>
          </a:p>
          <a:p>
            <a:pPr marL="457200" lvl="1" indent="0">
              <a:buNone/>
            </a:pP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en-US" altLang="ja-JP" smtClean="0">
                <a:ea typeface="ＭＳ Ｐゴシック" charset="-128"/>
              </a:rPr>
              <a:t>※</a:t>
            </a:r>
            <a:r>
              <a:rPr kumimoji="1" lang="ja-JP" altLang="en-US" smtClean="0">
                <a:ea typeface="ＭＳ Ｐゴシック" charset="-128"/>
              </a:rPr>
              <a:t> テスト駆動「開発」と言ってるけど、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ja-JP" altLang="en-US" smtClean="0">
                <a:ea typeface="ＭＳ Ｐゴシック" charset="-128"/>
              </a:rPr>
              <a:t>    開発全体の話じゃなくて、</a:t>
            </a:r>
            <a:r>
              <a:rPr kumimoji="1" lang="ja-JP" altLang="en-US" b="1" smtClean="0">
                <a:ea typeface="ＭＳ Ｐゴシック" charset="-128"/>
              </a:rPr>
              <a:t>実装技法だけ</a:t>
            </a:r>
            <a:r>
              <a:rPr kumimoji="1" lang="ja-JP" altLang="en-US" smtClean="0">
                <a:ea typeface="ＭＳ Ｐゴシック" charset="-128"/>
              </a:rPr>
              <a:t>の話</a:t>
            </a:r>
          </a:p>
        </p:txBody>
      </p:sp>
    </p:spTree>
    <p:extLst>
      <p:ext uri="{BB962C8B-B14F-4D97-AF65-F5344CB8AC3E}">
        <p14:creationId xmlns:p14="http://schemas.microsoft.com/office/powerpoint/2010/main" val="4089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smtClean="0">
                <a:ea typeface="ＭＳ Ｐゴシック" charset="-128"/>
              </a:rPr>
              <a:t>TDD = </a:t>
            </a:r>
            <a:r>
              <a:rPr kumimoji="1" lang="ja-JP" altLang="en-US" sz="2800" smtClean="0">
                <a:ea typeface="ＭＳ Ｐゴシック" charset="-128"/>
              </a:rPr>
              <a:t>テストファースト </a:t>
            </a:r>
            <a:r>
              <a:rPr kumimoji="1" lang="en-US" altLang="ja-JP" sz="2800" smtClean="0">
                <a:ea typeface="ＭＳ Ｐゴシック" charset="-128"/>
              </a:rPr>
              <a:t>+ </a:t>
            </a:r>
            <a:r>
              <a:rPr kumimoji="1" lang="ja-JP" altLang="en-US" sz="2800" smtClean="0">
                <a:ea typeface="ＭＳ Ｐゴシック" charset="-128"/>
              </a:rPr>
              <a:t>リファクタリング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3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188" y="1123950"/>
            <a:ext cx="8275637" cy="4826000"/>
          </a:xfrm>
        </p:spPr>
        <p:txBody>
          <a:bodyPr/>
          <a:lstStyle/>
          <a:p>
            <a:pPr eaLnBrk="1" hangingPunct="1"/>
            <a:r>
              <a:rPr kumimoji="1" lang="ja-JP" altLang="en-US" smtClean="0">
                <a:ea typeface="ＭＳ Ｐゴシック" charset="-128"/>
              </a:rPr>
              <a:t>テストファースト</a:t>
            </a:r>
            <a:endParaRPr kumimoji="1" lang="en-US" altLang="ja-JP" smtClean="0">
              <a:ea typeface="ＭＳ Ｐゴシック" charset="-128"/>
            </a:endParaRPr>
          </a:p>
          <a:p>
            <a:pPr lvl="1"/>
            <a:r>
              <a:rPr kumimoji="1" lang="en-US" altLang="ja-JP" smtClean="0">
                <a:ea typeface="ＭＳ Ｐゴシック" charset="-128"/>
              </a:rPr>
              <a:t>1. </a:t>
            </a:r>
            <a:r>
              <a:rPr kumimoji="1" lang="ja-JP" altLang="en-US" smtClean="0">
                <a:ea typeface="ＭＳ Ｐゴシック" charset="-128"/>
              </a:rPr>
              <a:t>先にテストケースをひとつ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en-US" altLang="ja-JP" smtClean="0">
                <a:ea typeface="ＭＳ Ｐゴシック" charset="-128"/>
              </a:rPr>
              <a:t>    ※</a:t>
            </a:r>
            <a:r>
              <a:rPr kumimoji="1" lang="ja-JP" altLang="en-US" smtClean="0">
                <a:ea typeface="ＭＳ Ｐゴシック" charset="-128"/>
              </a:rPr>
              <a:t> 失敗すること</a:t>
            </a:r>
            <a:r>
              <a:rPr kumimoji="1" lang="en-US" altLang="ja-JP" smtClean="0">
                <a:ea typeface="ＭＳ Ｐゴシック" charset="-128"/>
              </a:rPr>
              <a:t>! (</a:t>
            </a:r>
            <a:r>
              <a:rPr kumimoji="1" lang="en-US" altLang="ja-JP" smtClean="0">
                <a:solidFill>
                  <a:srgbClr val="FF0000"/>
                </a:solidFill>
                <a:ea typeface="ＭＳ Ｐゴシック" charset="-128"/>
              </a:rPr>
              <a:t>RED</a:t>
            </a:r>
            <a:r>
              <a:rPr kumimoji="1" lang="en-US" altLang="ja-JP" smtClean="0">
                <a:ea typeface="ＭＳ Ｐゴシック" charset="-128"/>
              </a:rPr>
              <a:t>)</a:t>
            </a:r>
          </a:p>
          <a:p>
            <a:pPr lvl="1"/>
            <a:r>
              <a:rPr kumimoji="1" lang="en-US" altLang="ja-JP" smtClean="0">
                <a:ea typeface="ＭＳ Ｐゴシック" charset="-128"/>
              </a:rPr>
              <a:t>2.</a:t>
            </a:r>
            <a:r>
              <a:rPr kumimoji="1" lang="ja-JP" altLang="en-US" smtClean="0">
                <a:ea typeface="ＭＳ Ｐゴシック" charset="-128"/>
              </a:rPr>
              <a:t> そのテストケースに通るだけの実装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en-US" altLang="ja-JP" smtClean="0">
                <a:ea typeface="ＭＳ Ｐゴシック" charset="-128"/>
              </a:rPr>
              <a:t>    ※</a:t>
            </a:r>
            <a:r>
              <a:rPr kumimoji="1" lang="ja-JP" altLang="en-US" smtClean="0">
                <a:ea typeface="ＭＳ Ｐゴシック" charset="-128"/>
              </a:rPr>
              <a:t> 成功させる</a:t>
            </a:r>
            <a:r>
              <a:rPr kumimoji="1" lang="en-US" altLang="ja-JP" smtClean="0">
                <a:ea typeface="ＭＳ Ｐゴシック" charset="-128"/>
              </a:rPr>
              <a:t>! (</a:t>
            </a:r>
            <a:r>
              <a:rPr kumimoji="1" lang="en-US" altLang="ja-JP" smtClean="0">
                <a:solidFill>
                  <a:srgbClr val="00B050"/>
                </a:solidFill>
                <a:ea typeface="ＭＳ Ｐゴシック" charset="-128"/>
              </a:rPr>
              <a:t>GREEN</a:t>
            </a:r>
            <a:r>
              <a:rPr kumimoji="1" lang="en-US" altLang="ja-JP" smtClean="0">
                <a:ea typeface="ＭＳ Ｐゴシック" charset="-128"/>
              </a:rPr>
              <a:t>)</a:t>
            </a:r>
          </a:p>
          <a:p>
            <a:pPr lvl="1"/>
            <a:r>
              <a:rPr kumimoji="1" lang="en-US" altLang="ja-JP" smtClean="0">
                <a:ea typeface="ＭＳ Ｐゴシック" charset="-128"/>
              </a:rPr>
              <a:t>3. </a:t>
            </a:r>
            <a:r>
              <a:rPr kumimoji="1" lang="ja-JP" altLang="en-US" smtClean="0">
                <a:ea typeface="ＭＳ Ｐゴシック" charset="-128"/>
              </a:rPr>
              <a:t>失敗しそうなテストケースを思いつける限り、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ja-JP" altLang="en-US" smtClean="0">
                <a:ea typeface="ＭＳ Ｐゴシック" charset="-128"/>
              </a:rPr>
              <a:t>    </a:t>
            </a:r>
            <a:r>
              <a:rPr kumimoji="1" lang="en-US" altLang="ja-JP" smtClean="0">
                <a:ea typeface="ＭＳ Ｐゴシック" charset="-128"/>
              </a:rPr>
              <a:t>1</a:t>
            </a:r>
            <a:r>
              <a:rPr kumimoji="1" lang="ja-JP" altLang="en-US" smtClean="0">
                <a:ea typeface="ＭＳ Ｐゴシック" charset="-128"/>
              </a:rPr>
              <a:t>に戻る。</a:t>
            </a:r>
            <a:endParaRPr kumimoji="1" lang="en-US" altLang="ja-JP" smtClean="0">
              <a:ea typeface="ＭＳ Ｐゴシック" charset="-128"/>
            </a:endParaRPr>
          </a:p>
          <a:p>
            <a:pPr eaLnBrk="1" hangingPunct="1"/>
            <a:r>
              <a:rPr kumimoji="1" lang="ja-JP" altLang="en-US" smtClean="0">
                <a:ea typeface="ＭＳ Ｐゴシック" charset="-128"/>
              </a:rPr>
              <a:t>リファクタリング</a:t>
            </a:r>
            <a:endParaRPr kumimoji="1" lang="en-US" altLang="ja-JP" smtClean="0">
              <a:ea typeface="ＭＳ Ｐゴシック" charset="-128"/>
            </a:endParaRPr>
          </a:p>
          <a:p>
            <a:pPr lvl="1"/>
            <a:r>
              <a:rPr kumimoji="1" lang="ja-JP" altLang="en-US" smtClean="0">
                <a:ea typeface="ＭＳ Ｐゴシック" charset="-128"/>
              </a:rPr>
              <a:t>全</a:t>
            </a:r>
            <a:r>
              <a:rPr kumimoji="1" lang="en-US" altLang="ja-JP" smtClean="0">
                <a:ea typeface="ＭＳ Ｐゴシック" charset="-128"/>
              </a:rPr>
              <a:t>GREEN</a:t>
            </a:r>
            <a:r>
              <a:rPr kumimoji="1" lang="ja-JP" altLang="en-US" smtClean="0">
                <a:ea typeface="ＭＳ Ｐゴシック" charset="-128"/>
              </a:rPr>
              <a:t>を維持したまま、コードをきれいにしていく。</a:t>
            </a:r>
            <a:endParaRPr kumimoji="1" lang="en-US" altLang="ja-JP" smtClean="0">
              <a:ea typeface="ＭＳ Ｐゴシック" charset="-128"/>
            </a:endParaRPr>
          </a:p>
          <a:p>
            <a:pPr eaLnBrk="1" hangingPunct="1"/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4" name="角丸四角形吹き出し 3"/>
          <p:cNvSpPr/>
          <p:nvPr/>
        </p:nvSpPr>
        <p:spPr bwMode="auto">
          <a:xfrm>
            <a:off x="6516688" y="981075"/>
            <a:ext cx="1871662" cy="1368425"/>
          </a:xfrm>
          <a:prstGeom prst="wedgeRoundRectCallout">
            <a:avLst>
              <a:gd name="adj1" fmla="val -94555"/>
              <a:gd name="adj2" fmla="val -23250"/>
              <a:gd name="adj3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>
            <a:normAutofit/>
          </a:bodyPr>
          <a:lstStyle/>
          <a:p>
            <a:pPr algn="ctr">
              <a:lnSpc>
                <a:spcPct val="129000"/>
              </a:lnSpc>
              <a:defRPr/>
            </a:pPr>
            <a:r>
              <a:rPr lang="ja-JP" altLang="en-US" sz="2900" b="1">
                <a:solidFill>
                  <a:schemeClr val="accent1"/>
                </a:solidFill>
                <a:ea typeface="ＭＳ Ｐゴシック" charset="-128"/>
              </a:rPr>
              <a:t>今日は</a:t>
            </a:r>
            <a:r>
              <a:rPr lang="en-US" altLang="ja-JP" sz="2900" b="1">
                <a:solidFill>
                  <a:schemeClr val="accent1"/>
                </a:solidFill>
                <a:ea typeface="ＭＳ Ｐゴシック" charset="-128"/>
              </a:rPr>
              <a:t/>
            </a:r>
            <a:br>
              <a:rPr lang="en-US" altLang="ja-JP" sz="2900" b="1">
                <a:solidFill>
                  <a:schemeClr val="accent1"/>
                </a:solidFill>
                <a:ea typeface="ＭＳ Ｐゴシック" charset="-128"/>
              </a:rPr>
            </a:br>
            <a:r>
              <a:rPr lang="ja-JP" altLang="en-US" sz="2900" b="1">
                <a:solidFill>
                  <a:schemeClr val="accent1"/>
                </a:solidFill>
                <a:ea typeface="ＭＳ Ｐゴシック" charset="-128"/>
              </a:rPr>
              <a:t>こっち</a:t>
            </a:r>
            <a:r>
              <a:rPr lang="en-US" altLang="ja-JP" sz="2900" b="1">
                <a:solidFill>
                  <a:schemeClr val="accent1"/>
                </a:solidFill>
                <a:ea typeface="ＭＳ Ｐゴシック" charset="-128"/>
              </a:rPr>
              <a:t>!</a:t>
            </a:r>
            <a:endParaRPr lang="ja-JP" altLang="en-US" sz="1900" b="1">
              <a:solidFill>
                <a:schemeClr val="accent1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TDD</a:t>
            </a:r>
            <a:r>
              <a:rPr kumimoji="1" lang="ja-JP" altLang="en-US" smtClean="0">
                <a:ea typeface="ＭＳ Ｐゴシック" charset="-128"/>
              </a:rPr>
              <a:t>を始めるのに必要なもの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1" lang="ja-JP" altLang="en-US" smtClean="0">
                <a:ea typeface="ＭＳ Ｐゴシック" charset="-128"/>
              </a:rPr>
              <a:t>開発環境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ja-JP" altLang="en-US" smtClean="0">
                <a:ea typeface="ＭＳ Ｐゴシック" charset="-128"/>
              </a:rPr>
              <a:t>⇒ 今回は </a:t>
            </a:r>
            <a:r>
              <a:rPr kumimoji="1" lang="en-US" altLang="ja-JP" b="1" smtClean="0">
                <a:ea typeface="ＭＳ Ｐゴシック" charset="-128"/>
              </a:rPr>
              <a:t>C# 2010 Express</a:t>
            </a:r>
            <a:r>
              <a:rPr kumimoji="1" lang="en-US" altLang="ja-JP" smtClean="0">
                <a:ea typeface="ＭＳ Ｐゴシック" charset="-128"/>
              </a:rPr>
              <a:t> (</a:t>
            </a:r>
            <a:r>
              <a:rPr kumimoji="1" lang="ja-JP" altLang="en-US" smtClean="0">
                <a:ea typeface="ＭＳ Ｐゴシック" charset="-128"/>
              </a:rPr>
              <a:t>無償</a:t>
            </a:r>
            <a:r>
              <a:rPr kumimoji="1" lang="en-US" altLang="ja-JP" smtClean="0">
                <a:ea typeface="ＭＳ Ｐゴシック" charset="-128"/>
              </a:rPr>
              <a:t>)</a:t>
            </a:r>
            <a:br>
              <a:rPr kumimoji="1" lang="en-US" altLang="ja-JP" smtClean="0">
                <a:ea typeface="ＭＳ Ｐゴシック" charset="-128"/>
              </a:rPr>
            </a:br>
            <a:endParaRPr kumimoji="1" lang="en-US" altLang="ja-JP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kumimoji="1" lang="en-US" altLang="ja-JP" b="1" smtClean="0">
                <a:solidFill>
                  <a:schemeClr val="accent5">
                    <a:lumMod val="50000"/>
                  </a:schemeClr>
                </a:solidFill>
                <a:ea typeface="ＭＳ Ｐゴシック" charset="-128"/>
              </a:rPr>
              <a:t>xUnit</a:t>
            </a:r>
            <a:r>
              <a:rPr kumimoji="1" lang="en-US" altLang="ja-JP" smtClean="0">
                <a:ea typeface="ＭＳ Ｐゴシック" charset="-128"/>
              </a:rPr>
              <a:t> (</a:t>
            </a:r>
            <a:r>
              <a:rPr kumimoji="1" lang="ja-JP" altLang="en-US" smtClean="0">
                <a:ea typeface="ＭＳ Ｐゴシック" charset="-128"/>
              </a:rPr>
              <a:t>ユニットテスト自動実行ツール</a:t>
            </a:r>
            <a:r>
              <a:rPr kumimoji="1" lang="en-US" altLang="ja-JP" smtClean="0">
                <a:ea typeface="ＭＳ Ｐゴシック" charset="-128"/>
              </a:rPr>
              <a:t>)</a:t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ja-JP" altLang="en-US" smtClean="0">
                <a:ea typeface="ＭＳ Ｐゴシック" charset="-128"/>
              </a:rPr>
              <a:t>⇒ 今回は </a:t>
            </a:r>
            <a:r>
              <a:rPr kumimoji="1" lang="en-US" altLang="ja-JP" b="1" smtClean="0">
                <a:ea typeface="ＭＳ Ｐゴシック" charset="-128"/>
              </a:rPr>
              <a:t>NUnit</a:t>
            </a:r>
            <a:r>
              <a:rPr kumimoji="1" lang="en-US" altLang="ja-JP" smtClean="0">
                <a:ea typeface="ＭＳ Ｐゴシック" charset="-128"/>
              </a:rPr>
              <a:t> 2.6β (</a:t>
            </a:r>
            <a:r>
              <a:rPr kumimoji="1" lang="ja-JP" altLang="en-US" smtClean="0">
                <a:ea typeface="ＭＳ Ｐゴシック" charset="-128"/>
              </a:rPr>
              <a:t>無償</a:t>
            </a:r>
            <a:r>
              <a:rPr kumimoji="1" lang="en-US" altLang="ja-JP" smtClean="0">
                <a:ea typeface="ＭＳ Ｐゴシック" charset="-128"/>
              </a:rPr>
              <a:t>)</a:t>
            </a:r>
            <a:br>
              <a:rPr kumimoji="1" lang="en-US" altLang="ja-JP" smtClean="0">
                <a:ea typeface="ＭＳ Ｐゴシック" charset="-128"/>
              </a:rPr>
            </a:br>
            <a:endParaRPr kumimoji="1" lang="en-US" altLang="ja-JP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kumimoji="1" lang="ja-JP" altLang="en-US" smtClean="0">
                <a:ea typeface="ＭＳ Ｐゴシック" charset="-128"/>
              </a:rPr>
              <a:t>あなた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ja-JP" altLang="en-US" smtClean="0">
                <a:ea typeface="ＭＳ Ｐゴシック" charset="-128"/>
              </a:rPr>
              <a:t>⇒ 今回はペアプロするけど、</a:t>
            </a:r>
            <a:r>
              <a:rPr kumimoji="1" lang="ja-JP" altLang="en-US" b="1" smtClean="0">
                <a:solidFill>
                  <a:srgbClr val="C00000"/>
                </a:solidFill>
                <a:ea typeface="ＭＳ Ｐゴシック" charset="-128"/>
              </a:rPr>
              <a:t>一人でできる</a:t>
            </a:r>
            <a:r>
              <a:rPr kumimoji="1" lang="ja-JP" altLang="en-US" smtClean="0">
                <a:ea typeface="ＭＳ Ｐゴシック" charset="-128"/>
              </a:rPr>
              <a:t>。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en-US" altLang="ja-JP" smtClean="0">
                <a:ea typeface="ＭＳ Ｐゴシック" charset="-128"/>
              </a:rPr>
              <a:t>    </a:t>
            </a:r>
            <a:r>
              <a:rPr kumimoji="1" lang="ja-JP" altLang="en-US" smtClean="0">
                <a:ea typeface="ＭＳ Ｐゴシック" charset="-128"/>
              </a:rPr>
              <a:t>開発プロセス関係無し</a:t>
            </a:r>
            <a:r>
              <a:rPr kumimoji="1" lang="en-US" altLang="ja-JP" smtClean="0">
                <a:ea typeface="ＭＳ Ｐゴシック" charset="-128"/>
              </a:rPr>
              <a:t>!</a:t>
            </a:r>
            <a:endParaRPr kumimoji="1"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ea typeface="ＭＳ Ｐゴシック" charset="-128"/>
              </a:rPr>
              <a:t>ペアプログラミング</a:t>
            </a:r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1" lang="ja-JP" altLang="en-US" b="1" smtClean="0">
                <a:ea typeface="ＭＳ Ｐゴシック" charset="-128"/>
              </a:rPr>
              <a:t>二人一組でプログラミング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ja-JP" altLang="en-US" smtClean="0">
                <a:ea typeface="ＭＳ Ｐゴシック" charset="-128"/>
              </a:rPr>
              <a:t>・</a:t>
            </a:r>
            <a:r>
              <a:rPr kumimoji="1" lang="ja-JP" altLang="en-US" b="1" smtClean="0">
                <a:ea typeface="ＭＳ Ｐゴシック" charset="-128"/>
              </a:rPr>
              <a:t>ドライバー</a:t>
            </a:r>
            <a:r>
              <a:rPr kumimoji="1" lang="en-US" altLang="ja-JP" smtClean="0">
                <a:ea typeface="ＭＳ Ｐゴシック" charset="-128"/>
              </a:rPr>
              <a:t>: </a:t>
            </a:r>
            <a:r>
              <a:rPr kumimoji="1" lang="ja-JP" altLang="en-US" sz="2800" smtClean="0">
                <a:ea typeface="ＭＳ Ｐゴシック" charset="-128"/>
              </a:rPr>
              <a:t>キーボード担当</a:t>
            </a:r>
            <a:r>
              <a:rPr kumimoji="1" lang="en-US" altLang="ja-JP" sz="2800" smtClean="0">
                <a:ea typeface="ＭＳ Ｐゴシック" charset="-128"/>
              </a:rPr>
              <a:t/>
            </a:r>
            <a:br>
              <a:rPr kumimoji="1" lang="en-US" altLang="ja-JP" sz="2800" smtClean="0">
                <a:ea typeface="ＭＳ Ｐゴシック" charset="-128"/>
              </a:rPr>
            </a:br>
            <a:r>
              <a:rPr kumimoji="1" lang="en-US" altLang="ja-JP" sz="2800" smtClean="0">
                <a:ea typeface="ＭＳ Ｐゴシック" charset="-128"/>
              </a:rPr>
              <a:t>        </a:t>
            </a:r>
            <a:r>
              <a:rPr kumimoji="1" lang="ja-JP" altLang="en-US" sz="2800" smtClean="0">
                <a:ea typeface="ＭＳ Ｐゴシック" charset="-128"/>
              </a:rPr>
              <a:t>目の前のコードに注目</a:t>
            </a:r>
            <a:r>
              <a:rPr kumimoji="1" lang="en-US" altLang="ja-JP" sz="2800" smtClean="0">
                <a:ea typeface="ＭＳ Ｐゴシック" charset="-128"/>
              </a:rPr>
              <a:t/>
            </a:r>
            <a:br>
              <a:rPr kumimoji="1" lang="en-US" altLang="ja-JP" sz="2800" smtClean="0">
                <a:ea typeface="ＭＳ Ｐゴシック" charset="-128"/>
              </a:rPr>
            </a:br>
            <a:r>
              <a:rPr kumimoji="1" lang="ja-JP" altLang="en-US" sz="2800" smtClean="0">
                <a:ea typeface="ＭＳ Ｐゴシック" charset="-128"/>
              </a:rPr>
              <a:t>        状況、やろうとしてることを</a:t>
            </a:r>
            <a:r>
              <a:rPr kumimoji="1" lang="ja-JP" altLang="en-US" sz="2800" smtClean="0">
                <a:solidFill>
                  <a:srgbClr val="22228B"/>
                </a:solidFill>
                <a:ea typeface="ＭＳ Ｐゴシック" charset="-128"/>
              </a:rPr>
              <a:t>実況</a:t>
            </a:r>
            <a:r>
              <a:rPr kumimoji="1" lang="en-US" altLang="ja-JP" sz="2800" smtClean="0">
                <a:solidFill>
                  <a:srgbClr val="22228B"/>
                </a:solidFill>
                <a:ea typeface="ＭＳ Ｐゴシック" charset="-128"/>
              </a:rPr>
              <a:t/>
            </a:r>
            <a:br>
              <a:rPr kumimoji="1" lang="en-US" altLang="ja-JP" sz="2800" smtClean="0">
                <a:solidFill>
                  <a:srgbClr val="22228B"/>
                </a:solidFill>
                <a:ea typeface="ＭＳ Ｐゴシック" charset="-128"/>
              </a:rPr>
            </a:b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r>
              <a:rPr kumimoji="1" lang="ja-JP" altLang="en-US" smtClean="0">
                <a:ea typeface="ＭＳ Ｐゴシック" charset="-128"/>
              </a:rPr>
              <a:t>・</a:t>
            </a:r>
            <a:r>
              <a:rPr kumimoji="1" lang="ja-JP" altLang="en-US" b="1" smtClean="0">
                <a:ea typeface="ＭＳ Ｐゴシック" charset="-128"/>
              </a:rPr>
              <a:t>ナビゲーター</a:t>
            </a:r>
            <a:r>
              <a:rPr kumimoji="1" lang="en-US" altLang="ja-JP" smtClean="0">
                <a:ea typeface="ＭＳ Ｐゴシック" charset="-128"/>
              </a:rPr>
              <a:t>: </a:t>
            </a:r>
            <a:r>
              <a:rPr kumimoji="1" lang="ja-JP" altLang="en-US" sz="2800" smtClean="0">
                <a:ea typeface="ＭＳ Ｐゴシック" charset="-128"/>
              </a:rPr>
              <a:t>周囲や遠くを見る担当</a:t>
            </a:r>
            <a:r>
              <a:rPr kumimoji="1" lang="en-US" altLang="ja-JP" sz="2800" smtClean="0">
                <a:ea typeface="ＭＳ Ｐゴシック" charset="-128"/>
              </a:rPr>
              <a:t/>
            </a:r>
            <a:br>
              <a:rPr kumimoji="1" lang="en-US" altLang="ja-JP" sz="2800" smtClean="0">
                <a:ea typeface="ＭＳ Ｐゴシック" charset="-128"/>
              </a:rPr>
            </a:br>
            <a:r>
              <a:rPr kumimoji="1" lang="ja-JP" altLang="en-US" sz="2800" smtClean="0">
                <a:ea typeface="ＭＳ Ｐゴシック" charset="-128"/>
              </a:rPr>
              <a:t>        助言、ツッコミ、</a:t>
            </a:r>
            <a:r>
              <a:rPr kumimoji="1" lang="ja-JP" altLang="en-US" sz="2800" smtClean="0">
                <a:solidFill>
                  <a:schemeClr val="tx1"/>
                </a:solidFill>
                <a:ea typeface="ＭＳ Ｐゴシック" charset="-128"/>
              </a:rPr>
              <a:t>キーボード奪取</a:t>
            </a:r>
            <a:r>
              <a:rPr kumimoji="1" lang="en-US" altLang="ja-JP" sz="2800" smtClean="0">
                <a:solidFill>
                  <a:schemeClr val="tx1"/>
                </a:solidFill>
                <a:ea typeface="ＭＳ Ｐゴシック" charset="-128"/>
              </a:rPr>
              <a:t>(</a:t>
            </a:r>
            <a:r>
              <a:rPr kumimoji="1" lang="ja-JP" altLang="en-US" sz="2800" smtClean="0">
                <a:solidFill>
                  <a:schemeClr val="tx1"/>
                </a:solidFill>
                <a:ea typeface="ＭＳ Ｐゴシック" charset="-128"/>
              </a:rPr>
              <a:t>交代</a:t>
            </a:r>
            <a:r>
              <a:rPr kumimoji="1" lang="en-US" altLang="ja-JP" sz="2800" smtClean="0">
                <a:solidFill>
                  <a:schemeClr val="tx1"/>
                </a:solidFill>
                <a:ea typeface="ＭＳ Ｐゴシック" charset="-128"/>
              </a:rPr>
              <a:t>)</a:t>
            </a:r>
            <a:br>
              <a:rPr kumimoji="1" lang="en-US" altLang="ja-JP" sz="2800" smtClean="0">
                <a:solidFill>
                  <a:schemeClr val="tx1"/>
                </a:solidFill>
                <a:ea typeface="ＭＳ Ｐゴシック" charset="-128"/>
              </a:rPr>
            </a:br>
            <a:endParaRPr kumimoji="1" lang="en-US" altLang="ja-JP" sz="2800" smtClean="0">
              <a:solidFill>
                <a:schemeClr val="tx1"/>
              </a:solidFill>
              <a:ea typeface="ＭＳ Ｐゴシック" charset="-128"/>
            </a:endParaRPr>
          </a:p>
          <a:p>
            <a:pPr eaLnBrk="1" hangingPunct="1"/>
            <a:r>
              <a:rPr kumimoji="1" lang="ja-JP" altLang="en-US" smtClean="0">
                <a:solidFill>
                  <a:schemeClr val="tx1"/>
                </a:solidFill>
                <a:ea typeface="ＭＳ Ｐゴシック" charset="-128"/>
              </a:rPr>
              <a:t>ペアプロの極意</a:t>
            </a:r>
            <a:r>
              <a:rPr kumimoji="1" lang="en-US" altLang="ja-JP" smtClean="0">
                <a:solidFill>
                  <a:schemeClr val="tx1"/>
                </a:solidFill>
                <a:ea typeface="ＭＳ Ｐゴシック" charset="-128"/>
              </a:rPr>
              <a:t>: </a:t>
            </a:r>
            <a:r>
              <a:rPr kumimoji="1" lang="ja-JP" altLang="en-US" smtClean="0">
                <a:solidFill>
                  <a:schemeClr val="tx1"/>
                </a:solidFill>
                <a:ea typeface="ＭＳ Ｐゴシック" charset="-128"/>
              </a:rPr>
              <a:t>会話</a:t>
            </a:r>
            <a:r>
              <a:rPr kumimoji="1" lang="en-US" altLang="ja-JP" smtClean="0">
                <a:ea typeface="ＭＳ Ｐゴシック" charset="-128"/>
              </a:rPr>
              <a:t/>
            </a:r>
            <a:br>
              <a:rPr kumimoji="1" lang="en-US" altLang="ja-JP" smtClean="0">
                <a:ea typeface="ＭＳ Ｐゴシック" charset="-128"/>
              </a:rPr>
            </a:b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4" name="角丸四角形吹き出し 3"/>
          <p:cNvSpPr/>
          <p:nvPr/>
        </p:nvSpPr>
        <p:spPr bwMode="auto">
          <a:xfrm>
            <a:off x="5793504" y="4667663"/>
            <a:ext cx="3101975" cy="1368425"/>
          </a:xfrm>
          <a:prstGeom prst="wedgeRoundRectCallout">
            <a:avLst>
              <a:gd name="adj1" fmla="val -79286"/>
              <a:gd name="adj2" fmla="val -22252"/>
              <a:gd name="adj3" fmla="val 16667"/>
            </a:avLst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>
            <a:normAutofit/>
          </a:bodyPr>
          <a:lstStyle/>
          <a:p>
            <a:pPr algn="ctr">
              <a:lnSpc>
                <a:spcPct val="139000"/>
              </a:lnSpc>
              <a:defRPr/>
            </a:pPr>
            <a:r>
              <a:rPr lang="ja-JP" altLang="en-US" sz="2900" b="1">
                <a:solidFill>
                  <a:schemeClr val="accent1"/>
                </a:solidFill>
                <a:ea typeface="ＭＳ Ｐゴシック" charset="-128"/>
              </a:rPr>
              <a:t>二人の共同作業</a:t>
            </a:r>
            <a:r>
              <a:rPr lang="en-US" altLang="ja-JP" sz="2900" b="1">
                <a:solidFill>
                  <a:schemeClr val="accent1"/>
                </a:solidFill>
                <a:ea typeface="ＭＳ Ｐゴシック" charset="-128"/>
              </a:rPr>
              <a:t/>
            </a:r>
            <a:br>
              <a:rPr lang="en-US" altLang="ja-JP" sz="2900" b="1">
                <a:solidFill>
                  <a:schemeClr val="accent1"/>
                </a:solidFill>
                <a:ea typeface="ＭＳ Ｐゴシック" charset="-128"/>
              </a:rPr>
            </a:br>
            <a:r>
              <a:rPr lang="en-US" altLang="ja-JP" sz="2200" b="1">
                <a:solidFill>
                  <a:schemeClr val="accent1"/>
                </a:solidFill>
                <a:ea typeface="ＭＳ Ｐゴシック" charset="-128"/>
              </a:rPr>
              <a:t>※</a:t>
            </a:r>
            <a:r>
              <a:rPr lang="ja-JP" altLang="en-US" sz="2000" b="1">
                <a:solidFill>
                  <a:schemeClr val="accent1"/>
                </a:solidFill>
                <a:ea typeface="ＭＳ Ｐゴシック" charset="-128"/>
              </a:rPr>
              <a:t>先生と生徒じゃない</a:t>
            </a:r>
            <a:r>
              <a:rPr lang="en-US" altLang="ja-JP" sz="2000" b="1">
                <a:solidFill>
                  <a:schemeClr val="accent1"/>
                </a:solidFill>
                <a:ea typeface="ＭＳ Ｐゴシック" charset="-128"/>
              </a:rPr>
              <a:t>!</a:t>
            </a:r>
            <a:endParaRPr lang="ja-JP" altLang="en-US" sz="1900" b="1">
              <a:solidFill>
                <a:schemeClr val="accent1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93663"/>
            <a:ext cx="8283575" cy="1065212"/>
          </a:xfrm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mtClean="0">
                <a:ea typeface="ＭＳ Ｐゴシック" charset="-128"/>
              </a:rPr>
              <a:t>名古屋</a:t>
            </a:r>
            <a:r>
              <a:rPr lang="en-GB" altLang="ja-JP" smtClean="0">
                <a:ea typeface="ＭＳ Ｐゴシック" charset="-128"/>
              </a:rPr>
              <a:t>#18 </a:t>
            </a:r>
            <a:r>
              <a:rPr lang="ja-JP" altLang="en-GB" smtClean="0">
                <a:ea typeface="ＭＳ Ｐゴシック" charset="-128"/>
              </a:rPr>
              <a:t>の お題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113" y="1052513"/>
            <a:ext cx="8283575" cy="489743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sz="4000" b="1" smtClean="0">
                <a:ea typeface="ＭＳ Ｐゴシック" charset="-128"/>
              </a:rPr>
              <a:t>マイヤーズの三角形</a:t>
            </a:r>
            <a:r>
              <a:rPr lang="en-GB" altLang="ja-JP" sz="4000" smtClean="0">
                <a:ea typeface="ＭＳ Ｐゴシック" charset="-128"/>
              </a:rPr>
              <a:t/>
            </a:r>
            <a:br>
              <a:rPr lang="en-GB" altLang="ja-JP" sz="4000" smtClean="0">
                <a:ea typeface="ＭＳ Ｐゴシック" charset="-128"/>
              </a:rPr>
            </a:br>
            <a:r>
              <a:rPr lang="ja-JP" altLang="en-US" sz="4000" smtClean="0">
                <a:ea typeface="ＭＳ Ｐゴシック" charset="-128"/>
              </a:rPr>
              <a:t>三角形の</a:t>
            </a:r>
            <a:r>
              <a:rPr lang="en-US" altLang="ja-JP" sz="4000" smtClean="0">
                <a:ea typeface="ＭＳ Ｐゴシック" charset="-128"/>
              </a:rPr>
              <a:t>3</a:t>
            </a:r>
            <a:r>
              <a:rPr lang="ja-JP" altLang="en-US" sz="4000" smtClean="0">
                <a:ea typeface="ＭＳ Ｐゴシック" charset="-128"/>
              </a:rPr>
              <a:t>辺の長さを</a:t>
            </a:r>
            <a:r>
              <a:rPr lang="en-US" altLang="ja-JP" sz="4000" smtClean="0">
                <a:ea typeface="ＭＳ Ｐゴシック" charset="-128"/>
              </a:rPr>
              <a:t/>
            </a:r>
            <a:br>
              <a:rPr lang="en-US" altLang="ja-JP" sz="4000" smtClean="0">
                <a:ea typeface="ＭＳ Ｐゴシック" charset="-128"/>
              </a:rPr>
            </a:br>
            <a:r>
              <a:rPr lang="ja-JP" altLang="en-US" sz="4000" smtClean="0">
                <a:ea typeface="ＭＳ Ｐゴシック" charset="-128"/>
              </a:rPr>
              <a:t>整数で与えて、</a:t>
            </a:r>
            <a:r>
              <a:rPr lang="en-US" altLang="ja-JP" sz="4000" smtClean="0">
                <a:ea typeface="ＭＳ Ｐゴシック" charset="-128"/>
              </a:rPr>
              <a:t/>
            </a:r>
            <a:br>
              <a:rPr lang="en-US" altLang="ja-JP" sz="4000" smtClean="0">
                <a:ea typeface="ＭＳ Ｐゴシック" charset="-128"/>
              </a:rPr>
            </a:br>
            <a:r>
              <a:rPr lang="ja-JP" altLang="en-US" sz="4000" smtClean="0">
                <a:ea typeface="ＭＳ Ｐゴシック" charset="-128"/>
              </a:rPr>
              <a:t>三角形の種類を返す。</a:t>
            </a:r>
            <a:r>
              <a:rPr lang="en-US" altLang="ja-JP" smtClean="0">
                <a:ea typeface="ＭＳ Ｐゴシック" charset="-128"/>
              </a:rPr>
              <a:t/>
            </a:r>
            <a:br>
              <a:rPr lang="en-US" altLang="ja-JP" smtClean="0">
                <a:ea typeface="ＭＳ Ｐゴシック" charset="-128"/>
              </a:rPr>
            </a:br>
            <a:r>
              <a:rPr lang="en-US" altLang="ja-JP" smtClean="0">
                <a:ea typeface="ＭＳ Ｐゴシック" charset="-128"/>
              </a:rPr>
              <a:t>    </a:t>
            </a:r>
            <a:r>
              <a:rPr lang="ja-JP" altLang="en-US" smtClean="0">
                <a:ea typeface="ＭＳ Ｐゴシック" charset="-128"/>
              </a:rPr>
              <a:t>・</a:t>
            </a:r>
            <a:r>
              <a:rPr lang="ja-JP" altLang="en-US" smtClean="0">
                <a:ea typeface="ＭＳ Ｐゴシック" charset="-128"/>
              </a:rPr>
              <a:t>不等辺</a:t>
            </a:r>
            <a:r>
              <a:rPr lang="ja-JP" altLang="en-US">
                <a:ea typeface="ＭＳ Ｐゴシック" charset="-128"/>
              </a:rPr>
              <a:t>三角形</a:t>
            </a:r>
            <a:r>
              <a:rPr lang="en-US" altLang="ja-JP" smtClean="0">
                <a:ea typeface="ＭＳ Ｐゴシック" charset="-128"/>
              </a:rPr>
              <a:t/>
            </a:r>
            <a:br>
              <a:rPr lang="en-US" altLang="ja-JP" smtClean="0">
                <a:ea typeface="ＭＳ Ｐゴシック" charset="-128"/>
              </a:rPr>
            </a:br>
            <a:r>
              <a:rPr lang="en-US" altLang="ja-JP" smtClean="0">
                <a:ea typeface="ＭＳ Ｐゴシック" charset="-128"/>
              </a:rPr>
              <a:t>    </a:t>
            </a:r>
            <a:r>
              <a:rPr lang="ja-JP" altLang="en-US" smtClean="0">
                <a:ea typeface="ＭＳ Ｐゴシック" charset="-128"/>
              </a:rPr>
              <a:t>・二等辺三角形</a:t>
            </a:r>
            <a:r>
              <a:rPr lang="en-US" altLang="ja-JP" smtClean="0">
                <a:ea typeface="ＭＳ Ｐゴシック" charset="-128"/>
              </a:rPr>
              <a:t/>
            </a:r>
            <a:br>
              <a:rPr lang="en-US" altLang="ja-JP" smtClean="0">
                <a:ea typeface="ＭＳ Ｐゴシック" charset="-128"/>
              </a:rPr>
            </a:br>
            <a:r>
              <a:rPr lang="en-US" altLang="ja-JP" smtClean="0">
                <a:ea typeface="ＭＳ Ｐゴシック" charset="-128"/>
              </a:rPr>
              <a:t>    </a:t>
            </a:r>
            <a:r>
              <a:rPr lang="ja-JP" altLang="en-US" smtClean="0">
                <a:ea typeface="ＭＳ Ｐゴシック" charset="-128"/>
              </a:rPr>
              <a:t>・正三角形</a:t>
            </a:r>
            <a:endParaRPr lang="en-GB" altLang="ja-JP" sz="4000" smtClean="0">
              <a:ea typeface="ＭＳ Ｐゴシック" charset="-128"/>
            </a:endParaRPr>
          </a:p>
        </p:txBody>
      </p:sp>
      <p:sp>
        <p:nvSpPr>
          <p:cNvPr id="4" name="角丸四角形吹き出し 3"/>
          <p:cNvSpPr/>
          <p:nvPr/>
        </p:nvSpPr>
        <p:spPr bwMode="auto">
          <a:xfrm>
            <a:off x="6012160" y="1088603"/>
            <a:ext cx="2919190" cy="1368425"/>
          </a:xfrm>
          <a:prstGeom prst="wedgeRoundRectCallout">
            <a:avLst>
              <a:gd name="adj1" fmla="val -72794"/>
              <a:gd name="adj2" fmla="val -21038"/>
              <a:gd name="adj3" fmla="val 16667"/>
            </a:avLst>
          </a:prstGeom>
          <a:blipFill dpi="0" rotWithShape="1">
            <a:blip r:embed="rId3">
              <a:alphaModFix amt="50000"/>
            </a:blip>
            <a:srcRect/>
            <a:tile tx="0" ty="0" sx="100000" sy="100000" flip="none" algn="tl"/>
          </a:blip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>
            <a:normAutofit fontScale="92500" lnSpcReduction="10000"/>
          </a:bodyPr>
          <a:lstStyle/>
          <a:p>
            <a:pPr algn="ctr">
              <a:lnSpc>
                <a:spcPct val="139000"/>
              </a:lnSpc>
              <a:defRPr/>
            </a:pPr>
            <a:r>
              <a:rPr lang="ja-JP" altLang="en-US" sz="2900" b="1" smtClean="0">
                <a:solidFill>
                  <a:schemeClr val="accent1"/>
                </a:solidFill>
                <a:ea typeface="ＭＳ Ｐゴシック" charset="-128"/>
              </a:rPr>
              <a:t>前回は難しすぎた</a:t>
            </a:r>
            <a:r>
              <a:rPr lang="en-US" altLang="ja-JP" sz="2900" b="1">
                <a:solidFill>
                  <a:schemeClr val="accent1"/>
                </a:solidFill>
                <a:ea typeface="ＭＳ Ｐゴシック" charset="-128"/>
              </a:rPr>
              <a:t/>
            </a:r>
            <a:br>
              <a:rPr lang="en-US" altLang="ja-JP" sz="2900" b="1">
                <a:solidFill>
                  <a:schemeClr val="accent1"/>
                </a:solidFill>
                <a:ea typeface="ＭＳ Ｐゴシック" charset="-128"/>
              </a:rPr>
            </a:br>
            <a:r>
              <a:rPr lang="ja-JP" altLang="en-US" sz="2900" b="1" smtClean="0">
                <a:solidFill>
                  <a:schemeClr val="accent1"/>
                </a:solidFill>
                <a:ea typeface="ＭＳ Ｐゴシック" charset="-128"/>
              </a:rPr>
              <a:t>ので、リベンジ</a:t>
            </a:r>
            <a:r>
              <a:rPr lang="en-US" altLang="ja-JP" sz="2900" b="1" smtClean="0">
                <a:solidFill>
                  <a:schemeClr val="accent1"/>
                </a:solidFill>
                <a:ea typeface="ＭＳ Ｐゴシック" charset="-128"/>
              </a:rPr>
              <a:t>w</a:t>
            </a:r>
            <a:endParaRPr lang="ja-JP" altLang="en-US" sz="1900" b="1">
              <a:solidFill>
                <a:schemeClr val="accent1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※ </a:t>
            </a:r>
            <a:r>
              <a:rPr kumimoji="1" lang="ja-JP" altLang="en-US" smtClean="0"/>
              <a:t>返値は </a:t>
            </a:r>
            <a:r>
              <a:rPr kumimoji="1" lang="en-US" altLang="ja-JP" smtClean="0"/>
              <a:t>enum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こんな感じで</a:t>
            </a:r>
            <a:r>
              <a:rPr kumimoji="1" lang="en-US" altLang="ja-JP"/>
              <a:t/>
            </a:r>
            <a:br>
              <a:rPr kumimoji="1" lang="en-US" altLang="ja-JP"/>
            </a:b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en-US" altLang="ja-JP" smtClean="0"/>
              <a:t>public </a:t>
            </a:r>
            <a:r>
              <a:rPr kumimoji="1" lang="en-US" altLang="ja-JP"/>
              <a:t>enum </a:t>
            </a:r>
            <a:r>
              <a:rPr kumimoji="1" lang="ja-JP" altLang="en-US"/>
              <a:t>三角形の</a:t>
            </a:r>
            <a:r>
              <a:rPr kumimoji="1" lang="ja-JP" altLang="en-US"/>
              <a:t>種類 </a:t>
            </a:r>
            <a:r>
              <a:rPr kumimoji="1" lang="en-US" altLang="ja-JP" smtClean="0"/>
              <a:t>{</a:t>
            </a:r>
            <a:br>
              <a:rPr kumimoji="1" lang="en-US" altLang="ja-JP" smtClean="0"/>
            </a:br>
            <a:r>
              <a:rPr kumimoji="1" lang="en-US" altLang="ja-JP" smtClean="0"/>
              <a:t>    </a:t>
            </a:r>
            <a:r>
              <a:rPr kumimoji="1" lang="ja-JP" altLang="en-US" smtClean="0"/>
              <a:t>不明 </a:t>
            </a:r>
            <a:r>
              <a:rPr kumimoji="1" lang="en-US" altLang="ja-JP"/>
              <a:t>= </a:t>
            </a:r>
            <a:r>
              <a:rPr kumimoji="1" lang="en-US" altLang="ja-JP"/>
              <a:t>0</a:t>
            </a:r>
            <a:r>
              <a:rPr kumimoji="1" lang="en-US" altLang="ja-JP" smtClean="0"/>
              <a:t>,</a:t>
            </a:r>
            <a:br>
              <a:rPr kumimoji="1" lang="en-US" altLang="ja-JP" smtClean="0"/>
            </a:br>
            <a:r>
              <a:rPr kumimoji="1" lang="en-US" altLang="ja-JP" smtClean="0"/>
              <a:t>    </a:t>
            </a:r>
            <a:r>
              <a:rPr kumimoji="1" lang="ja-JP" altLang="en-US" smtClean="0"/>
              <a:t>不等辺</a:t>
            </a:r>
            <a:r>
              <a:rPr kumimoji="1" lang="ja-JP" altLang="en-US"/>
              <a:t>三角形</a:t>
            </a:r>
            <a:r>
              <a:rPr kumimoji="1" lang="en-US" altLang="ja-JP" smtClean="0"/>
              <a:t>,</a:t>
            </a:r>
            <a:br>
              <a:rPr kumimoji="1" lang="en-US" altLang="ja-JP" smtClean="0"/>
            </a:br>
            <a:r>
              <a:rPr kumimoji="1" lang="en-US" altLang="ja-JP" smtClean="0"/>
              <a:t>    </a:t>
            </a:r>
            <a:r>
              <a:rPr kumimoji="1" lang="ja-JP" altLang="en-US" smtClean="0"/>
              <a:t>二</a:t>
            </a:r>
            <a:r>
              <a:rPr kumimoji="1" lang="ja-JP" altLang="en-US"/>
              <a:t>等辺</a:t>
            </a:r>
            <a:r>
              <a:rPr kumimoji="1" lang="ja-JP" altLang="en-US"/>
              <a:t>三角形</a:t>
            </a:r>
            <a:r>
              <a:rPr kumimoji="1" lang="en-US" altLang="ja-JP" smtClean="0"/>
              <a:t>,</a:t>
            </a:r>
            <a:br>
              <a:rPr kumimoji="1" lang="en-US" altLang="ja-JP" smtClean="0"/>
            </a:br>
            <a:r>
              <a:rPr kumimoji="1" lang="en-US" altLang="ja-JP" smtClean="0"/>
              <a:t>    </a:t>
            </a:r>
            <a:r>
              <a:rPr kumimoji="1" lang="ja-JP" altLang="en-US" smtClean="0"/>
              <a:t>正三角形</a:t>
            </a:r>
            <a:r>
              <a:rPr kumimoji="1" lang="en-US" altLang="ja-JP" smtClean="0"/>
              <a:t>,</a:t>
            </a:r>
            <a:br>
              <a:rPr kumimoji="1" lang="en-US" altLang="ja-JP" smtClean="0"/>
            </a:br>
            <a:r>
              <a:rPr kumimoji="1" lang="en-US" altLang="ja-JP" smtClean="0"/>
              <a:t>    </a:t>
            </a:r>
            <a:r>
              <a:rPr kumimoji="1" lang="ja-JP" altLang="en-US" smtClean="0"/>
              <a:t>不正</a:t>
            </a:r>
            <a:r>
              <a:rPr kumimoji="1" lang="en-US" altLang="ja-JP" smtClean="0"/>
              <a:t>,  //</a:t>
            </a:r>
            <a:r>
              <a:rPr kumimoji="1" lang="ja-JP" altLang="en-US" smtClean="0"/>
              <a:t>三角形にならない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en-US" altLang="ja-JP" smtClean="0"/>
              <a:t>}</a:t>
            </a:r>
            <a:endParaRPr kumimoji="1" lang="en-US" altLang="ja-JP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7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《</a:t>
            </a:r>
            <a:r>
              <a:rPr kumimoji="1" lang="ja-JP" altLang="en-US" smtClean="0"/>
              <a:t>ヒント</a:t>
            </a:r>
            <a:r>
              <a:rPr kumimoji="1" lang="en-US" altLang="ja-JP" smtClean="0"/>
              <a:t>》</a:t>
            </a:r>
            <a:r>
              <a:rPr kumimoji="1" lang="ja-JP" altLang="en-US" smtClean="0"/>
              <a:t> メソッドの外部設計</a:t>
            </a:r>
            <a:endParaRPr kumimoji="1" lang="ja-JP" altLang="en-US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309279"/>
              </p:ext>
            </p:extLst>
          </p:nvPr>
        </p:nvGraphicFramePr>
        <p:xfrm>
          <a:off x="357188" y="1123950"/>
          <a:ext cx="8275635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580"/>
                <a:gridCol w="1152128"/>
                <a:gridCol w="1080120"/>
                <a:gridCol w="2592288"/>
                <a:gridCol w="132451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三角形の形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辺</a:t>
                      </a:r>
                      <a:r>
                        <a:rPr kumimoji="1" lang="en-US" altLang="ja-JP" smtClean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辺</a:t>
                      </a:r>
                      <a:r>
                        <a:rPr kumimoji="1" lang="en-US" altLang="ja-JP" smtClean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辺</a:t>
                      </a:r>
                      <a:r>
                        <a:rPr kumimoji="1" lang="en-US" altLang="ja-JP" smtClean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出力</a:t>
                      </a:r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三辺が無い</a:t>
                      </a:r>
                      <a:endParaRPr kumimoji="1" lang="en-US" altLang="ja-JP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0</a:t>
                      </a:r>
                      <a:r>
                        <a:rPr kumimoji="1" lang="ja-JP" altLang="en-US" smtClean="0"/>
                        <a:t>以下 </a:t>
                      </a:r>
                      <a:r>
                        <a:rPr kumimoji="1" lang="en-US" altLang="ja-JP" smtClean="0"/>
                        <a:t>:</a:t>
                      </a:r>
                      <a:r>
                        <a:rPr kumimoji="1" lang="en-US" altLang="ja-JP" baseline="0" smtClean="0"/>
                        <a:t>0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[any]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[any]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不正</a:t>
                      </a:r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三角形にならない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A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:1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B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:2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C [&gt;= (A+B)]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:3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不正</a:t>
                      </a:r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不等辺三角形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A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:2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B [!=A]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:3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C [!=A, !=B,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    &lt; (A+B)]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:4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不等辺</a:t>
                      </a:r>
                      <a:r>
                        <a:rPr kumimoji="1" lang="en-US" altLang="ja-JP" smtClean="0"/>
                        <a:t/>
                      </a:r>
                      <a:br>
                        <a:rPr kumimoji="1" lang="en-US" altLang="ja-JP" smtClean="0"/>
                      </a:br>
                      <a:r>
                        <a:rPr kumimoji="1" lang="ja-JP" altLang="en-US" smtClean="0"/>
                        <a:t>三角形</a:t>
                      </a:r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二等辺三角形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A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:2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A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:2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B [!=A, </a:t>
                      </a:r>
                      <a:r>
                        <a:rPr kumimoji="1" lang="en-US" altLang="ja-JP" smtClean="0"/>
                        <a:t>&lt; (A+B)</a:t>
                      </a:r>
                      <a:r>
                        <a:rPr kumimoji="1" lang="en-US" altLang="ja-JP" smtClean="0"/>
                        <a:t>]</a:t>
                      </a:r>
                      <a:br>
                        <a:rPr kumimoji="1" lang="en-US" altLang="ja-JP" smtClean="0"/>
                      </a:br>
                      <a:r>
                        <a:rPr kumimoji="1" lang="en-US" altLang="ja-JP" smtClean="0"/>
                        <a:t>:1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二等辺</a:t>
                      </a:r>
                      <a:r>
                        <a:rPr kumimoji="1" lang="en-US" altLang="ja-JP" smtClean="0"/>
                        <a:t/>
                      </a:r>
                      <a:br>
                        <a:rPr kumimoji="1" lang="en-US" altLang="ja-JP" smtClean="0"/>
                      </a:br>
                      <a:r>
                        <a:rPr kumimoji="1" lang="ja-JP" altLang="en-US" smtClean="0"/>
                        <a:t>三角形</a:t>
                      </a:r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正三角形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A :1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A :</a:t>
                      </a:r>
                      <a:r>
                        <a:rPr kumimoji="1" lang="en-US" altLang="ja-JP" baseline="0" smtClean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A :1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正三角形</a:t>
                      </a:r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67544" y="4614029"/>
            <a:ext cx="7992888" cy="1330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>
                <a:solidFill>
                  <a:schemeClr val="tx1"/>
                </a:solidFill>
              </a:rPr>
              <a:t>※ A, B, C </a:t>
            </a:r>
            <a:r>
              <a:rPr kumimoji="1" lang="ja-JP" altLang="en-US" smtClean="0">
                <a:solidFill>
                  <a:schemeClr val="tx1"/>
                </a:solidFill>
              </a:rPr>
              <a:t>は正の整数</a:t>
            </a:r>
            <a:r>
              <a:rPr kumimoji="1" lang="en-US" altLang="ja-JP" smtClean="0">
                <a:solidFill>
                  <a:schemeClr val="tx1"/>
                </a:solidFill>
              </a:rPr>
              <a:t/>
            </a:r>
            <a:br>
              <a:rPr kumimoji="1" lang="en-US" altLang="ja-JP" smtClean="0">
                <a:solidFill>
                  <a:schemeClr val="tx1"/>
                </a:solidFill>
              </a:rPr>
            </a:br>
            <a:r>
              <a:rPr kumimoji="1" lang="en-US" altLang="ja-JP" smtClean="0">
                <a:solidFill>
                  <a:schemeClr val="tx1"/>
                </a:solidFill>
              </a:rPr>
              <a:t>※ []</a:t>
            </a:r>
            <a:r>
              <a:rPr kumimoji="1" lang="ja-JP" altLang="en-US" smtClean="0">
                <a:solidFill>
                  <a:schemeClr val="tx1"/>
                </a:solidFill>
              </a:rPr>
              <a:t>内は条件、</a:t>
            </a:r>
            <a:r>
              <a:rPr kumimoji="1" lang="en-US" altLang="ja-JP" smtClean="0">
                <a:solidFill>
                  <a:schemeClr val="tx1"/>
                </a:solidFill>
              </a:rPr>
              <a:t>:</a:t>
            </a:r>
            <a:r>
              <a:rPr kumimoji="1" lang="ja-JP" altLang="en-US" smtClean="0">
                <a:solidFill>
                  <a:schemeClr val="tx1"/>
                </a:solidFill>
              </a:rPr>
              <a:t>の後は値の例</a:t>
            </a:r>
            <a:r>
              <a:rPr kumimoji="1" lang="en-US" altLang="ja-JP" smtClean="0">
                <a:solidFill>
                  <a:schemeClr val="tx1"/>
                </a:solidFill>
              </a:rPr>
              <a:t/>
            </a:r>
            <a:br>
              <a:rPr kumimoji="1" lang="en-US" altLang="ja-JP" smtClean="0">
                <a:solidFill>
                  <a:schemeClr val="tx1"/>
                </a:solidFill>
              </a:rPr>
            </a:br>
            <a:r>
              <a:rPr kumimoji="1" lang="en-US" altLang="ja-JP" smtClean="0">
                <a:solidFill>
                  <a:schemeClr val="tx1"/>
                </a:solidFill>
              </a:rPr>
              <a:t>※</a:t>
            </a:r>
            <a:r>
              <a:rPr kumimoji="1" lang="ja-JP" altLang="en-US" smtClean="0">
                <a:solidFill>
                  <a:schemeClr val="tx1"/>
                </a:solidFill>
              </a:rPr>
              <a:t> 辺</a:t>
            </a:r>
            <a:r>
              <a:rPr kumimoji="1" lang="en-US" altLang="ja-JP" smtClean="0">
                <a:solidFill>
                  <a:schemeClr val="tx1"/>
                </a:solidFill>
              </a:rPr>
              <a:t>1,2,3</a:t>
            </a:r>
            <a:r>
              <a:rPr kumimoji="1" lang="ja-JP" altLang="en-US" smtClean="0">
                <a:solidFill>
                  <a:schemeClr val="tx1"/>
                </a:solidFill>
              </a:rPr>
              <a:t>をローテーションしたケースがあと</a:t>
            </a:r>
            <a:r>
              <a:rPr kumimoji="1" lang="en-US" altLang="ja-JP" smtClean="0">
                <a:solidFill>
                  <a:schemeClr val="tx1"/>
                </a:solidFill>
              </a:rPr>
              <a:t>8</a:t>
            </a:r>
            <a:r>
              <a:rPr kumimoji="1" lang="ja-JP" altLang="en-US" smtClean="0">
                <a:solidFill>
                  <a:schemeClr val="tx1"/>
                </a:solidFill>
              </a:rPr>
              <a:t>通りあるが、省略。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07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Arial"/>
        <a:ea typeface=""/>
        <a:cs typeface="メイリオ"/>
      </a:majorFont>
      <a:minorFont>
        <a:latin typeface="メイリオ"/>
        <a:ea typeface="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49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メイリオ" pitchFamily="48" charset="0"/>
            <a:cs typeface="メイリオ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49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メイリオ" pitchFamily="48" charset="0"/>
            <a:cs typeface="メイリオ" pitchFamily="48" charset="0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10496</TotalTime>
  <Words>200</Words>
  <Application>Microsoft Office PowerPoint</Application>
  <PresentationFormat>画面に合わせる (4:3)</PresentationFormat>
  <Paragraphs>80</Paragraphs>
  <Slides>12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TDD 道場 ～ お品書き</vt:lpstr>
      <vt:lpstr>ところで TDD って?</vt:lpstr>
      <vt:lpstr>TDD = テストファースト + リファクタリング</vt:lpstr>
      <vt:lpstr>TDDを始めるのに必要なもの</vt:lpstr>
      <vt:lpstr>ペアプログラミング</vt:lpstr>
      <vt:lpstr>名古屋#18 の お題</vt:lpstr>
      <vt:lpstr>※ 返値は enum</vt:lpstr>
      <vt:lpstr>《ヒント》 メソッドの外部設計</vt:lpstr>
      <vt:lpstr>PowerPoint プレゼンテーション</vt:lpstr>
      <vt:lpstr>附録: TDD 三原則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TDD道場</dc:title>
  <dc:creator>高萩 俊行</dc:creator>
  <cp:lastModifiedBy>Yamamoto</cp:lastModifiedBy>
  <cp:revision>95</cp:revision>
  <dcterms:modified xsi:type="dcterms:W3CDTF">2011-07-08T12:37:48Z</dcterms:modified>
</cp:coreProperties>
</file>