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92" r:id="rId4"/>
    <p:sldId id="293" r:id="rId5"/>
    <p:sldId id="257" r:id="rId6"/>
    <p:sldId id="258" r:id="rId7"/>
    <p:sldId id="259" r:id="rId8"/>
    <p:sldId id="280" r:id="rId9"/>
    <p:sldId id="260" r:id="rId10"/>
    <p:sldId id="281" r:id="rId11"/>
    <p:sldId id="261" r:id="rId12"/>
    <p:sldId id="262" r:id="rId13"/>
    <p:sldId id="282" r:id="rId14"/>
    <p:sldId id="263" r:id="rId15"/>
    <p:sldId id="264" r:id="rId16"/>
    <p:sldId id="265" r:id="rId17"/>
    <p:sldId id="285" r:id="rId18"/>
    <p:sldId id="286" r:id="rId19"/>
    <p:sldId id="267" r:id="rId20"/>
    <p:sldId id="287" r:id="rId21"/>
    <p:sldId id="268" r:id="rId22"/>
    <p:sldId id="269" r:id="rId23"/>
    <p:sldId id="270" r:id="rId24"/>
    <p:sldId id="271" r:id="rId25"/>
    <p:sldId id="288" r:id="rId26"/>
    <p:sldId id="272" r:id="rId27"/>
    <p:sldId id="273" r:id="rId28"/>
    <p:sldId id="275" r:id="rId29"/>
    <p:sldId id="276" r:id="rId30"/>
    <p:sldId id="289" r:id="rId31"/>
    <p:sldId id="277" r:id="rId32"/>
    <p:sldId id="278" r:id="rId33"/>
    <p:sldId id="279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8A42-6B75-417B-BAB5-8BC396758949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2614-C5BB-4D75-B2C4-A6F48CEC6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8A42-6B75-417B-BAB5-8BC396758949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2614-C5BB-4D75-B2C4-A6F48CEC6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8A42-6B75-417B-BAB5-8BC396758949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2614-C5BB-4D75-B2C4-A6F48CEC6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8A42-6B75-417B-BAB5-8BC396758949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2614-C5BB-4D75-B2C4-A6F48CEC6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8A42-6B75-417B-BAB5-8BC396758949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2614-C5BB-4D75-B2C4-A6F48CEC6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8A42-6B75-417B-BAB5-8BC396758949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2614-C5BB-4D75-B2C4-A6F48CEC6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8A42-6B75-417B-BAB5-8BC396758949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2614-C5BB-4D75-B2C4-A6F48CEC6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8A42-6B75-417B-BAB5-8BC396758949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2614-C5BB-4D75-B2C4-A6F48CEC6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8A42-6B75-417B-BAB5-8BC396758949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2614-C5BB-4D75-B2C4-A6F48CEC6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8A42-6B75-417B-BAB5-8BC396758949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2614-C5BB-4D75-B2C4-A6F48CEC6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8A42-6B75-417B-BAB5-8BC396758949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2614-C5BB-4D75-B2C4-A6F48CEC6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88A42-6B75-417B-BAB5-8BC396758949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62614-C5BB-4D75-B2C4-A6F48CEC6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iter" TargetMode="External"/><Relationship Id="rId2" Type="http://schemas.openxmlformats.org/officeDocument/2006/relationships/hyperlink" Target="http://en.wikipedia.org/wiki/Blood_volum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Platelet" TargetMode="External"/><Relationship Id="rId5" Type="http://schemas.openxmlformats.org/officeDocument/2006/relationships/hyperlink" Target="http://en.wikipedia.org/wiki/White_blood_cell" TargetMode="External"/><Relationship Id="rId4" Type="http://schemas.openxmlformats.org/officeDocument/2006/relationships/hyperlink" Target="http://en.wikipedia.org/wiki/Red_blood_cell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Blood_lipid" TargetMode="External"/><Relationship Id="rId13" Type="http://schemas.openxmlformats.org/officeDocument/2006/relationships/hyperlink" Target="http://en.wikipedia.org/wiki/Antibodies" TargetMode="External"/><Relationship Id="rId3" Type="http://schemas.openxmlformats.org/officeDocument/2006/relationships/hyperlink" Target="http://en.wikipedia.org/wiki/Hemoglobin" TargetMode="External"/><Relationship Id="rId7" Type="http://schemas.openxmlformats.org/officeDocument/2006/relationships/hyperlink" Target="http://en.wikipedia.org/wiki/Blood_proteins" TargetMode="External"/><Relationship Id="rId12" Type="http://schemas.openxmlformats.org/officeDocument/2006/relationships/hyperlink" Target="http://en.wikipedia.org/wiki/White_blood_cells" TargetMode="External"/><Relationship Id="rId2" Type="http://schemas.openxmlformats.org/officeDocument/2006/relationships/hyperlink" Target="http://en.wikipedia.org/wiki/Oxyg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Fatty_acids" TargetMode="External"/><Relationship Id="rId11" Type="http://schemas.openxmlformats.org/officeDocument/2006/relationships/hyperlink" Target="http://en.wikipedia.org/wiki/Lactic_acid" TargetMode="External"/><Relationship Id="rId5" Type="http://schemas.openxmlformats.org/officeDocument/2006/relationships/hyperlink" Target="http://en.wikipedia.org/wiki/Amino_acids" TargetMode="External"/><Relationship Id="rId10" Type="http://schemas.openxmlformats.org/officeDocument/2006/relationships/hyperlink" Target="http://en.wikipedia.org/wiki/Urea" TargetMode="External"/><Relationship Id="rId4" Type="http://schemas.openxmlformats.org/officeDocument/2006/relationships/hyperlink" Target="http://en.wikipedia.org/wiki/Glucose" TargetMode="External"/><Relationship Id="rId9" Type="http://schemas.openxmlformats.org/officeDocument/2006/relationships/hyperlink" Target="http://en.wikipedia.org/wiki/Carbon_dioxide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ormones" TargetMode="External"/><Relationship Id="rId7" Type="http://schemas.openxmlformats.org/officeDocument/2006/relationships/hyperlink" Target="http://en.wikipedia.org/wiki/Hydraulics" TargetMode="External"/><Relationship Id="rId2" Type="http://schemas.openxmlformats.org/officeDocument/2006/relationships/hyperlink" Target="http://en.wikipedia.org/wiki/Coagul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Body_temperature" TargetMode="External"/><Relationship Id="rId5" Type="http://schemas.openxmlformats.org/officeDocument/2006/relationships/hyperlink" Target="http://en.wikipedia.org/wiki/PH" TargetMode="External"/><Relationship Id="rId4" Type="http://schemas.openxmlformats.org/officeDocument/2006/relationships/hyperlink" Target="http://en.wikipedia.org/wiki/Tissue_(biology)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The Hematologic System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382000" cy="55927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i="1" dirty="0" smtClean="0">
                <a:solidFill>
                  <a:srgbClr val="FF0000"/>
                </a:solidFill>
              </a:rPr>
              <a:t>2-Anemia Caused by Sudden or Chronic Hemorrhage or </a:t>
            </a:r>
            <a:r>
              <a:rPr lang="en-US" b="1" i="1" dirty="0" err="1" smtClean="0">
                <a:solidFill>
                  <a:srgbClr val="FF0000"/>
                </a:solidFill>
              </a:rPr>
              <a:t>Lysis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Result in a decrease in the total number of circulating red cells. </a:t>
            </a:r>
          </a:p>
          <a:p>
            <a:pPr algn="just"/>
            <a:r>
              <a:rPr lang="en-US" dirty="0" smtClean="0"/>
              <a:t>This type of anemia may be associated with an </a:t>
            </a:r>
            <a:r>
              <a:rPr lang="en-US" b="1" u="sng" dirty="0" smtClean="0"/>
              <a:t>increased percentage of circulating immature red cells (</a:t>
            </a:r>
            <a:r>
              <a:rPr lang="en-US" b="1" u="sng" dirty="0" err="1" smtClean="0"/>
              <a:t>reticulocytes</a:t>
            </a:r>
            <a:r>
              <a:rPr lang="en-US" b="1" u="sng" dirty="0" smtClean="0"/>
              <a:t>).</a:t>
            </a:r>
            <a:r>
              <a:rPr lang="en-US" dirty="0" smtClean="0"/>
              <a:t> </a:t>
            </a:r>
          </a:p>
          <a:p>
            <a:pPr algn="just"/>
            <a:r>
              <a:rPr lang="en-US" dirty="0" smtClean="0"/>
              <a:t>Normal red blood cells </a:t>
            </a:r>
            <a:r>
              <a:rPr lang="en-US" b="1" u="sng" dirty="0" smtClean="0"/>
              <a:t>live</a:t>
            </a:r>
            <a:r>
              <a:rPr lang="en-US" dirty="0" smtClean="0"/>
              <a:t> approximately </a:t>
            </a:r>
            <a:r>
              <a:rPr lang="en-US" b="1" u="sng" dirty="0" smtClean="0"/>
              <a:t>120 days. </a:t>
            </a:r>
          </a:p>
          <a:p>
            <a:pPr algn="just"/>
            <a:r>
              <a:rPr lang="en-US" dirty="0" smtClean="0"/>
              <a:t>Red cell destruction or loss occurring before 100 days is abnormal.</a:t>
            </a:r>
          </a:p>
          <a:p>
            <a:pPr algn="just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763000" cy="61722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b="1" dirty="0" err="1">
                <a:solidFill>
                  <a:srgbClr val="FF0000"/>
                </a:solidFill>
              </a:rPr>
              <a:t>Polcythemia</a:t>
            </a:r>
            <a:endParaRPr lang="en-US" dirty="0">
              <a:solidFill>
                <a:srgbClr val="FF0000"/>
              </a:solidFill>
            </a:endParaRPr>
          </a:p>
          <a:p>
            <a:pPr algn="just"/>
            <a:r>
              <a:rPr lang="en-US" dirty="0"/>
              <a:t>Is an </a:t>
            </a:r>
            <a:r>
              <a:rPr lang="en-US" b="1" u="sng" dirty="0"/>
              <a:t>increase in the number of red blood cells. </a:t>
            </a:r>
            <a:endParaRPr lang="en-US" b="1" u="sng" dirty="0" smtClean="0"/>
          </a:p>
          <a:p>
            <a:pPr algn="just"/>
            <a:r>
              <a:rPr lang="en-US" b="1" dirty="0" smtClean="0"/>
              <a:t>Primary </a:t>
            </a:r>
            <a:r>
              <a:rPr lang="en-US" b="1" dirty="0" err="1"/>
              <a:t>polycythemia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b="1" u="sng" dirty="0" err="1"/>
              <a:t>polycythemia</a:t>
            </a:r>
            <a:r>
              <a:rPr lang="en-US" b="1" u="sng" dirty="0"/>
              <a:t> </a:t>
            </a:r>
            <a:r>
              <a:rPr lang="en-US" b="1" u="sng" dirty="0" err="1"/>
              <a:t>vera</a:t>
            </a:r>
            <a:r>
              <a:rPr lang="en-US" dirty="0"/>
              <a:t>) is characterized by an increase in platelets and granulocytes as well as red blood cells, and is believed to be the result of a precursor cell abnormality.</a:t>
            </a:r>
          </a:p>
          <a:p>
            <a:pPr algn="just"/>
            <a:r>
              <a:rPr lang="en-US" dirty="0" err="1"/>
              <a:t>Polycythemia</a:t>
            </a:r>
            <a:r>
              <a:rPr lang="en-US" dirty="0"/>
              <a:t> may occur </a:t>
            </a:r>
            <a:r>
              <a:rPr lang="en-US" b="1" u="sng" dirty="0"/>
              <a:t>secondarily to chronic hypoxia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Chronic </a:t>
            </a:r>
            <a:r>
              <a:rPr lang="en-US" dirty="0"/>
              <a:t>hypoxia causes increased release of the renal hormone erythropoietin, which stimulates the production of red blood cells. </a:t>
            </a:r>
            <a:endParaRPr lang="en-US" dirty="0" smtClean="0"/>
          </a:p>
          <a:p>
            <a:pPr algn="just"/>
            <a:r>
              <a:rPr lang="en-US" dirty="0" smtClean="0"/>
              <a:t>Individuals </a:t>
            </a:r>
            <a:r>
              <a:rPr lang="en-US" dirty="0"/>
              <a:t>who </a:t>
            </a:r>
            <a:r>
              <a:rPr lang="en-US" b="1" u="sng" dirty="0"/>
              <a:t>live at high altitude or suffer from chronic lung disease </a:t>
            </a:r>
            <a:r>
              <a:rPr lang="en-US" dirty="0"/>
              <a:t>frequently experience </a:t>
            </a:r>
            <a:r>
              <a:rPr lang="en-US" i="1" dirty="0"/>
              <a:t>secondary </a:t>
            </a:r>
            <a:r>
              <a:rPr lang="en-US" i="1" dirty="0" err="1"/>
              <a:t>polycythemia</a:t>
            </a:r>
            <a:r>
              <a:rPr lang="en-US" dirty="0"/>
              <a:t>.</a:t>
            </a:r>
          </a:p>
          <a:p>
            <a:pPr algn="just">
              <a:buNone/>
            </a:pPr>
            <a:r>
              <a:rPr lang="en-US" b="1" dirty="0" err="1">
                <a:solidFill>
                  <a:srgbClr val="FF0000"/>
                </a:solidFill>
              </a:rPr>
              <a:t>Leukopenia</a:t>
            </a:r>
            <a:endParaRPr lang="en-US" dirty="0">
              <a:solidFill>
                <a:srgbClr val="FF0000"/>
              </a:solidFill>
            </a:endParaRPr>
          </a:p>
          <a:p>
            <a:pPr algn="just"/>
            <a:r>
              <a:rPr lang="en-US" dirty="0" err="1"/>
              <a:t>Leukopenia</a:t>
            </a:r>
            <a:r>
              <a:rPr lang="en-US" dirty="0"/>
              <a:t> is a </a:t>
            </a:r>
            <a:r>
              <a:rPr lang="en-US" b="1" u="sng" dirty="0"/>
              <a:t>decrease in the number of white blood cells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Leukopenia</a:t>
            </a:r>
            <a:r>
              <a:rPr lang="en-US" dirty="0" smtClean="0"/>
              <a:t> </a:t>
            </a:r>
            <a:r>
              <a:rPr lang="en-US" dirty="0"/>
              <a:t>may be caused by </a:t>
            </a:r>
            <a:r>
              <a:rPr lang="en-US" b="1" i="1" dirty="0"/>
              <a:t>prolonged stress, viral infection, bone marrow disease or destruction, radiation, or chemotherapy.</a:t>
            </a:r>
            <a:endParaRPr lang="en-US" b="1" dirty="0"/>
          </a:p>
          <a:p>
            <a:pPr algn="just">
              <a:buNone/>
            </a:pPr>
            <a:r>
              <a:rPr lang="en-US" b="1" dirty="0" err="1">
                <a:solidFill>
                  <a:srgbClr val="FF0000"/>
                </a:solidFill>
              </a:rPr>
              <a:t>Leukocytosis</a:t>
            </a:r>
            <a:endParaRPr lang="en-US" dirty="0">
              <a:solidFill>
                <a:srgbClr val="FF0000"/>
              </a:solidFill>
            </a:endParaRPr>
          </a:p>
          <a:p>
            <a:pPr algn="just"/>
            <a:r>
              <a:rPr lang="en-US" dirty="0" err="1"/>
              <a:t>Leukocytosis</a:t>
            </a:r>
            <a:r>
              <a:rPr lang="en-US" dirty="0"/>
              <a:t> is an </a:t>
            </a:r>
            <a:r>
              <a:rPr lang="en-US" b="1" u="sng" dirty="0"/>
              <a:t>increase in the number of circulating white blood </a:t>
            </a:r>
            <a:r>
              <a:rPr lang="en-US" dirty="0"/>
              <a:t>cells. </a:t>
            </a:r>
            <a:endParaRPr lang="en-US" dirty="0" smtClean="0"/>
          </a:p>
          <a:p>
            <a:pPr algn="just"/>
            <a:r>
              <a:rPr lang="en-US" dirty="0" err="1" smtClean="0"/>
              <a:t>Leukocytosis</a:t>
            </a:r>
            <a:r>
              <a:rPr lang="en-US" dirty="0" smtClean="0"/>
              <a:t> </a:t>
            </a:r>
            <a:r>
              <a:rPr lang="en-US" dirty="0"/>
              <a:t>is a normal response to </a:t>
            </a:r>
            <a:r>
              <a:rPr lang="en-US" b="1" u="sng" dirty="0"/>
              <a:t>infection or inflammation.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40080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b="1" dirty="0">
                <a:solidFill>
                  <a:srgbClr val="FF0000"/>
                </a:solidFill>
              </a:rPr>
              <a:t>Thrombocytopenia</a:t>
            </a:r>
            <a:endParaRPr lang="en-US" dirty="0">
              <a:solidFill>
                <a:srgbClr val="FF0000"/>
              </a:solidFill>
            </a:endParaRPr>
          </a:p>
          <a:p>
            <a:pPr algn="just"/>
            <a:r>
              <a:rPr lang="en-US" dirty="0"/>
              <a:t>Thrombocytopenia is a </a:t>
            </a:r>
            <a:r>
              <a:rPr lang="en-US" b="1" u="sng" dirty="0"/>
              <a:t>decrease in the number of circulating platelets. </a:t>
            </a:r>
            <a:endParaRPr lang="en-US" b="1" u="sng" dirty="0" smtClean="0"/>
          </a:p>
          <a:p>
            <a:pPr algn="just"/>
            <a:r>
              <a:rPr lang="en-US" dirty="0" smtClean="0"/>
              <a:t>It </a:t>
            </a:r>
            <a:r>
              <a:rPr lang="en-US" dirty="0"/>
              <a:t>is associated with </a:t>
            </a:r>
            <a:r>
              <a:rPr lang="en-US" b="1" dirty="0"/>
              <a:t>increased risk of severe bleeding</a:t>
            </a:r>
            <a:r>
              <a:rPr lang="en-US" dirty="0"/>
              <a:t>, even with small injuries or small spontaneous bleeds. </a:t>
            </a:r>
            <a:endParaRPr lang="en-US" dirty="0" smtClean="0"/>
          </a:p>
          <a:p>
            <a:pPr algn="just"/>
            <a:r>
              <a:rPr lang="en-US" dirty="0" smtClean="0"/>
              <a:t>Thrombocytopenia </a:t>
            </a:r>
            <a:r>
              <a:rPr lang="en-US" dirty="0"/>
              <a:t>is characterized by small spots of subcutaneous bleeding, called </a:t>
            </a:r>
            <a:r>
              <a:rPr lang="en-US" b="1" u="sng" dirty="0" err="1">
                <a:solidFill>
                  <a:srgbClr val="FF0000"/>
                </a:solidFill>
              </a:rPr>
              <a:t>petechiae</a:t>
            </a:r>
            <a:r>
              <a:rPr lang="en-US" dirty="0"/>
              <a:t>, or larger areas of subcutaneous bleeding, called </a:t>
            </a:r>
            <a:r>
              <a:rPr lang="en-US" b="1" u="sng" dirty="0" err="1" smtClean="0">
                <a:solidFill>
                  <a:srgbClr val="FF0000"/>
                </a:solidFill>
              </a:rPr>
              <a:t>purpura</a:t>
            </a:r>
            <a:r>
              <a:rPr lang="en-US" b="1" u="sng" dirty="0" smtClean="0"/>
              <a:t>.</a:t>
            </a:r>
            <a:endParaRPr lang="en-US" b="1" u="sng" dirty="0"/>
          </a:p>
          <a:p>
            <a:pPr algn="just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Thrombocythemia</a:t>
            </a:r>
            <a:endParaRPr lang="en-US" dirty="0">
              <a:solidFill>
                <a:srgbClr val="FF0000"/>
              </a:solidFill>
            </a:endParaRPr>
          </a:p>
          <a:p>
            <a:pPr algn="just"/>
            <a:r>
              <a:rPr lang="en-US" dirty="0" err="1"/>
              <a:t>Thrombocythemia</a:t>
            </a:r>
            <a:r>
              <a:rPr lang="en-US" dirty="0"/>
              <a:t> is an </a:t>
            </a:r>
            <a:r>
              <a:rPr lang="en-US" b="1" u="sng" dirty="0"/>
              <a:t>increase in the number of circulating platelets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Thrombocythemia</a:t>
            </a:r>
            <a:r>
              <a:rPr lang="en-US" dirty="0" smtClean="0"/>
              <a:t> </a:t>
            </a:r>
            <a:r>
              <a:rPr lang="en-US" dirty="0"/>
              <a:t>is associated with </a:t>
            </a:r>
            <a:r>
              <a:rPr lang="en-US" b="1" u="sng" dirty="0"/>
              <a:t>increased risk of thrombosis (clotting) </a:t>
            </a:r>
            <a:r>
              <a:rPr lang="en-US" dirty="0"/>
              <a:t>in the vasculature. </a:t>
            </a:r>
            <a:endParaRPr lang="en-US" dirty="0" smtClean="0"/>
          </a:p>
          <a:p>
            <a:pPr algn="just"/>
            <a:r>
              <a:rPr lang="en-US" dirty="0" smtClean="0"/>
              <a:t>Depending </a:t>
            </a:r>
            <a:r>
              <a:rPr lang="en-US" dirty="0"/>
              <a:t>on the site of clot formation or trapping, stroke, myocardial infarct, or respiratory distress may develop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Lymphadenopathy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Is the </a:t>
            </a:r>
            <a:r>
              <a:rPr lang="en-US" b="1" u="sng" dirty="0" smtClean="0"/>
              <a:t>enlargement of the lymph nodes in response to a proliferation of B or T lymphocytes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Lymphadenopathy</a:t>
            </a:r>
            <a:r>
              <a:rPr lang="en-US" dirty="0" smtClean="0"/>
              <a:t> typically occurs </a:t>
            </a:r>
            <a:r>
              <a:rPr lang="en-US" b="1" u="sng" dirty="0" smtClean="0"/>
              <a:t>after infection by a microorganism.</a:t>
            </a:r>
          </a:p>
          <a:p>
            <a:pPr algn="just"/>
            <a:r>
              <a:rPr lang="en-US" u="sng" dirty="0" smtClean="0"/>
              <a:t>Regional </a:t>
            </a:r>
            <a:r>
              <a:rPr lang="en-US" i="1" u="sng" dirty="0" err="1" smtClean="0"/>
              <a:t>lymphadenopathy</a:t>
            </a:r>
            <a:r>
              <a:rPr lang="en-US" u="sng" dirty="0" smtClean="0"/>
              <a:t> </a:t>
            </a:r>
            <a:r>
              <a:rPr lang="en-US" dirty="0" smtClean="0"/>
              <a:t>indicates a localized infection. </a:t>
            </a:r>
          </a:p>
          <a:p>
            <a:pPr algn="just"/>
            <a:r>
              <a:rPr lang="en-US" i="1" u="sng" dirty="0" smtClean="0"/>
              <a:t>Generalized </a:t>
            </a:r>
            <a:r>
              <a:rPr lang="en-US" i="1" u="sng" dirty="0" err="1" smtClean="0"/>
              <a:t>lymphadenopathy</a:t>
            </a:r>
            <a:r>
              <a:rPr lang="en-US" i="1" u="sng" dirty="0" smtClean="0"/>
              <a:t> </a:t>
            </a:r>
            <a:r>
              <a:rPr lang="en-US" dirty="0" smtClean="0"/>
              <a:t>usually indicates a systemic infection such as AIDS or an autoimmune disorder such as rheumatoid arthritis or systemic lupus </a:t>
            </a:r>
            <a:r>
              <a:rPr lang="en-US" dirty="0" err="1" smtClean="0"/>
              <a:t>erythematosus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Occasionally, </a:t>
            </a:r>
            <a:r>
              <a:rPr lang="en-US" dirty="0" err="1" smtClean="0"/>
              <a:t>lymphadenopathy</a:t>
            </a:r>
            <a:r>
              <a:rPr lang="en-US" dirty="0" smtClean="0"/>
              <a:t> of either type may indicate a malignancy.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Conditions of Disease or Injury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/>
          </a:bodyPr>
          <a:lstStyle/>
          <a:p>
            <a:pPr algn="just"/>
            <a:r>
              <a:rPr lang="en-US" b="1" u="sng" dirty="0" smtClean="0"/>
              <a:t>Anemia</a:t>
            </a:r>
            <a:endParaRPr lang="en-US" dirty="0"/>
          </a:p>
          <a:p>
            <a:pPr algn="just"/>
            <a:r>
              <a:rPr lang="en-US" dirty="0"/>
              <a:t>Classic systemic signs of anemia are common to all of the </a:t>
            </a:r>
            <a:r>
              <a:rPr lang="en-US" dirty="0" err="1"/>
              <a:t>anemias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include the following:</a:t>
            </a:r>
          </a:p>
          <a:p>
            <a:pPr lvl="1" algn="just"/>
            <a:r>
              <a:rPr lang="en-US" dirty="0" smtClean="0"/>
              <a:t>Increased </a:t>
            </a:r>
            <a:r>
              <a:rPr lang="en-US" dirty="0"/>
              <a:t>heart </a:t>
            </a:r>
            <a:r>
              <a:rPr lang="en-US" dirty="0" smtClean="0"/>
              <a:t>rate.</a:t>
            </a:r>
          </a:p>
          <a:p>
            <a:pPr lvl="1" algn="just"/>
            <a:r>
              <a:rPr lang="en-US" dirty="0" smtClean="0"/>
              <a:t>Increased </a:t>
            </a:r>
            <a:r>
              <a:rPr lang="en-US" dirty="0"/>
              <a:t>respiratory rate . </a:t>
            </a:r>
            <a:endParaRPr lang="en-US" dirty="0" smtClean="0"/>
          </a:p>
          <a:p>
            <a:pPr lvl="1" algn="just"/>
            <a:r>
              <a:rPr lang="en-US" dirty="0" smtClean="0"/>
              <a:t>Dizziness </a:t>
            </a:r>
            <a:r>
              <a:rPr lang="en-US" dirty="0"/>
              <a:t>caused by decreased brain </a:t>
            </a:r>
            <a:r>
              <a:rPr lang="en-US" dirty="0" smtClean="0"/>
              <a:t>blood</a:t>
            </a:r>
          </a:p>
          <a:p>
            <a:pPr lvl="1" algn="just"/>
            <a:r>
              <a:rPr lang="en-US" dirty="0" smtClean="0"/>
              <a:t>Skin </a:t>
            </a:r>
            <a:r>
              <a:rPr lang="en-US" dirty="0"/>
              <a:t>pallor 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 smtClean="0"/>
              <a:t>Nausea </a:t>
            </a:r>
            <a:r>
              <a:rPr lang="en-US" dirty="0"/>
              <a:t>caused by decreased gastrointestinal and central nervous system blood </a:t>
            </a:r>
            <a:r>
              <a:rPr lang="en-US" dirty="0" smtClean="0"/>
              <a:t>flow.</a:t>
            </a:r>
          </a:p>
          <a:p>
            <a:pPr lvl="1" algn="just"/>
            <a:r>
              <a:rPr lang="en-US" dirty="0" smtClean="0"/>
              <a:t>Fatigue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1-Aplastic Anemia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3340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/>
              <a:t>Aplastic</a:t>
            </a:r>
            <a:r>
              <a:rPr lang="en-US" dirty="0" smtClean="0"/>
              <a:t> </a:t>
            </a:r>
            <a:r>
              <a:rPr lang="en-US" dirty="0"/>
              <a:t>anemia is a </a:t>
            </a:r>
            <a:r>
              <a:rPr lang="en-US" b="1" u="sng" dirty="0" err="1"/>
              <a:t>normocytic</a:t>
            </a:r>
            <a:r>
              <a:rPr lang="en-US" b="1" u="sng" dirty="0"/>
              <a:t>, </a:t>
            </a:r>
            <a:r>
              <a:rPr lang="en-US" b="1" u="sng" dirty="0" err="1"/>
              <a:t>normochromic</a:t>
            </a:r>
            <a:r>
              <a:rPr lang="en-US" b="1" u="sng" dirty="0"/>
              <a:t> </a:t>
            </a:r>
            <a:r>
              <a:rPr lang="en-US" dirty="0"/>
              <a:t>anemia caused by </a:t>
            </a:r>
            <a:r>
              <a:rPr lang="en-US" b="1" u="sng" dirty="0"/>
              <a:t>dysfunction of the bone marrow </a:t>
            </a:r>
            <a:r>
              <a:rPr lang="en-US" dirty="0"/>
              <a:t>such that dying blood cells are not replaced. </a:t>
            </a:r>
            <a:endParaRPr lang="en-US" dirty="0" smtClean="0"/>
          </a:p>
          <a:p>
            <a:pPr algn="just"/>
            <a:r>
              <a:rPr lang="en-US" dirty="0" err="1" smtClean="0"/>
              <a:t>Aplastic</a:t>
            </a:r>
            <a:r>
              <a:rPr lang="en-US" dirty="0" smtClean="0"/>
              <a:t> </a:t>
            </a:r>
            <a:r>
              <a:rPr lang="en-US" dirty="0"/>
              <a:t>anemia is usually associated with a </a:t>
            </a:r>
            <a:r>
              <a:rPr lang="en-US" b="1" u="sng" dirty="0"/>
              <a:t>deficiency in red blood cells, white blood cells, and platelets.</a:t>
            </a:r>
          </a:p>
          <a:p>
            <a:pPr algn="just">
              <a:buNone/>
            </a:pPr>
            <a:r>
              <a:rPr lang="en-US" b="1" i="1" u="sng" dirty="0"/>
              <a:t>Causes </a:t>
            </a:r>
            <a:r>
              <a:rPr lang="en-US" dirty="0"/>
              <a:t>: </a:t>
            </a:r>
            <a:endParaRPr lang="en-US" dirty="0" smtClean="0"/>
          </a:p>
          <a:p>
            <a:pPr algn="just"/>
            <a:r>
              <a:rPr lang="en-US" dirty="0" smtClean="0"/>
              <a:t>cancers </a:t>
            </a:r>
            <a:r>
              <a:rPr lang="en-US" dirty="0"/>
              <a:t>of the bone marrow, vitamin deficiency, ingestion of many different drugs or chemicals, and high-dose radiation or chemotherapy. </a:t>
            </a:r>
            <a:endParaRPr lang="en-US" dirty="0" smtClean="0"/>
          </a:p>
          <a:p>
            <a:pPr algn="just"/>
            <a:r>
              <a:rPr lang="en-US" dirty="0" err="1" smtClean="0"/>
              <a:t>Aplastic</a:t>
            </a:r>
            <a:r>
              <a:rPr lang="en-US" dirty="0" smtClean="0"/>
              <a:t> </a:t>
            </a:r>
            <a:r>
              <a:rPr lang="en-US" dirty="0"/>
              <a:t>anemia may also develop after various viral infections, including mononucleosis, hepatitis, and AIDS. </a:t>
            </a:r>
            <a:endParaRPr lang="en-US" dirty="0" smtClean="0"/>
          </a:p>
          <a:p>
            <a:pPr algn="just"/>
            <a:r>
              <a:rPr lang="en-US" dirty="0" smtClean="0"/>
              <a:t>Frequently</a:t>
            </a:r>
            <a:r>
              <a:rPr lang="en-US" dirty="0"/>
              <a:t>, the cause is unknown.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2-Hemolytic Anemia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Hemolytic </a:t>
            </a:r>
            <a:r>
              <a:rPr lang="en-US" dirty="0"/>
              <a:t>anemia is a </a:t>
            </a:r>
            <a:r>
              <a:rPr lang="en-US" b="1" u="sng" dirty="0"/>
              <a:t>decrease in red blood cell number caused by excessive destruction of red cells. </a:t>
            </a:r>
            <a:endParaRPr lang="en-US" b="1" u="sng" dirty="0" smtClean="0"/>
          </a:p>
          <a:p>
            <a:pPr algn="just"/>
            <a:r>
              <a:rPr lang="en-US" dirty="0" smtClean="0"/>
              <a:t>Remaining </a:t>
            </a:r>
            <a:r>
              <a:rPr lang="en-US" dirty="0"/>
              <a:t>red cells are </a:t>
            </a:r>
            <a:r>
              <a:rPr lang="en-US" b="1" u="sng" dirty="0" err="1"/>
              <a:t>normocytic</a:t>
            </a:r>
            <a:r>
              <a:rPr lang="en-US" b="1" u="sng" dirty="0"/>
              <a:t> and </a:t>
            </a:r>
            <a:r>
              <a:rPr lang="en-US" b="1" u="sng" dirty="0" err="1"/>
              <a:t>normochromic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Red </a:t>
            </a:r>
            <a:r>
              <a:rPr lang="en-US" dirty="0"/>
              <a:t>blood cell production in the </a:t>
            </a:r>
            <a:r>
              <a:rPr lang="en-US" b="1" i="1" dirty="0"/>
              <a:t>bone marrow will increase </a:t>
            </a:r>
            <a:r>
              <a:rPr lang="en-US" dirty="0"/>
              <a:t>to replace destroyed cells, and the advancement into the blood of immature red cells, or </a:t>
            </a:r>
            <a:r>
              <a:rPr lang="en-US" b="1" i="1" dirty="0" err="1"/>
              <a:t>reticulocytes</a:t>
            </a:r>
            <a:r>
              <a:rPr lang="en-US" dirty="0"/>
              <a:t>, will be accelerated.</a:t>
            </a:r>
          </a:p>
          <a:p>
            <a:pPr algn="just"/>
            <a:r>
              <a:rPr lang="en-US" dirty="0" smtClean="0"/>
              <a:t>Specific </a:t>
            </a:r>
            <a:r>
              <a:rPr lang="en-US" dirty="0"/>
              <a:t>causes of hemolytic anemia include:</a:t>
            </a:r>
          </a:p>
          <a:p>
            <a:pPr algn="just"/>
            <a:r>
              <a:rPr lang="en-US" b="1" dirty="0"/>
              <a:t>a- </a:t>
            </a:r>
            <a:r>
              <a:rPr lang="en-US" b="1" dirty="0" err="1" smtClean="0"/>
              <a:t>Thalassemia</a:t>
            </a:r>
            <a:endParaRPr lang="en-US" b="1" dirty="0" smtClean="0"/>
          </a:p>
          <a:p>
            <a:pPr algn="just"/>
            <a:r>
              <a:rPr lang="en-US" b="1" dirty="0" smtClean="0"/>
              <a:t>b-Hemolytic Disease of the Newborn</a:t>
            </a:r>
          </a:p>
          <a:p>
            <a:pPr algn="just"/>
            <a:r>
              <a:rPr lang="en-US" b="1" dirty="0" smtClean="0"/>
              <a:t>c-Transfusion Reaction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a- </a:t>
            </a:r>
            <a:r>
              <a:rPr lang="en-US" b="1" dirty="0" err="1" smtClean="0"/>
              <a:t>Thalassemia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6388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A hemolytic </a:t>
            </a:r>
            <a:r>
              <a:rPr lang="en-US" dirty="0" err="1" smtClean="0"/>
              <a:t>hemoglobinopathy</a:t>
            </a:r>
            <a:r>
              <a:rPr lang="en-US" dirty="0" smtClean="0"/>
              <a:t> anemia characterized by </a:t>
            </a:r>
            <a:r>
              <a:rPr lang="en-US" b="1" u="sng" dirty="0" err="1" smtClean="0"/>
              <a:t>microcytic</a:t>
            </a:r>
            <a:r>
              <a:rPr lang="en-US" b="1" u="sng" dirty="0" smtClean="0"/>
              <a:t>, </a:t>
            </a:r>
            <a:r>
              <a:rPr lang="en-US" b="1" u="sng" dirty="0" err="1" smtClean="0"/>
              <a:t>hypochromic</a:t>
            </a:r>
            <a:r>
              <a:rPr lang="en-US" b="1" u="sng" dirty="0" smtClean="0"/>
              <a:t>,</a:t>
            </a:r>
            <a:r>
              <a:rPr lang="en-US" dirty="0" smtClean="0"/>
              <a:t> and short-lived red blood cells caused by </a:t>
            </a:r>
            <a:r>
              <a:rPr lang="en-US" b="1" u="sng" dirty="0" smtClean="0"/>
              <a:t>deficient synthesis of hemoglobin polypeptide chains.</a:t>
            </a:r>
          </a:p>
          <a:p>
            <a:pPr algn="just"/>
            <a:r>
              <a:rPr lang="en-US" dirty="0" smtClean="0"/>
              <a:t>All types are transmitted by </a:t>
            </a:r>
            <a:r>
              <a:rPr lang="en-US" b="1" u="sng" dirty="0" err="1" smtClean="0"/>
              <a:t>autosomal</a:t>
            </a:r>
            <a:r>
              <a:rPr lang="en-US" b="1" u="sng" dirty="0" smtClean="0"/>
              <a:t>-recessive genes</a:t>
            </a:r>
            <a:r>
              <a:rPr lang="en-US" dirty="0" smtClean="0"/>
              <a:t>, and people of Mediterranean origin are more often affected.</a:t>
            </a:r>
          </a:p>
          <a:p>
            <a:pPr algn="just"/>
            <a:r>
              <a:rPr lang="en-US" dirty="0" smtClean="0"/>
              <a:t>The anemia is classified according to the chain involved:</a:t>
            </a:r>
          </a:p>
          <a:p>
            <a:pPr algn="just"/>
            <a:r>
              <a:rPr lang="en-US" b="1" dirty="0" smtClean="0"/>
              <a:t>- </a:t>
            </a:r>
            <a:r>
              <a:rPr lang="en-US" b="1" i="1" dirty="0" smtClean="0">
                <a:solidFill>
                  <a:srgbClr val="FF0000"/>
                </a:solidFill>
              </a:rPr>
              <a:t>α-</a:t>
            </a:r>
            <a:r>
              <a:rPr lang="en-US" b="1" i="1" dirty="0" err="1" smtClean="0">
                <a:solidFill>
                  <a:srgbClr val="FF0000"/>
                </a:solidFill>
              </a:rPr>
              <a:t>thalassemia</a:t>
            </a:r>
            <a:r>
              <a:rPr lang="en-US" b="1" dirty="0" smtClean="0">
                <a:solidFill>
                  <a:srgbClr val="FF0000"/>
                </a:solidFill>
              </a:rPr>
              <a:t> </a:t>
            </a:r>
            <a:r>
              <a:rPr lang="en-US" dirty="0" smtClean="0"/>
              <a:t> that caused by diminished synthesis of </a:t>
            </a:r>
            <a:r>
              <a:rPr lang="en-US" b="1" u="sng" dirty="0" smtClean="0"/>
              <a:t>alpha chains of hemoglobin</a:t>
            </a:r>
            <a:r>
              <a:rPr lang="en-US" dirty="0" smtClean="0"/>
              <a:t>. </a:t>
            </a:r>
          </a:p>
          <a:p>
            <a:pPr algn="just"/>
            <a:r>
              <a:rPr lang="en-US" b="1" dirty="0" smtClean="0"/>
              <a:t>The </a:t>
            </a:r>
            <a:r>
              <a:rPr lang="en-US" b="1" i="1" dirty="0" smtClean="0"/>
              <a:t>homozygous</a:t>
            </a:r>
            <a:r>
              <a:rPr lang="en-US" b="1" dirty="0" smtClean="0"/>
              <a:t> </a:t>
            </a:r>
            <a:r>
              <a:rPr lang="en-US" dirty="0" smtClean="0"/>
              <a:t>form is </a:t>
            </a:r>
            <a:r>
              <a:rPr lang="en-US" i="1" u="sng" dirty="0" smtClean="0"/>
              <a:t>incompatible with life</a:t>
            </a:r>
            <a:r>
              <a:rPr lang="en-US" dirty="0" smtClean="0"/>
              <a:t>, the stillborn infant displaying severe </a:t>
            </a:r>
            <a:r>
              <a:rPr lang="en-US" u="sng" dirty="0" err="1" smtClean="0"/>
              <a:t>hydrops</a:t>
            </a:r>
            <a:r>
              <a:rPr lang="en-US" u="sng" dirty="0" smtClean="0"/>
              <a:t> </a:t>
            </a:r>
            <a:r>
              <a:rPr lang="en-US" u="sng" dirty="0" err="1" smtClean="0"/>
              <a:t>fetalis</a:t>
            </a:r>
            <a:r>
              <a:rPr lang="en-US" dirty="0" smtClean="0"/>
              <a:t>. </a:t>
            </a:r>
          </a:p>
          <a:p>
            <a:pPr algn="just"/>
            <a:r>
              <a:rPr lang="en-US" b="1" dirty="0" smtClean="0"/>
              <a:t>The </a:t>
            </a:r>
            <a:r>
              <a:rPr lang="en-US" b="1" i="1" dirty="0" smtClean="0"/>
              <a:t>heterozygous</a:t>
            </a:r>
            <a:r>
              <a:rPr lang="en-US" b="1" dirty="0" smtClean="0"/>
              <a:t> </a:t>
            </a:r>
            <a:r>
              <a:rPr lang="en-US" dirty="0" smtClean="0"/>
              <a:t>form may be </a:t>
            </a:r>
            <a:r>
              <a:rPr lang="en-US" u="sng" dirty="0" smtClean="0"/>
              <a:t>asymptomatic or marked by mild anemia.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722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i="1" dirty="0" smtClean="0">
                <a:solidFill>
                  <a:srgbClr val="FF0000"/>
                </a:solidFill>
              </a:rPr>
              <a:t>β-</a:t>
            </a:r>
            <a:r>
              <a:rPr lang="en-US" b="1" i="1" dirty="0" err="1" smtClean="0">
                <a:solidFill>
                  <a:srgbClr val="FF0000"/>
                </a:solidFill>
              </a:rPr>
              <a:t>thalassemia</a:t>
            </a:r>
            <a:r>
              <a:rPr lang="en-US" dirty="0" smtClean="0"/>
              <a:t> that caused by diminished synthesis of </a:t>
            </a:r>
            <a:r>
              <a:rPr lang="en-US" b="1" u="sng" dirty="0" smtClean="0"/>
              <a:t>beta chains of hemoglobin.</a:t>
            </a:r>
          </a:p>
          <a:p>
            <a:pPr algn="just"/>
            <a:r>
              <a:rPr lang="en-US" b="1" dirty="0" smtClean="0"/>
              <a:t>The homozygous </a:t>
            </a:r>
            <a:r>
              <a:rPr lang="en-US" dirty="0" smtClean="0"/>
              <a:t>form is called </a:t>
            </a:r>
            <a:r>
              <a:rPr lang="en-US" u="sng" dirty="0" err="1" smtClean="0"/>
              <a:t>thalassemia</a:t>
            </a:r>
            <a:r>
              <a:rPr lang="en-US" u="sng" dirty="0" smtClean="0"/>
              <a:t> major </a:t>
            </a:r>
            <a:r>
              <a:rPr lang="en-US" dirty="0" smtClean="0"/>
              <a:t>and </a:t>
            </a:r>
          </a:p>
          <a:p>
            <a:pPr algn="just"/>
            <a:r>
              <a:rPr lang="en-US" b="1" dirty="0" smtClean="0"/>
              <a:t>the heterozygous </a:t>
            </a:r>
            <a:r>
              <a:rPr lang="en-US" dirty="0" smtClean="0"/>
              <a:t>form is called </a:t>
            </a:r>
            <a:r>
              <a:rPr lang="en-US" u="sng" dirty="0" err="1" smtClean="0"/>
              <a:t>thalassemia</a:t>
            </a:r>
            <a:r>
              <a:rPr lang="en-US" u="sng" dirty="0" smtClean="0"/>
              <a:t> minor. </a:t>
            </a:r>
          </a:p>
          <a:p>
            <a:pPr algn="just"/>
            <a:r>
              <a:rPr lang="en-US" b="1" dirty="0" smtClean="0"/>
              <a:t>     </a:t>
            </a:r>
            <a:r>
              <a:rPr lang="en-US" b="1" dirty="0" err="1" smtClean="0">
                <a:solidFill>
                  <a:srgbClr val="FF0000"/>
                </a:solidFill>
              </a:rPr>
              <a:t>T</a:t>
            </a:r>
            <a:r>
              <a:rPr lang="en-US" b="1" i="1" u="sng" dirty="0" err="1" smtClean="0">
                <a:solidFill>
                  <a:srgbClr val="FF0000"/>
                </a:solidFill>
              </a:rPr>
              <a:t>halassemia</a:t>
            </a:r>
            <a:r>
              <a:rPr lang="en-US" b="1" i="1" u="sng" dirty="0" smtClean="0">
                <a:solidFill>
                  <a:srgbClr val="FF0000"/>
                </a:solidFill>
              </a:rPr>
              <a:t> major</a:t>
            </a:r>
            <a:r>
              <a:rPr lang="en-US" b="1" dirty="0" smtClean="0">
                <a:solidFill>
                  <a:srgbClr val="FF0000"/>
                </a:solidFill>
              </a:rPr>
              <a:t>  </a:t>
            </a:r>
            <a:r>
              <a:rPr lang="en-US" dirty="0" smtClean="0"/>
              <a:t> </a:t>
            </a:r>
          </a:p>
          <a:p>
            <a:pPr algn="just"/>
            <a:r>
              <a:rPr lang="en-US" dirty="0" smtClean="0"/>
              <a:t>the homozygous form in which </a:t>
            </a:r>
            <a:r>
              <a:rPr lang="en-US" b="1" u="sng" dirty="0" smtClean="0"/>
              <a:t>beta chain is completely absent</a:t>
            </a:r>
            <a:r>
              <a:rPr lang="en-US" dirty="0" smtClean="0"/>
              <a:t>; </a:t>
            </a:r>
          </a:p>
          <a:p>
            <a:pPr algn="just"/>
            <a:r>
              <a:rPr lang="en-US" dirty="0" smtClean="0"/>
              <a:t>it appears in the </a:t>
            </a:r>
            <a:r>
              <a:rPr lang="en-US" b="1" dirty="0" smtClean="0"/>
              <a:t>newborn period </a:t>
            </a:r>
            <a:r>
              <a:rPr lang="en-US" dirty="0" smtClean="0"/>
              <a:t>and is marked by </a:t>
            </a:r>
            <a:r>
              <a:rPr lang="en-US" b="1" dirty="0" smtClean="0"/>
              <a:t>hemolytic, </a:t>
            </a:r>
            <a:r>
              <a:rPr lang="en-US" b="1" dirty="0" err="1" smtClean="0"/>
              <a:t>hypochromic</a:t>
            </a:r>
            <a:r>
              <a:rPr lang="en-US" b="1" dirty="0" smtClean="0"/>
              <a:t>, </a:t>
            </a:r>
            <a:r>
              <a:rPr lang="en-US" b="1" dirty="0" err="1" smtClean="0"/>
              <a:t>microcytic</a:t>
            </a:r>
            <a:r>
              <a:rPr lang="en-US" b="1" dirty="0" smtClean="0"/>
              <a:t> anemia</a:t>
            </a:r>
            <a:r>
              <a:rPr lang="en-US" dirty="0" smtClean="0"/>
              <a:t>, </a:t>
            </a:r>
            <a:r>
              <a:rPr lang="en-US" dirty="0" err="1" smtClean="0"/>
              <a:t>hepatosplenomegaly</a:t>
            </a:r>
            <a:r>
              <a:rPr lang="en-US" dirty="0" smtClean="0"/>
              <a:t>, skeletal deformation, mongoloid </a:t>
            </a:r>
            <a:r>
              <a:rPr lang="en-US" dirty="0" err="1" smtClean="0"/>
              <a:t>facies</a:t>
            </a:r>
            <a:r>
              <a:rPr lang="en-US" dirty="0" smtClean="0"/>
              <a:t>, and cardiac enlargement.</a:t>
            </a:r>
          </a:p>
          <a:p>
            <a:pPr algn="just"/>
            <a:r>
              <a:rPr lang="en-US" b="1" i="1" u="sng" dirty="0" err="1" smtClean="0">
                <a:solidFill>
                  <a:srgbClr val="FF0000"/>
                </a:solidFill>
              </a:rPr>
              <a:t>Thalassemia</a:t>
            </a:r>
            <a:r>
              <a:rPr lang="en-US" b="1" i="1" u="sng" dirty="0" smtClean="0">
                <a:solidFill>
                  <a:srgbClr val="FF0000"/>
                </a:solidFill>
              </a:rPr>
              <a:t> mino</a:t>
            </a:r>
            <a:r>
              <a:rPr lang="en-US" i="1" u="sng" dirty="0" smtClean="0"/>
              <a:t>r </a:t>
            </a:r>
            <a:r>
              <a:rPr lang="en-US" dirty="0" smtClean="0"/>
              <a:t> </a:t>
            </a:r>
          </a:p>
          <a:p>
            <a:pPr algn="just"/>
            <a:r>
              <a:rPr lang="en-US" dirty="0" smtClean="0"/>
              <a:t>the heterozygous form , </a:t>
            </a:r>
          </a:p>
          <a:p>
            <a:pPr algn="just"/>
            <a:r>
              <a:rPr lang="en-US" dirty="0" smtClean="0"/>
              <a:t>usually asymptomatic, although there is </a:t>
            </a:r>
            <a:r>
              <a:rPr lang="en-US" b="1" u="sng" dirty="0" smtClean="0"/>
              <a:t>sometimes mild anemia.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t3.gstatic.com/images?q=tbn:ANd9GcRTl31xDFE6whJ5XpqoTtRdjramEEufjbFcSKOg5g3qfoSARPb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24625" y="4419600"/>
            <a:ext cx="2619375" cy="17430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b-Hemolytic Disease of the Newborn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15400" cy="54864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Is </a:t>
            </a:r>
            <a:r>
              <a:rPr lang="en-US" sz="2400" dirty="0"/>
              <a:t>a </a:t>
            </a:r>
            <a:r>
              <a:rPr lang="en-US" sz="2400" b="1" u="sng" dirty="0" err="1"/>
              <a:t>normocytic</a:t>
            </a:r>
            <a:r>
              <a:rPr lang="en-US" sz="2400" b="1" u="sng" dirty="0"/>
              <a:t>, </a:t>
            </a:r>
            <a:r>
              <a:rPr lang="en-US" sz="2400" b="1" u="sng" dirty="0" err="1"/>
              <a:t>normochromic</a:t>
            </a:r>
            <a:r>
              <a:rPr lang="en-US" sz="2400" b="1" u="sng" dirty="0"/>
              <a:t> anemia </a:t>
            </a:r>
            <a:r>
              <a:rPr lang="en-US" sz="2400" dirty="0"/>
              <a:t>seen in an </a:t>
            </a:r>
            <a:r>
              <a:rPr lang="en-US" sz="2400" u="sng" dirty="0"/>
              <a:t>Rh-positive fetus or infant born to an Rh-negative mother who has previously developed antibodies to the </a:t>
            </a:r>
            <a:r>
              <a:rPr lang="en-US" sz="2400" u="sng" dirty="0" err="1"/>
              <a:t>Rh</a:t>
            </a:r>
            <a:r>
              <a:rPr lang="en-US" sz="2400" u="sng" dirty="0"/>
              <a:t> antigen.</a:t>
            </a:r>
          </a:p>
          <a:p>
            <a:pPr algn="just">
              <a:buNone/>
            </a:pPr>
            <a:r>
              <a:rPr lang="en-US" sz="2400" b="1" i="1" u="sng" dirty="0"/>
              <a:t>Clinical Manifestations</a:t>
            </a:r>
          </a:p>
          <a:p>
            <a:pPr algn="just"/>
            <a:r>
              <a:rPr lang="en-US" sz="2400" b="1" dirty="0"/>
              <a:t>Mild</a:t>
            </a:r>
            <a:r>
              <a:rPr lang="en-US" sz="2400" dirty="0"/>
              <a:t> hemolytic disease may be relatively </a:t>
            </a:r>
            <a:r>
              <a:rPr lang="en-US" sz="2400" b="1" dirty="0"/>
              <a:t>asymptomatic</a:t>
            </a:r>
            <a:r>
              <a:rPr lang="en-US" sz="2400" dirty="0"/>
              <a:t>, with slight </a:t>
            </a:r>
            <a:r>
              <a:rPr lang="en-US" sz="2400" dirty="0" err="1"/>
              <a:t>hepatomegaly</a:t>
            </a:r>
            <a:r>
              <a:rPr lang="en-US" sz="2400" dirty="0"/>
              <a:t> and </a:t>
            </a:r>
            <a:r>
              <a:rPr lang="en-US" sz="2400" b="1" dirty="0"/>
              <a:t>minimally elevated </a:t>
            </a:r>
            <a:r>
              <a:rPr lang="en-US" sz="2400" b="1" dirty="0" err="1"/>
              <a:t>bilirubin</a:t>
            </a:r>
            <a:r>
              <a:rPr lang="en-US" sz="2400" dirty="0"/>
              <a:t>.</a:t>
            </a:r>
          </a:p>
          <a:p>
            <a:pPr algn="just"/>
            <a:r>
              <a:rPr lang="en-US" sz="2400" b="1" dirty="0"/>
              <a:t>Moderate and severe </a:t>
            </a:r>
            <a:r>
              <a:rPr lang="en-US" sz="2400" dirty="0"/>
              <a:t>disease manifest with pronounced </a:t>
            </a:r>
            <a:r>
              <a:rPr lang="en-US" sz="2400" b="1" dirty="0"/>
              <a:t>signs of anemia</a:t>
            </a:r>
            <a:r>
              <a:rPr lang="en-US" sz="2400" dirty="0"/>
              <a:t>.</a:t>
            </a:r>
          </a:p>
          <a:p>
            <a:pPr algn="just"/>
            <a:r>
              <a:rPr lang="en-US" sz="2400" b="1" dirty="0" err="1">
                <a:solidFill>
                  <a:srgbClr val="FF0000"/>
                </a:solidFill>
              </a:rPr>
              <a:t>Hyperbilirubinemia</a:t>
            </a:r>
            <a:r>
              <a:rPr lang="en-US" sz="2400" dirty="0"/>
              <a:t>, resulting from excessive red cell </a:t>
            </a:r>
            <a:r>
              <a:rPr lang="en-US" sz="2400" dirty="0" err="1"/>
              <a:t>lysis</a:t>
            </a:r>
            <a:r>
              <a:rPr lang="en-US" sz="2400" dirty="0"/>
              <a:t>, may occur, leading to jaundice.</a:t>
            </a:r>
          </a:p>
          <a:p>
            <a:pPr algn="just">
              <a:buNone/>
            </a:pPr>
            <a:r>
              <a:rPr lang="en-US" sz="2400" b="1" i="1" u="sng" dirty="0"/>
              <a:t>Complications</a:t>
            </a:r>
            <a:endParaRPr lang="en-US" sz="2400" b="1" u="sng" dirty="0"/>
          </a:p>
          <a:p>
            <a:pPr algn="just"/>
            <a:r>
              <a:rPr lang="en-US" sz="2400" dirty="0" smtClean="0"/>
              <a:t>-</a:t>
            </a:r>
            <a:r>
              <a:rPr lang="en-US" sz="2400" b="1" dirty="0" err="1" smtClean="0">
                <a:solidFill>
                  <a:srgbClr val="FF0000"/>
                </a:solidFill>
              </a:rPr>
              <a:t>Kernicterus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( damage to the brain centers of infants)</a:t>
            </a:r>
          </a:p>
          <a:p>
            <a:pPr algn="just"/>
            <a:r>
              <a:rPr lang="en-US" sz="2400" dirty="0" smtClean="0"/>
              <a:t>Severe </a:t>
            </a:r>
            <a:r>
              <a:rPr lang="en-US" sz="2400" dirty="0"/>
              <a:t>anemia may cause heart failure.</a:t>
            </a:r>
          </a:p>
          <a:p>
            <a:pPr algn="just"/>
            <a:r>
              <a:rPr lang="en-US" sz="2400" b="1" dirty="0" err="1" smtClean="0">
                <a:solidFill>
                  <a:srgbClr val="FF0000"/>
                </a:solidFill>
              </a:rPr>
              <a:t>Hydrops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fetalis</a:t>
            </a:r>
            <a:r>
              <a:rPr lang="en-US" sz="2400" dirty="0"/>
              <a:t>. Affected fetuses often abort spontaneously at approximately 17 weeks' gestation.</a:t>
            </a:r>
          </a:p>
          <a:p>
            <a:pPr algn="just"/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0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Constituents of human blood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51054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Blood accounts for 8% of the human body weight</a:t>
            </a:r>
            <a:r>
              <a:rPr lang="en-US" dirty="0"/>
              <a:t>.</a:t>
            </a:r>
            <a:endParaRPr lang="en-US" baseline="30000" dirty="0" smtClean="0"/>
          </a:p>
          <a:p>
            <a:pPr algn="just"/>
            <a:endParaRPr lang="en-US" baseline="30000" dirty="0" smtClean="0"/>
          </a:p>
          <a:p>
            <a:pPr algn="just"/>
            <a:r>
              <a:rPr lang="en-US" dirty="0" smtClean="0"/>
              <a:t>The average adult has a </a:t>
            </a:r>
            <a:r>
              <a:rPr lang="en-US" dirty="0" smtClean="0">
                <a:hlinkClick r:id="rId2" action="ppaction://hlinkfile"/>
              </a:rPr>
              <a:t>blood volume</a:t>
            </a:r>
            <a:r>
              <a:rPr lang="en-US" dirty="0" smtClean="0"/>
              <a:t> of roughly 5 </a:t>
            </a:r>
            <a:r>
              <a:rPr lang="en-US" dirty="0" smtClean="0">
                <a:hlinkClick r:id="rId3" action="ppaction://hlinkfile" tooltip="Liter"/>
              </a:rPr>
              <a:t>liters</a:t>
            </a:r>
            <a:r>
              <a:rPr lang="en-US" dirty="0" smtClean="0"/>
              <a:t> (1.3 gal), </a:t>
            </a:r>
          </a:p>
          <a:p>
            <a:pPr algn="just"/>
            <a:r>
              <a:rPr lang="en-US" dirty="0" smtClean="0"/>
              <a:t>composed of plasma and several kinds of cells (occasionally called </a:t>
            </a:r>
            <a:r>
              <a:rPr lang="en-US" i="1" dirty="0" smtClean="0"/>
              <a:t>corpuscles</a:t>
            </a:r>
            <a:r>
              <a:rPr lang="en-US" dirty="0" smtClean="0"/>
              <a:t>); these formed elements of the blood are</a:t>
            </a:r>
          </a:p>
          <a:p>
            <a:pPr lvl="1" algn="just"/>
            <a:r>
              <a:rPr lang="en-US" dirty="0" smtClean="0"/>
              <a:t>Erythrocytes (</a:t>
            </a:r>
            <a:r>
              <a:rPr lang="en-US" dirty="0" smtClean="0">
                <a:hlinkClick r:id="rId4" action="ppaction://hlinkfile" tooltip="Red blood cell"/>
              </a:rPr>
              <a:t>red blood cells</a:t>
            </a:r>
            <a:r>
              <a:rPr lang="en-US" dirty="0" smtClean="0"/>
              <a:t>, RBCs), </a:t>
            </a:r>
          </a:p>
          <a:p>
            <a:pPr lvl="1" algn="just"/>
            <a:r>
              <a:rPr lang="en-US" dirty="0" smtClean="0"/>
              <a:t>Leukocytes (</a:t>
            </a:r>
            <a:r>
              <a:rPr lang="en-US" dirty="0" smtClean="0">
                <a:hlinkClick r:id="rId5" action="ppaction://hlinkfile" tooltip="White blood cell"/>
              </a:rPr>
              <a:t>white blood cells</a:t>
            </a:r>
            <a:r>
              <a:rPr lang="en-US" dirty="0" smtClean="0"/>
              <a:t>), and </a:t>
            </a:r>
          </a:p>
          <a:p>
            <a:pPr lvl="1" algn="just"/>
            <a:r>
              <a:rPr lang="en-US" dirty="0" err="1" smtClean="0"/>
              <a:t>Thrombocytes</a:t>
            </a:r>
            <a:r>
              <a:rPr lang="en-US" dirty="0" smtClean="0"/>
              <a:t> (</a:t>
            </a:r>
            <a:r>
              <a:rPr lang="en-US" dirty="0" smtClean="0">
                <a:hlinkClick r:id="rId6" action="ppaction://hlinkfile" tooltip="Platelet"/>
              </a:rPr>
              <a:t>platelets</a:t>
            </a:r>
            <a:r>
              <a:rPr lang="en-US" dirty="0" smtClean="0"/>
              <a:t>).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By volume, the red blood cells constitute about 45% of whole blood, the plasma about 54.3%, and white cells about 0.7%.</a:t>
            </a:r>
          </a:p>
          <a:p>
            <a:pPr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773151802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0960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b="1" i="1" u="sng" dirty="0" smtClean="0"/>
              <a:t>Treatment</a:t>
            </a:r>
            <a:endParaRPr lang="en-US" b="1" u="sng" dirty="0" smtClean="0"/>
          </a:p>
          <a:p>
            <a:pPr algn="just"/>
            <a:r>
              <a:rPr lang="en-US" dirty="0" smtClean="0"/>
              <a:t>If, after birth, the infant is deemed to be </a:t>
            </a:r>
            <a:r>
              <a:rPr lang="en-US" dirty="0" err="1" smtClean="0"/>
              <a:t>Rh</a:t>
            </a:r>
            <a:r>
              <a:rPr lang="en-US" dirty="0" smtClean="0"/>
              <a:t> positive and the woman is still </a:t>
            </a:r>
            <a:r>
              <a:rPr lang="en-US" dirty="0" err="1" smtClean="0"/>
              <a:t>Rh</a:t>
            </a:r>
            <a:r>
              <a:rPr lang="en-US" dirty="0" smtClean="0"/>
              <a:t> negative, she is again given </a:t>
            </a:r>
            <a:r>
              <a:rPr lang="en-US" b="1" i="1" dirty="0" err="1" smtClean="0">
                <a:solidFill>
                  <a:srgbClr val="FF0000"/>
                </a:solidFill>
              </a:rPr>
              <a:t>RhoGAM</a:t>
            </a:r>
            <a:r>
              <a:rPr lang="en-US" b="1" i="1" dirty="0" smtClean="0">
                <a:solidFill>
                  <a:srgbClr val="FF0000"/>
                </a:solidFill>
              </a:rPr>
              <a:t> within 72 hours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en-US" dirty="0" smtClean="0"/>
              <a:t>If a woman becomes </a:t>
            </a:r>
            <a:r>
              <a:rPr lang="en-US" dirty="0" err="1" smtClean="0"/>
              <a:t>Rh</a:t>
            </a:r>
            <a:r>
              <a:rPr lang="en-US" dirty="0" smtClean="0"/>
              <a:t> positive during pregnancy, the fetus is observed by serial </a:t>
            </a:r>
            <a:r>
              <a:rPr lang="en-US" b="1" i="1" dirty="0" smtClean="0">
                <a:solidFill>
                  <a:srgbClr val="FF0000"/>
                </a:solidFill>
              </a:rPr>
              <a:t>amniocentesis to determine </a:t>
            </a:r>
            <a:r>
              <a:rPr lang="en-US" b="1" i="1" dirty="0" err="1" smtClean="0">
                <a:solidFill>
                  <a:srgbClr val="FF0000"/>
                </a:solidFill>
              </a:rPr>
              <a:t>bilirubin</a:t>
            </a:r>
            <a:r>
              <a:rPr lang="en-US" b="1" i="1" dirty="0" smtClean="0">
                <a:solidFill>
                  <a:srgbClr val="FF0000"/>
                </a:solidFill>
              </a:rPr>
              <a:t> level. </a:t>
            </a:r>
          </a:p>
          <a:p>
            <a:pPr algn="just"/>
            <a:r>
              <a:rPr lang="en-US" dirty="0" smtClean="0"/>
              <a:t>Mildly affected fetuses are delivered at term; moderately affected fetuses may be delivered before term; severely affected fetuses may receive an </a:t>
            </a:r>
            <a:r>
              <a:rPr lang="en-US" b="1" i="1" dirty="0" smtClean="0">
                <a:solidFill>
                  <a:srgbClr val="FF0000"/>
                </a:solidFill>
              </a:rPr>
              <a:t>intrauterine transfusion and be delivered before term.</a:t>
            </a:r>
          </a:p>
          <a:p>
            <a:pPr algn="just"/>
            <a:r>
              <a:rPr lang="en-US" dirty="0" smtClean="0"/>
              <a:t>In the newborn with hemolytic disease, </a:t>
            </a:r>
            <a:r>
              <a:rPr lang="en-US" b="1" i="1" dirty="0" smtClean="0">
                <a:solidFill>
                  <a:srgbClr val="FF0000"/>
                </a:solidFill>
              </a:rPr>
              <a:t>exchange blood transfusions</a:t>
            </a:r>
            <a:r>
              <a:rPr lang="en-US" b="1" i="1" dirty="0" smtClean="0"/>
              <a:t> </a:t>
            </a:r>
            <a:r>
              <a:rPr lang="en-US" dirty="0" smtClean="0"/>
              <a:t>may be required.</a:t>
            </a:r>
          </a:p>
          <a:p>
            <a:pPr algn="just"/>
            <a:r>
              <a:rPr lang="en-US" dirty="0" smtClean="0"/>
              <a:t>In mild cases, </a:t>
            </a:r>
            <a:r>
              <a:rPr lang="en-US" b="1" i="1" dirty="0" smtClean="0">
                <a:solidFill>
                  <a:srgbClr val="FF0000"/>
                </a:solidFill>
              </a:rPr>
              <a:t>phototherapy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reduce the levels of </a:t>
            </a:r>
            <a:r>
              <a:rPr lang="en-US" dirty="0" err="1" smtClean="0"/>
              <a:t>unconjugated</a:t>
            </a:r>
            <a:r>
              <a:rPr lang="en-US" dirty="0" smtClean="0"/>
              <a:t> </a:t>
            </a:r>
            <a:r>
              <a:rPr lang="en-US" dirty="0" err="1" smtClean="0"/>
              <a:t>bilirubin</a:t>
            </a:r>
            <a:r>
              <a:rPr lang="en-US" dirty="0" smtClean="0"/>
              <a:t> may be sufficient.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c-Transfusion Reaction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638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 </a:t>
            </a:r>
            <a:r>
              <a:rPr lang="en-US" dirty="0"/>
              <a:t>transfusion reaction is an </a:t>
            </a:r>
            <a:r>
              <a:rPr lang="en-US" b="1" dirty="0">
                <a:solidFill>
                  <a:srgbClr val="FF0000"/>
                </a:solidFill>
              </a:rPr>
              <a:t>immune-mediated destruction of incompatible red blood cells received in a blood transfusion.</a:t>
            </a:r>
          </a:p>
          <a:p>
            <a:pPr algn="just">
              <a:buNone/>
            </a:pPr>
            <a:r>
              <a:rPr lang="en-US" b="1" i="1" u="sng" dirty="0" smtClean="0"/>
              <a:t>Complications</a:t>
            </a:r>
            <a:endParaRPr lang="en-US" b="1" u="sng" dirty="0"/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Renal failure </a:t>
            </a:r>
            <a:r>
              <a:rPr lang="en-US" dirty="0"/>
              <a:t>may result from red blood cell casts and hemoglobin obstruction of the </a:t>
            </a:r>
            <a:r>
              <a:rPr lang="en-US" dirty="0" err="1"/>
              <a:t>nephrons</a:t>
            </a:r>
            <a:r>
              <a:rPr lang="en-US" dirty="0"/>
              <a:t>.</a:t>
            </a:r>
          </a:p>
          <a:p>
            <a:pPr algn="just">
              <a:buNone/>
            </a:pPr>
            <a:r>
              <a:rPr lang="en-US" b="1" i="1" u="sng" dirty="0"/>
              <a:t>Treatment</a:t>
            </a:r>
            <a:endParaRPr lang="en-US" b="1" u="sng" dirty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transfusion must be </a:t>
            </a:r>
            <a:r>
              <a:rPr lang="en-US" b="1" i="1" dirty="0">
                <a:solidFill>
                  <a:srgbClr val="FF0000"/>
                </a:solidFill>
              </a:rPr>
              <a:t>stopped immediately.</a:t>
            </a:r>
          </a:p>
          <a:p>
            <a:pPr algn="just"/>
            <a:r>
              <a:rPr lang="en-US" b="1" i="1" dirty="0" smtClean="0">
                <a:solidFill>
                  <a:srgbClr val="FF0000"/>
                </a:solidFill>
              </a:rPr>
              <a:t>Fluids</a:t>
            </a:r>
            <a:r>
              <a:rPr lang="en-US" dirty="0" smtClean="0"/>
              <a:t> </a:t>
            </a:r>
            <a:r>
              <a:rPr lang="en-US" dirty="0"/>
              <a:t>may be given to reduce the risk of renal damage.</a:t>
            </a:r>
          </a:p>
          <a:p>
            <a:pPr algn="just"/>
            <a:r>
              <a:rPr lang="en-US" dirty="0" smtClean="0"/>
              <a:t>Anaphylactic </a:t>
            </a:r>
            <a:r>
              <a:rPr lang="en-US" dirty="0"/>
              <a:t>responses are treated by </a:t>
            </a:r>
            <a:r>
              <a:rPr lang="en-US" b="1" dirty="0">
                <a:solidFill>
                  <a:srgbClr val="FF0000"/>
                </a:solidFill>
              </a:rPr>
              <a:t>anti-inflammatory drugs, including antihistamines and steroids.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</a:t>
            </a:r>
            <a:r>
              <a:rPr lang="en-US" dirty="0" smtClean="0"/>
              <a:t>- </a:t>
            </a:r>
            <a:r>
              <a:rPr lang="en-US" b="1" dirty="0" smtClean="0"/>
              <a:t>Post-hemorrhagic Anemia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864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Post-hemorrhagic </a:t>
            </a:r>
            <a:r>
              <a:rPr lang="en-US" dirty="0"/>
              <a:t>anemia is a </a:t>
            </a:r>
            <a:r>
              <a:rPr lang="en-US" b="1" dirty="0" err="1">
                <a:solidFill>
                  <a:srgbClr val="FF0000"/>
                </a:solidFill>
              </a:rPr>
              <a:t>normocytic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normochromic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anemia that results from </a:t>
            </a:r>
            <a:r>
              <a:rPr lang="en-US" b="1" dirty="0">
                <a:solidFill>
                  <a:srgbClr val="FF0000"/>
                </a:solidFill>
              </a:rPr>
              <a:t>sudden loss of blood </a:t>
            </a:r>
            <a:r>
              <a:rPr lang="en-US" dirty="0"/>
              <a:t>in an otherwise healthy individual.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hemorrhage may be obvious or hidden.</a:t>
            </a:r>
          </a:p>
          <a:p>
            <a:pPr algn="just">
              <a:buNone/>
            </a:pPr>
            <a:endParaRPr lang="en-US" b="1" i="1" u="sng" dirty="0" smtClean="0"/>
          </a:p>
          <a:p>
            <a:pPr algn="just">
              <a:buNone/>
            </a:pPr>
            <a:r>
              <a:rPr lang="en-US" b="1" i="1" u="sng" dirty="0" smtClean="0"/>
              <a:t>Diagnostic </a:t>
            </a:r>
            <a:r>
              <a:rPr lang="en-US" b="1" i="1" u="sng" dirty="0"/>
              <a:t>Tools</a:t>
            </a:r>
            <a:endParaRPr lang="en-US" b="1" u="sng" dirty="0"/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Reduction in red cell count, </a:t>
            </a:r>
            <a:r>
              <a:rPr lang="en-US" b="1" dirty="0" err="1">
                <a:solidFill>
                  <a:srgbClr val="FF0000"/>
                </a:solidFill>
              </a:rPr>
              <a:t>hematocrit</a:t>
            </a:r>
            <a:r>
              <a:rPr lang="en-US" b="1" dirty="0">
                <a:solidFill>
                  <a:srgbClr val="FF0000"/>
                </a:solidFill>
              </a:rPr>
              <a:t>, and hemoglobin </a:t>
            </a:r>
            <a:r>
              <a:rPr lang="en-US" dirty="0"/>
              <a:t>.</a:t>
            </a:r>
          </a:p>
          <a:p>
            <a:pPr algn="just">
              <a:buNone/>
            </a:pPr>
            <a:r>
              <a:rPr lang="en-US" b="1" u="sng" dirty="0"/>
              <a:t>Complications</a:t>
            </a:r>
            <a:endParaRPr lang="en-US" u="sng" dirty="0"/>
          </a:p>
          <a:p>
            <a:pPr algn="just"/>
            <a:r>
              <a:rPr lang="en-US" b="1" dirty="0" err="1">
                <a:solidFill>
                  <a:srgbClr val="FF0000"/>
                </a:solidFill>
              </a:rPr>
              <a:t>Hypovolemic</a:t>
            </a:r>
            <a:r>
              <a:rPr lang="en-US" b="1" dirty="0">
                <a:solidFill>
                  <a:srgbClr val="FF0000"/>
                </a:solidFill>
              </a:rPr>
              <a:t> shock </a:t>
            </a:r>
            <a:r>
              <a:rPr lang="en-US" dirty="0"/>
              <a:t>with the possibility of </a:t>
            </a:r>
            <a:r>
              <a:rPr lang="en-US" b="1" dirty="0">
                <a:solidFill>
                  <a:srgbClr val="FF0000"/>
                </a:solidFill>
              </a:rPr>
              <a:t>renal failure, respiratory failure, or death.</a:t>
            </a:r>
          </a:p>
          <a:p>
            <a:pPr algn="just">
              <a:buNone/>
            </a:pPr>
            <a:r>
              <a:rPr lang="en-US" b="1" i="1" u="sng" dirty="0"/>
              <a:t>Treatment</a:t>
            </a:r>
            <a:endParaRPr lang="en-US" b="1" u="sng" dirty="0"/>
          </a:p>
          <a:p>
            <a:pPr algn="just"/>
            <a:r>
              <a:rPr lang="en-US" dirty="0"/>
              <a:t>Restore blood volume with </a:t>
            </a:r>
            <a:r>
              <a:rPr lang="en-US" b="1" dirty="0">
                <a:solidFill>
                  <a:srgbClr val="FF0000"/>
                </a:solidFill>
              </a:rPr>
              <a:t>intravenous infusion of plasma</a:t>
            </a:r>
            <a:r>
              <a:rPr lang="en-US" dirty="0"/>
              <a:t> or type-matched whole blood (or O negative). </a:t>
            </a:r>
            <a:endParaRPr lang="en-US" dirty="0" smtClean="0"/>
          </a:p>
          <a:p>
            <a:pPr algn="just"/>
            <a:r>
              <a:rPr lang="en-US" dirty="0" smtClean="0"/>
              <a:t>Saline </a:t>
            </a:r>
            <a:r>
              <a:rPr lang="en-US" dirty="0"/>
              <a:t>or albumin may also be infused.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4-Pernicious Anemia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248400"/>
          </a:xfrm>
        </p:spPr>
        <p:txBody>
          <a:bodyPr>
            <a:noAutofit/>
          </a:bodyPr>
          <a:lstStyle/>
          <a:p>
            <a:pPr algn="just"/>
            <a:r>
              <a:rPr lang="en-US" sz="2000" dirty="0" smtClean="0"/>
              <a:t>Pernicious </a:t>
            </a:r>
            <a:r>
              <a:rPr lang="en-US" sz="2000" dirty="0"/>
              <a:t>anemia is a </a:t>
            </a:r>
            <a:r>
              <a:rPr lang="en-US" sz="2000" b="1" dirty="0" err="1">
                <a:solidFill>
                  <a:srgbClr val="FF0000"/>
                </a:solidFill>
              </a:rPr>
              <a:t>megaloblastic</a:t>
            </a:r>
            <a:r>
              <a:rPr lang="en-US" sz="2000" b="1" dirty="0">
                <a:solidFill>
                  <a:srgbClr val="FF0000"/>
                </a:solidFill>
              </a:rPr>
              <a:t> anemia </a:t>
            </a:r>
            <a:r>
              <a:rPr lang="en-US" sz="2000" dirty="0"/>
              <a:t>characterized by </a:t>
            </a:r>
            <a:r>
              <a:rPr lang="en-US" sz="2000" b="1" dirty="0">
                <a:solidFill>
                  <a:srgbClr val="FF0000"/>
                </a:solidFill>
              </a:rPr>
              <a:t>abnormally large red </a:t>
            </a:r>
            <a:r>
              <a:rPr lang="en-US" sz="2000" b="1" dirty="0" smtClean="0">
                <a:solidFill>
                  <a:srgbClr val="FF0000"/>
                </a:solidFill>
              </a:rPr>
              <a:t>blood </a:t>
            </a:r>
            <a:r>
              <a:rPr lang="en-US" sz="2000" dirty="0" smtClean="0"/>
              <a:t>cells </a:t>
            </a:r>
            <a:r>
              <a:rPr lang="en-US" sz="2000" dirty="0"/>
              <a:t>with immature (</a:t>
            </a:r>
            <a:r>
              <a:rPr lang="en-US" sz="2000" dirty="0" err="1"/>
              <a:t>blastic</a:t>
            </a:r>
            <a:r>
              <a:rPr lang="en-US" sz="2000" dirty="0"/>
              <a:t>) nuclei . </a:t>
            </a:r>
            <a:endParaRPr lang="en-US" sz="2000" dirty="0" smtClean="0"/>
          </a:p>
          <a:p>
            <a:pPr algn="just"/>
            <a:r>
              <a:rPr lang="en-US" sz="2000" dirty="0" smtClean="0"/>
              <a:t>Pernicious </a:t>
            </a:r>
            <a:r>
              <a:rPr lang="en-US" sz="2000" dirty="0"/>
              <a:t>anemia is caused by a </a:t>
            </a:r>
            <a:r>
              <a:rPr lang="en-US" sz="2000" b="1" dirty="0">
                <a:solidFill>
                  <a:srgbClr val="FF0000"/>
                </a:solidFill>
              </a:rPr>
              <a:t>deficiency of vitamin B</a:t>
            </a:r>
            <a:r>
              <a:rPr lang="en-US" sz="2000" b="1" baseline="-25000" dirty="0">
                <a:solidFill>
                  <a:srgbClr val="FF0000"/>
                </a:solidFill>
              </a:rPr>
              <a:t>12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in the blood. </a:t>
            </a:r>
            <a:endParaRPr lang="en-US" sz="2000" dirty="0" smtClean="0"/>
          </a:p>
          <a:p>
            <a:pPr algn="just"/>
            <a:r>
              <a:rPr lang="en-US" sz="2000" dirty="0" smtClean="0"/>
              <a:t>Vitamin </a:t>
            </a:r>
            <a:r>
              <a:rPr lang="en-US" sz="2000" dirty="0"/>
              <a:t>B</a:t>
            </a:r>
            <a:r>
              <a:rPr lang="en-US" sz="2000" baseline="-25000" dirty="0"/>
              <a:t>12</a:t>
            </a:r>
            <a:r>
              <a:rPr lang="en-US" sz="2000" dirty="0"/>
              <a:t> is </a:t>
            </a:r>
            <a:r>
              <a:rPr lang="en-US" sz="2000" b="1" u="sng" dirty="0"/>
              <a:t>essential for DNA synthesis in red blood </a:t>
            </a:r>
            <a:r>
              <a:rPr lang="en-US" sz="2000" b="1" u="sng" dirty="0" smtClean="0"/>
              <a:t>cells and </a:t>
            </a:r>
            <a:r>
              <a:rPr lang="en-US" sz="2000" b="1" u="sng" dirty="0"/>
              <a:t>for neuronal functioning. </a:t>
            </a:r>
            <a:endParaRPr lang="en-US" sz="2000" b="1" u="sng" dirty="0" smtClean="0"/>
          </a:p>
          <a:p>
            <a:pPr algn="just"/>
            <a:r>
              <a:rPr lang="en-US" sz="2000" dirty="0" smtClean="0"/>
              <a:t>It </a:t>
            </a:r>
            <a:r>
              <a:rPr lang="en-US" sz="2000" dirty="0"/>
              <a:t>is provided in the diet and absorbed across the stomach into the blood. </a:t>
            </a:r>
            <a:endParaRPr lang="en-US" sz="2000" dirty="0" smtClean="0"/>
          </a:p>
          <a:p>
            <a:pPr algn="just"/>
            <a:r>
              <a:rPr lang="en-US" sz="2000" b="1" u="sng" dirty="0" smtClean="0">
                <a:solidFill>
                  <a:srgbClr val="FF0000"/>
                </a:solidFill>
              </a:rPr>
              <a:t>A </a:t>
            </a:r>
            <a:r>
              <a:rPr lang="en-US" sz="2000" b="1" u="sng" dirty="0">
                <a:solidFill>
                  <a:srgbClr val="FF0000"/>
                </a:solidFill>
              </a:rPr>
              <a:t>gastric hormone, intrinsic factor, is essential for absorption of vitamin B</a:t>
            </a:r>
            <a:r>
              <a:rPr lang="en-US" sz="2000" b="1" u="sng" baseline="-25000" dirty="0">
                <a:solidFill>
                  <a:srgbClr val="FF0000"/>
                </a:solidFill>
              </a:rPr>
              <a:t>12</a:t>
            </a:r>
            <a:r>
              <a:rPr lang="en-US" sz="2000" dirty="0"/>
              <a:t>. </a:t>
            </a:r>
            <a:endParaRPr lang="en-US" sz="2000" dirty="0" smtClean="0"/>
          </a:p>
          <a:p>
            <a:pPr algn="just"/>
            <a:r>
              <a:rPr lang="en-US" sz="2000" dirty="0" smtClean="0"/>
              <a:t>Intrinsic </a:t>
            </a:r>
            <a:r>
              <a:rPr lang="en-US" sz="2000" dirty="0"/>
              <a:t>factor is secreted by the parietal cells of the gastric mucosa. </a:t>
            </a:r>
            <a:endParaRPr lang="en-US" sz="2000" dirty="0" smtClean="0"/>
          </a:p>
          <a:p>
            <a:pPr algn="just"/>
            <a:r>
              <a:rPr lang="en-US" sz="2000" dirty="0" smtClean="0"/>
              <a:t>Most </a:t>
            </a:r>
            <a:r>
              <a:rPr lang="en-US" sz="2000" dirty="0"/>
              <a:t>causes of pernicious anemia result from </a:t>
            </a:r>
            <a:r>
              <a:rPr lang="en-US" sz="2000" b="1" dirty="0">
                <a:solidFill>
                  <a:srgbClr val="FF0000"/>
                </a:solidFill>
              </a:rPr>
              <a:t>intrinsic factor deficiency</a:t>
            </a:r>
            <a:r>
              <a:rPr lang="en-US" sz="2000" dirty="0"/>
              <a:t>, but dietary deficiency of vitamin B</a:t>
            </a:r>
            <a:r>
              <a:rPr lang="en-US" sz="2000" baseline="-25000" dirty="0"/>
              <a:t>12</a:t>
            </a:r>
            <a:r>
              <a:rPr lang="en-US" sz="2000" dirty="0"/>
              <a:t> may occur. </a:t>
            </a:r>
            <a:endParaRPr lang="en-US" sz="2000" dirty="0" smtClean="0"/>
          </a:p>
          <a:p>
            <a:pPr algn="just"/>
            <a:r>
              <a:rPr lang="en-US" sz="2000" dirty="0" smtClean="0"/>
              <a:t>Surgical </a:t>
            </a:r>
            <a:r>
              <a:rPr lang="en-US" sz="2000" dirty="0"/>
              <a:t>removal of all or part of the stomach will also result in intrinsic factor deficiency.</a:t>
            </a:r>
          </a:p>
          <a:p>
            <a:pPr algn="just">
              <a:buNone/>
            </a:pPr>
            <a:endParaRPr lang="en-US" sz="2000" dirty="0"/>
          </a:p>
          <a:p>
            <a:pPr algn="just">
              <a:buNone/>
            </a:pPr>
            <a:r>
              <a:rPr lang="en-US" sz="2000" b="1" i="1" u="sng" dirty="0"/>
              <a:t>Diagnostic Tools</a:t>
            </a:r>
            <a:endParaRPr lang="en-US" sz="2000" b="1" u="sng" dirty="0"/>
          </a:p>
          <a:p>
            <a:pPr algn="just"/>
            <a:r>
              <a:rPr lang="en-US" sz="2000" dirty="0"/>
              <a:t>- </a:t>
            </a:r>
            <a:r>
              <a:rPr lang="en-US" sz="2000" b="1" dirty="0">
                <a:solidFill>
                  <a:srgbClr val="FF0000"/>
                </a:solidFill>
              </a:rPr>
              <a:t>Elevated MCV </a:t>
            </a:r>
            <a:r>
              <a:rPr lang="en-US" sz="2000" dirty="0"/>
              <a:t>&gt; 103, </a:t>
            </a:r>
            <a:r>
              <a:rPr lang="en-US" sz="2000" dirty="0">
                <a:solidFill>
                  <a:srgbClr val="FF0000"/>
                </a:solidFill>
              </a:rPr>
              <a:t>normal MCHC</a:t>
            </a:r>
            <a:r>
              <a:rPr lang="en-US" sz="2000" dirty="0" smtClean="0"/>
              <a:t>.    - </a:t>
            </a:r>
            <a:r>
              <a:rPr lang="en-US" sz="2000" b="1" dirty="0">
                <a:solidFill>
                  <a:srgbClr val="FF0000"/>
                </a:solidFill>
              </a:rPr>
              <a:t>A decrease in serum B12 </a:t>
            </a:r>
            <a:r>
              <a:rPr lang="en-US" sz="2000" b="1" dirty="0" smtClean="0">
                <a:solidFill>
                  <a:srgbClr val="FF0000"/>
                </a:solidFill>
              </a:rPr>
              <a:t>is </a:t>
            </a:r>
            <a:r>
              <a:rPr lang="en-US" sz="2000" dirty="0" smtClean="0"/>
              <a:t>confirmatory.</a:t>
            </a:r>
            <a:endParaRPr lang="en-US" sz="2000" dirty="0"/>
          </a:p>
          <a:p>
            <a:pPr algn="just">
              <a:buNone/>
            </a:pPr>
            <a:r>
              <a:rPr lang="en-US" sz="2000" b="1" i="1" u="sng" dirty="0" smtClean="0"/>
              <a:t>Complications </a:t>
            </a:r>
            <a:r>
              <a:rPr lang="en-US" sz="2000" dirty="0" smtClean="0"/>
              <a:t>Severe anemia may cause heart failure, especially in the elderly.</a:t>
            </a:r>
          </a:p>
          <a:p>
            <a:pPr algn="just">
              <a:buNone/>
            </a:pPr>
            <a:r>
              <a:rPr lang="en-US" sz="2000" b="1" i="1" u="sng" dirty="0" smtClean="0"/>
              <a:t>Treatment    </a:t>
            </a:r>
            <a:r>
              <a:rPr lang="en-US" sz="2000" i="1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Lifelong </a:t>
            </a:r>
            <a:r>
              <a:rPr lang="en-US" sz="2000" b="1" dirty="0">
                <a:solidFill>
                  <a:srgbClr val="FF0000"/>
                </a:solidFill>
              </a:rPr>
              <a:t>intramuscular injections of vitamin B12.</a:t>
            </a:r>
          </a:p>
          <a:p>
            <a:pPr algn="just"/>
            <a:endParaRPr lang="en-US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5-Folate-Deficiency Anemia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867400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 err="1" smtClean="0">
                <a:solidFill>
                  <a:srgbClr val="FF0000"/>
                </a:solidFill>
              </a:rPr>
              <a:t>Folate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(folic acid) deficiency anemia is a </a:t>
            </a:r>
            <a:r>
              <a:rPr lang="en-US" sz="2400" b="1" dirty="0" err="1">
                <a:solidFill>
                  <a:srgbClr val="FF0000"/>
                </a:solidFill>
              </a:rPr>
              <a:t>megaloblastic</a:t>
            </a:r>
            <a:r>
              <a:rPr lang="en-US" sz="2400" b="1" dirty="0">
                <a:solidFill>
                  <a:srgbClr val="FF0000"/>
                </a:solidFill>
              </a:rPr>
              <a:t> anemia </a:t>
            </a:r>
            <a:r>
              <a:rPr lang="en-US" sz="2400" dirty="0"/>
              <a:t>characterized by </a:t>
            </a:r>
            <a:r>
              <a:rPr lang="en-US" sz="2400" b="1" dirty="0" smtClean="0">
                <a:solidFill>
                  <a:srgbClr val="FF0000"/>
                </a:solidFill>
              </a:rPr>
              <a:t>enlarged red cells with immature nuclei</a:t>
            </a:r>
            <a:r>
              <a:rPr lang="en-US" sz="2400" dirty="0" smtClean="0"/>
              <a:t>. </a:t>
            </a:r>
          </a:p>
          <a:p>
            <a:pPr algn="just"/>
            <a:r>
              <a:rPr lang="en-US" sz="2400" dirty="0" smtClean="0"/>
              <a:t>Folic </a:t>
            </a:r>
            <a:r>
              <a:rPr lang="en-US" sz="2400" dirty="0"/>
              <a:t>acid deficiency is caused by a </a:t>
            </a:r>
            <a:r>
              <a:rPr lang="en-US" sz="2400" b="1" dirty="0">
                <a:solidFill>
                  <a:srgbClr val="FF0000"/>
                </a:solidFill>
              </a:rPr>
              <a:t>lack of the vitamin </a:t>
            </a:r>
            <a:r>
              <a:rPr lang="en-US" sz="2400" b="1" dirty="0" err="1">
                <a:solidFill>
                  <a:srgbClr val="FF0000"/>
                </a:solidFill>
              </a:rPr>
              <a:t>folate</a:t>
            </a:r>
            <a:r>
              <a:rPr lang="en-US" sz="2400" b="1" dirty="0">
                <a:solidFill>
                  <a:srgbClr val="FF0000"/>
                </a:solidFill>
              </a:rPr>
              <a:t>.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just"/>
            <a:r>
              <a:rPr lang="en-US" sz="2400" dirty="0" err="1" smtClean="0"/>
              <a:t>Folate</a:t>
            </a:r>
            <a:r>
              <a:rPr lang="en-US" sz="2400" dirty="0" smtClean="0"/>
              <a:t> </a:t>
            </a:r>
            <a:r>
              <a:rPr lang="en-US" sz="2400" dirty="0"/>
              <a:t>is essential for red blood cell production and maturation. </a:t>
            </a:r>
            <a:endParaRPr lang="en-US" sz="2400" dirty="0" smtClean="0"/>
          </a:p>
          <a:p>
            <a:pPr algn="just"/>
            <a:r>
              <a:rPr lang="en-US" sz="2400" dirty="0" smtClean="0"/>
              <a:t>It </a:t>
            </a:r>
            <a:r>
              <a:rPr lang="en-US" sz="2400" dirty="0"/>
              <a:t>is also important for DNA and RNA synthesis 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Folic </a:t>
            </a:r>
            <a:r>
              <a:rPr lang="en-US" sz="2400" dirty="0"/>
              <a:t>acid is provided in the diet, but deficiency is relatively common, especially in young women, malnourished individuals, and alcohol abusers. </a:t>
            </a:r>
            <a:endParaRPr lang="en-US" sz="2400" dirty="0" smtClean="0"/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Folic </a:t>
            </a:r>
            <a:r>
              <a:rPr lang="en-US" sz="2400" dirty="0">
                <a:solidFill>
                  <a:srgbClr val="FF0000"/>
                </a:solidFill>
              </a:rPr>
              <a:t>acid absorption occurs across the small intestine and does not require intrinsic factor.</a:t>
            </a:r>
          </a:p>
          <a:p>
            <a:pPr algn="just">
              <a:buNone/>
            </a:pPr>
            <a:r>
              <a:rPr lang="en-US" sz="2400" b="1" i="1" u="sng" dirty="0"/>
              <a:t>Clinical Manifestations</a:t>
            </a:r>
            <a:endParaRPr lang="en-US" sz="2400" b="1" u="sng" dirty="0"/>
          </a:p>
          <a:p>
            <a:pPr algn="just"/>
            <a:r>
              <a:rPr lang="en-US" sz="2400" dirty="0"/>
              <a:t>Systemic signs of anemia are present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b="1" i="1" u="sng" dirty="0" smtClean="0"/>
              <a:t>Diagnostic Tools</a:t>
            </a:r>
            <a:endParaRPr lang="en-US" b="1" u="sng" dirty="0" smtClean="0"/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Elevated MCV &gt; 98, normal MCHC.</a:t>
            </a:r>
          </a:p>
          <a:p>
            <a:pPr algn="just"/>
            <a:r>
              <a:rPr lang="en-US" dirty="0" smtClean="0"/>
              <a:t>Typically, the </a:t>
            </a:r>
            <a:r>
              <a:rPr lang="en-US" b="1" dirty="0" smtClean="0">
                <a:solidFill>
                  <a:srgbClr val="FF0000"/>
                </a:solidFill>
              </a:rPr>
              <a:t>MCV will be elevated less than in pernicious anemia</a:t>
            </a:r>
            <a:r>
              <a:rPr lang="en-US" dirty="0" smtClean="0"/>
              <a:t>, and there will be </a:t>
            </a:r>
            <a:r>
              <a:rPr lang="en-US" b="1" dirty="0" smtClean="0"/>
              <a:t>no vitamin B deficiency.</a:t>
            </a:r>
          </a:p>
          <a:p>
            <a:pPr algn="just">
              <a:buNone/>
            </a:pPr>
            <a:r>
              <a:rPr lang="en-US" b="1" i="1" u="sng" dirty="0" smtClean="0"/>
              <a:t>Complications</a:t>
            </a:r>
            <a:endParaRPr lang="en-US" b="1" u="sng" dirty="0" smtClean="0"/>
          </a:p>
          <a:p>
            <a:pPr algn="just"/>
            <a:r>
              <a:rPr lang="en-US" dirty="0" smtClean="0"/>
              <a:t>Maternal deficiencies in folic acid are associated with an increased risk of </a:t>
            </a:r>
            <a:r>
              <a:rPr lang="en-US" b="1" dirty="0" smtClean="0">
                <a:solidFill>
                  <a:srgbClr val="FF0000"/>
                </a:solidFill>
              </a:rPr>
              <a:t>fetal malformations, especially neural tube defects.</a:t>
            </a:r>
          </a:p>
          <a:p>
            <a:pPr algn="just"/>
            <a:r>
              <a:rPr lang="en-US" dirty="0" smtClean="0"/>
              <a:t>Adult deficiency may be associated with an </a:t>
            </a:r>
            <a:r>
              <a:rPr lang="en-US" b="1" dirty="0" smtClean="0">
                <a:solidFill>
                  <a:srgbClr val="FF0000"/>
                </a:solidFill>
              </a:rPr>
              <a:t>increased risk of cardiovascular disease.</a:t>
            </a:r>
          </a:p>
          <a:p>
            <a:pPr algn="just">
              <a:buNone/>
            </a:pPr>
            <a:r>
              <a:rPr lang="en-US" b="1" i="1" u="sng" dirty="0" smtClean="0"/>
              <a:t>Treatment</a:t>
            </a:r>
            <a:endParaRPr lang="en-US" b="1" u="sng" dirty="0" smtClean="0"/>
          </a:p>
          <a:p>
            <a:pPr algn="just"/>
            <a:r>
              <a:rPr lang="en-US" dirty="0" smtClean="0"/>
              <a:t>Administration of </a:t>
            </a:r>
            <a:r>
              <a:rPr lang="en-US" b="1" dirty="0" smtClean="0">
                <a:solidFill>
                  <a:srgbClr val="FF0000"/>
                </a:solidFill>
              </a:rPr>
              <a:t>oral </a:t>
            </a:r>
            <a:r>
              <a:rPr lang="en-US" b="1" dirty="0" err="1" smtClean="0">
                <a:solidFill>
                  <a:srgbClr val="FF0000"/>
                </a:solidFill>
              </a:rPr>
              <a:t>folate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Women intending to become pregnant should begin vitamin supplementation at least </a:t>
            </a:r>
            <a:r>
              <a:rPr lang="en-US" b="1" dirty="0" smtClean="0">
                <a:solidFill>
                  <a:srgbClr val="FF0000"/>
                </a:solidFill>
              </a:rPr>
              <a:t>3 months before conception.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N.B., It is important not to confuse </a:t>
            </a:r>
            <a:r>
              <a:rPr lang="en-US" dirty="0" err="1" smtClean="0"/>
              <a:t>folate</a:t>
            </a:r>
            <a:r>
              <a:rPr lang="en-US" dirty="0" smtClean="0"/>
              <a:t>-deficiency anemia with pernicious anemia because </a:t>
            </a:r>
            <a:r>
              <a:rPr lang="en-US" b="1" u="sng" dirty="0" smtClean="0"/>
              <a:t>treatment with folic acid is contraindicated in pernicious anemia.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Blood transfusions </a:t>
            </a:r>
            <a:r>
              <a:rPr lang="en-US" dirty="0" smtClean="0"/>
              <a:t>may be required in severe cases.</a:t>
            </a:r>
          </a:p>
          <a:p>
            <a:pPr algn="just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6-Iron-Deficiency Anemia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686800" cy="57912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Iron-deficiency </a:t>
            </a:r>
            <a:r>
              <a:rPr lang="en-US" dirty="0"/>
              <a:t>anemia is a </a:t>
            </a:r>
            <a:r>
              <a:rPr lang="en-US" b="1" dirty="0" err="1">
                <a:solidFill>
                  <a:srgbClr val="FF0000"/>
                </a:solidFill>
              </a:rPr>
              <a:t>microcytic-hypochromic</a:t>
            </a:r>
            <a:r>
              <a:rPr lang="en-US" b="1" dirty="0">
                <a:solidFill>
                  <a:srgbClr val="FF0000"/>
                </a:solidFill>
              </a:rPr>
              <a:t> anemia </a:t>
            </a:r>
            <a:r>
              <a:rPr lang="en-US" dirty="0"/>
              <a:t>that results from a </a:t>
            </a:r>
            <a:r>
              <a:rPr lang="en-US" b="1" dirty="0">
                <a:solidFill>
                  <a:srgbClr val="FF0000"/>
                </a:solidFill>
              </a:rPr>
              <a:t>diet deficient in iron</a:t>
            </a:r>
            <a:r>
              <a:rPr lang="en-US" dirty="0"/>
              <a:t>, or from the </a:t>
            </a:r>
            <a:r>
              <a:rPr lang="en-US" b="1" dirty="0">
                <a:solidFill>
                  <a:srgbClr val="FF0000"/>
                </a:solidFill>
              </a:rPr>
              <a:t>slow, chronic loss of blood</a:t>
            </a:r>
            <a:r>
              <a:rPr lang="en-US" dirty="0"/>
              <a:t>.</a:t>
            </a:r>
          </a:p>
          <a:p>
            <a:pPr algn="just">
              <a:buNone/>
            </a:pPr>
            <a:r>
              <a:rPr lang="en-US" b="1" i="1" u="sng" dirty="0" smtClean="0"/>
              <a:t>Diagnostic </a:t>
            </a:r>
            <a:r>
              <a:rPr lang="en-US" b="1" i="1" u="sng" dirty="0"/>
              <a:t>Tools</a:t>
            </a:r>
            <a:endParaRPr lang="en-US" b="1" u="sng" dirty="0"/>
          </a:p>
          <a:p>
            <a:pPr algn="just"/>
            <a:r>
              <a:rPr lang="en-US" dirty="0"/>
              <a:t>- </a:t>
            </a:r>
            <a:r>
              <a:rPr lang="en-US" dirty="0" err="1">
                <a:solidFill>
                  <a:srgbClr val="FF0000"/>
                </a:solidFill>
              </a:rPr>
              <a:t>Microcytic</a:t>
            </a:r>
            <a:r>
              <a:rPr lang="en-US" dirty="0">
                <a:solidFill>
                  <a:srgbClr val="FF0000"/>
                </a:solidFill>
              </a:rPr>
              <a:t> cells (MCV &lt; 87) and decreased serum iron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- </a:t>
            </a:r>
            <a:r>
              <a:rPr lang="en-US" dirty="0">
                <a:solidFill>
                  <a:srgbClr val="FF0000"/>
                </a:solidFill>
              </a:rPr>
              <a:t>Iron-binding capacity in the blood is high 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- Stool test for occult blood may be positive.</a:t>
            </a:r>
          </a:p>
          <a:p>
            <a:pPr algn="just">
              <a:buNone/>
            </a:pPr>
            <a:r>
              <a:rPr lang="en-US" b="1" i="1" u="sng" dirty="0"/>
              <a:t>Complications</a:t>
            </a:r>
            <a:endParaRPr lang="en-US" b="1" u="sng" dirty="0"/>
          </a:p>
          <a:p>
            <a:pPr algn="just"/>
            <a:r>
              <a:rPr lang="en-US" dirty="0"/>
              <a:t>A hemoglobin value of less than 5 g/100 </a:t>
            </a:r>
            <a:r>
              <a:rPr lang="en-US" dirty="0" err="1"/>
              <a:t>mL</a:t>
            </a:r>
            <a:r>
              <a:rPr lang="en-US" dirty="0"/>
              <a:t> can lead </a:t>
            </a:r>
            <a:r>
              <a:rPr lang="en-US" dirty="0">
                <a:solidFill>
                  <a:srgbClr val="FF0000"/>
                </a:solidFill>
              </a:rPr>
              <a:t>to heart failure and death.</a:t>
            </a:r>
          </a:p>
          <a:p>
            <a:pPr algn="just">
              <a:buNone/>
            </a:pPr>
            <a:endParaRPr lang="en-US" b="1" u="sng" dirty="0" smtClean="0"/>
          </a:p>
          <a:p>
            <a:pPr algn="just">
              <a:buNone/>
            </a:pPr>
            <a:r>
              <a:rPr lang="en-US" b="1" u="sng" dirty="0" smtClean="0"/>
              <a:t>Treatment</a:t>
            </a:r>
            <a:endParaRPr lang="en-US" u="sng" dirty="0"/>
          </a:p>
          <a:p>
            <a:pPr algn="just"/>
            <a:r>
              <a:rPr lang="en-US" dirty="0"/>
              <a:t>- An iron-rich diet containing red meat and dark green vegetables, such as spinach.</a:t>
            </a:r>
          </a:p>
          <a:p>
            <a:pPr algn="just"/>
            <a:r>
              <a:rPr lang="en-US" dirty="0"/>
              <a:t>- </a:t>
            </a:r>
            <a:r>
              <a:rPr lang="en-US" b="1" dirty="0">
                <a:solidFill>
                  <a:srgbClr val="FF0000"/>
                </a:solidFill>
              </a:rPr>
              <a:t>Oral iron supplementation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- Treat the cause 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Leukemia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pPr algn="just"/>
            <a:r>
              <a:rPr lang="en-US" sz="2000" dirty="0" smtClean="0"/>
              <a:t>Leukemia </a:t>
            </a:r>
            <a:r>
              <a:rPr lang="en-US" sz="2000" dirty="0"/>
              <a:t>is a </a:t>
            </a:r>
            <a:r>
              <a:rPr lang="en-US" sz="2000" b="1" dirty="0">
                <a:solidFill>
                  <a:srgbClr val="FF0000"/>
                </a:solidFill>
              </a:rPr>
              <a:t>cancer of one class of white blood cells </a:t>
            </a:r>
            <a:r>
              <a:rPr lang="en-US" sz="2000" dirty="0"/>
              <a:t>in the bone marrow, which results in the </a:t>
            </a:r>
            <a:r>
              <a:rPr lang="en-US" sz="2000" b="1" dirty="0">
                <a:solidFill>
                  <a:srgbClr val="FF0000"/>
                </a:solidFill>
              </a:rPr>
              <a:t>proliferation</a:t>
            </a:r>
            <a:r>
              <a:rPr lang="en-US" sz="2000" dirty="0"/>
              <a:t> of that cell type </a:t>
            </a:r>
            <a:r>
              <a:rPr lang="en-US" sz="2000" b="1" u="sng" dirty="0"/>
              <a:t>preventing other blood cells in the bone marrow from developing normally. </a:t>
            </a:r>
            <a:endParaRPr lang="en-US" sz="2000" b="1" u="sng" dirty="0" smtClean="0"/>
          </a:p>
          <a:p>
            <a:pPr algn="just"/>
            <a:r>
              <a:rPr lang="en-US" sz="2000" dirty="0" smtClean="0"/>
              <a:t>This </a:t>
            </a:r>
            <a:r>
              <a:rPr lang="en-US" sz="2000" dirty="0"/>
              <a:t>reduces blood levels of all </a:t>
            </a:r>
            <a:r>
              <a:rPr lang="en-US" sz="2000" b="1" dirty="0" err="1"/>
              <a:t>nonleukemic</a:t>
            </a:r>
            <a:r>
              <a:rPr lang="en-US" sz="2000" b="1" dirty="0"/>
              <a:t> cells</a:t>
            </a:r>
            <a:r>
              <a:rPr lang="en-US" sz="2000" dirty="0"/>
              <a:t>.</a:t>
            </a:r>
          </a:p>
          <a:p>
            <a:pPr algn="just">
              <a:buNone/>
            </a:pPr>
            <a:r>
              <a:rPr lang="en-US" sz="2000" b="1" i="1" u="sng" dirty="0"/>
              <a:t>Types of Leukemia</a:t>
            </a:r>
            <a:endParaRPr lang="en-US" sz="2000" b="1" u="sng" dirty="0"/>
          </a:p>
          <a:p>
            <a:pPr algn="just"/>
            <a:r>
              <a:rPr lang="en-US" sz="2000" dirty="0"/>
              <a:t>Leukemia is described as </a:t>
            </a:r>
            <a:r>
              <a:rPr lang="en-US" sz="2000" b="1" i="1" dirty="0"/>
              <a:t>acute or chronic</a:t>
            </a:r>
            <a:r>
              <a:rPr lang="en-US" sz="2000" dirty="0"/>
              <a:t>, depending on the suddenness of appearance and how well differentiated the cancerous cells are. </a:t>
            </a:r>
            <a:endParaRPr lang="en-US" sz="2000" dirty="0" smtClean="0"/>
          </a:p>
          <a:p>
            <a:pPr algn="just"/>
            <a:r>
              <a:rPr lang="en-US" sz="2000" dirty="0" smtClean="0"/>
              <a:t>The </a:t>
            </a:r>
            <a:r>
              <a:rPr lang="en-US" sz="2000" dirty="0"/>
              <a:t>cells of </a:t>
            </a:r>
            <a:r>
              <a:rPr lang="en-US" sz="2000" b="1" dirty="0"/>
              <a:t>acute leukemia </a:t>
            </a:r>
            <a:r>
              <a:rPr lang="en-US" sz="2000" dirty="0"/>
              <a:t>are </a:t>
            </a:r>
            <a:r>
              <a:rPr lang="en-US" sz="2000" b="1" dirty="0">
                <a:solidFill>
                  <a:srgbClr val="FF0000"/>
                </a:solidFill>
              </a:rPr>
              <a:t>poorly differentiated</a:t>
            </a:r>
            <a:r>
              <a:rPr lang="en-US" sz="2000" dirty="0"/>
              <a:t>, whereas those of </a:t>
            </a:r>
            <a:r>
              <a:rPr lang="en-US" sz="2000" b="1" dirty="0"/>
              <a:t>chronic leukemia </a:t>
            </a:r>
            <a:r>
              <a:rPr lang="en-US" sz="2000" dirty="0"/>
              <a:t>are usually </a:t>
            </a:r>
            <a:r>
              <a:rPr lang="en-US" sz="2000" b="1" dirty="0">
                <a:solidFill>
                  <a:srgbClr val="FF0000"/>
                </a:solidFill>
              </a:rPr>
              <a:t>well differentiated.</a:t>
            </a:r>
          </a:p>
          <a:p>
            <a:pPr algn="just"/>
            <a:r>
              <a:rPr lang="en-US" sz="2000" dirty="0"/>
              <a:t>Leukemia is also </a:t>
            </a:r>
            <a:r>
              <a:rPr lang="en-US" sz="2000" b="1" dirty="0">
                <a:solidFill>
                  <a:srgbClr val="FF0000"/>
                </a:solidFill>
              </a:rPr>
              <a:t>described based on the proliferating cell type</a:t>
            </a:r>
            <a:r>
              <a:rPr lang="en-US" sz="2000" dirty="0"/>
              <a:t>. </a:t>
            </a:r>
            <a:endParaRPr lang="en-US" sz="2000" dirty="0" smtClean="0"/>
          </a:p>
          <a:p>
            <a:pPr algn="just"/>
            <a:r>
              <a:rPr lang="en-US" sz="2000" dirty="0" smtClean="0"/>
              <a:t>For </a:t>
            </a:r>
            <a:r>
              <a:rPr lang="en-US" sz="2000" dirty="0"/>
              <a:t>instance, </a:t>
            </a:r>
            <a:r>
              <a:rPr lang="en-US" sz="2000" b="1" dirty="0">
                <a:solidFill>
                  <a:srgbClr val="FF0000"/>
                </a:solidFill>
              </a:rPr>
              <a:t>acute lymphoblastic leukemia</a:t>
            </a:r>
            <a:r>
              <a:rPr lang="en-US" sz="2000" dirty="0"/>
              <a:t>, the most common </a:t>
            </a:r>
            <a:r>
              <a:rPr lang="en-US" sz="2000" b="1" dirty="0"/>
              <a:t>childhood</a:t>
            </a:r>
            <a:r>
              <a:rPr lang="en-US" sz="2000" dirty="0"/>
              <a:t> leukemia, describes a cancer of a primitive lymphocyte cell line. </a:t>
            </a:r>
            <a:endParaRPr lang="en-US" sz="2000" dirty="0" smtClean="0"/>
          </a:p>
          <a:p>
            <a:pPr algn="just"/>
            <a:r>
              <a:rPr lang="en-US" sz="2000" b="1" dirty="0" smtClean="0"/>
              <a:t>Granulocytic </a:t>
            </a:r>
            <a:r>
              <a:rPr lang="en-US" sz="2000" b="1" dirty="0" err="1"/>
              <a:t>leukemias</a:t>
            </a:r>
            <a:r>
              <a:rPr lang="en-US" sz="2000" b="1" dirty="0"/>
              <a:t> </a:t>
            </a:r>
            <a:r>
              <a:rPr lang="en-US" sz="2000" dirty="0"/>
              <a:t>are </a:t>
            </a:r>
            <a:r>
              <a:rPr lang="en-US" sz="2000" dirty="0" err="1"/>
              <a:t>leukemias</a:t>
            </a:r>
            <a:r>
              <a:rPr lang="en-US" sz="2000" dirty="0"/>
              <a:t> of the </a:t>
            </a:r>
            <a:r>
              <a:rPr lang="en-US" sz="2000" u="sng" dirty="0" err="1"/>
              <a:t>eosinophils</a:t>
            </a:r>
            <a:r>
              <a:rPr lang="en-US" sz="2000" u="sng" dirty="0"/>
              <a:t>, </a:t>
            </a:r>
            <a:r>
              <a:rPr lang="en-US" sz="2000" u="sng" dirty="0" err="1"/>
              <a:t>neutrophils</a:t>
            </a:r>
            <a:r>
              <a:rPr lang="en-US" sz="2000" u="sng" dirty="0"/>
              <a:t>, or </a:t>
            </a:r>
            <a:r>
              <a:rPr lang="en-US" sz="2000" u="sng" dirty="0" err="1"/>
              <a:t>basophils</a:t>
            </a:r>
            <a:r>
              <a:rPr lang="en-US" sz="2000" dirty="0"/>
              <a:t>. </a:t>
            </a:r>
            <a:endParaRPr lang="en-US" sz="2000" dirty="0" smtClean="0"/>
          </a:p>
          <a:p>
            <a:pPr algn="just"/>
            <a:r>
              <a:rPr lang="en-US" sz="2000" dirty="0" smtClean="0"/>
              <a:t>Leukemia </a:t>
            </a:r>
            <a:r>
              <a:rPr lang="en-US" sz="2000" dirty="0"/>
              <a:t>in </a:t>
            </a:r>
            <a:r>
              <a:rPr lang="en-US" sz="2000" b="1" dirty="0"/>
              <a:t>adults </a:t>
            </a:r>
            <a:r>
              <a:rPr lang="en-US" sz="2000" dirty="0"/>
              <a:t>is usually </a:t>
            </a:r>
            <a:r>
              <a:rPr lang="en-US" sz="2000" b="1" dirty="0">
                <a:solidFill>
                  <a:srgbClr val="FF0000"/>
                </a:solidFill>
              </a:rPr>
              <a:t>chronic lymphocytic or acute </a:t>
            </a:r>
            <a:r>
              <a:rPr lang="en-US" sz="2000" b="1" dirty="0" err="1">
                <a:solidFill>
                  <a:srgbClr val="FF0000"/>
                </a:solidFill>
              </a:rPr>
              <a:t>myeloblastic</a:t>
            </a:r>
            <a:r>
              <a:rPr lang="en-US" sz="2000" b="1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Hodgkin Lymphoma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(Hodgkin's Disease)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Autofit/>
          </a:bodyPr>
          <a:lstStyle/>
          <a:p>
            <a:pPr algn="just"/>
            <a:r>
              <a:rPr lang="en-US" sz="1600" dirty="0" smtClean="0"/>
              <a:t>Is </a:t>
            </a:r>
            <a:r>
              <a:rPr lang="en-US" sz="1600" dirty="0"/>
              <a:t>a cancer of the lymphoid tissue, usually </a:t>
            </a:r>
            <a:r>
              <a:rPr lang="en-US" sz="1600" b="1" dirty="0"/>
              <a:t>the lymph nodes and spleen</a:t>
            </a:r>
            <a:r>
              <a:rPr lang="en-US" sz="1600" b="1" dirty="0" smtClean="0"/>
              <a:t>.</a:t>
            </a:r>
          </a:p>
          <a:p>
            <a:pPr algn="just"/>
            <a:r>
              <a:rPr lang="en-US" sz="1600" dirty="0" smtClean="0"/>
              <a:t>It </a:t>
            </a:r>
            <a:r>
              <a:rPr lang="en-US" sz="1600" dirty="0"/>
              <a:t>is one of the most common cancers in </a:t>
            </a:r>
            <a:r>
              <a:rPr lang="en-US" sz="1600" b="1" dirty="0">
                <a:solidFill>
                  <a:srgbClr val="FF0000"/>
                </a:solidFill>
              </a:rPr>
              <a:t>young adults</a:t>
            </a:r>
            <a:r>
              <a:rPr lang="en-US" sz="1600" dirty="0">
                <a:solidFill>
                  <a:srgbClr val="FF0000"/>
                </a:solidFill>
              </a:rPr>
              <a:t>, </a:t>
            </a:r>
            <a:r>
              <a:rPr lang="en-US" sz="1600" dirty="0"/>
              <a:t>especially young males. There is a second peak in incidence in the 6th decade of life.</a:t>
            </a:r>
          </a:p>
          <a:p>
            <a:pPr algn="just"/>
            <a:r>
              <a:rPr lang="en-US" sz="1600" dirty="0"/>
              <a:t>The abnormal cell population appears to be derived from a </a:t>
            </a:r>
            <a:r>
              <a:rPr lang="en-US" sz="1600" b="1" dirty="0">
                <a:solidFill>
                  <a:srgbClr val="FF0000"/>
                </a:solidFill>
              </a:rPr>
              <a:t>B </a:t>
            </a:r>
            <a:r>
              <a:rPr lang="en-US" sz="1600" b="1" dirty="0" smtClean="0">
                <a:solidFill>
                  <a:srgbClr val="FF0000"/>
                </a:solidFill>
              </a:rPr>
              <a:t>cell</a:t>
            </a:r>
            <a:endParaRPr lang="en-US" sz="1600" dirty="0" smtClean="0"/>
          </a:p>
          <a:p>
            <a:pPr algn="just"/>
            <a:r>
              <a:rPr lang="en-US" sz="1600" b="1" dirty="0" smtClean="0">
                <a:solidFill>
                  <a:srgbClr val="FF0000"/>
                </a:solidFill>
              </a:rPr>
              <a:t>Staging</a:t>
            </a:r>
            <a:r>
              <a:rPr lang="en-US" sz="1600" dirty="0" smtClean="0"/>
              <a:t> </a:t>
            </a:r>
            <a:r>
              <a:rPr lang="en-US" sz="1600" dirty="0"/>
              <a:t>of Hodgkin lymphoma is important because it guides </a:t>
            </a:r>
            <a:r>
              <a:rPr lang="en-US" sz="1600" dirty="0" smtClean="0"/>
              <a:t>treatment and </a:t>
            </a:r>
            <a:r>
              <a:rPr lang="en-US" sz="1600" dirty="0"/>
              <a:t>strongly influences outcome. </a:t>
            </a:r>
            <a:endParaRPr lang="en-US" sz="1600" dirty="0" smtClean="0"/>
          </a:p>
          <a:p>
            <a:pPr algn="just"/>
            <a:r>
              <a:rPr lang="en-US" sz="1600" dirty="0" smtClean="0"/>
              <a:t>The </a:t>
            </a:r>
            <a:r>
              <a:rPr lang="en-US" sz="1600" dirty="0"/>
              <a:t>early stages of the disease, stages I and II, are usually curable. </a:t>
            </a:r>
            <a:endParaRPr lang="en-US" sz="1600" dirty="0" smtClean="0"/>
          </a:p>
          <a:p>
            <a:pPr algn="just"/>
            <a:r>
              <a:rPr lang="en-US" sz="1600" dirty="0" smtClean="0"/>
              <a:t>The </a:t>
            </a:r>
            <a:r>
              <a:rPr lang="en-US" sz="1600" dirty="0"/>
              <a:t>cause of Hodgkin lymphoma is unknown.</a:t>
            </a:r>
          </a:p>
          <a:p>
            <a:pPr algn="just">
              <a:buNone/>
            </a:pPr>
            <a:r>
              <a:rPr lang="en-US" sz="1600" b="1" i="1" u="sng" dirty="0"/>
              <a:t>Diagnostic Tools</a:t>
            </a:r>
            <a:endParaRPr lang="en-US" sz="1600" b="1" u="sng" dirty="0"/>
          </a:p>
          <a:p>
            <a:pPr algn="just"/>
            <a:r>
              <a:rPr lang="en-US" sz="1600" b="1" dirty="0">
                <a:solidFill>
                  <a:srgbClr val="FF0000"/>
                </a:solidFill>
              </a:rPr>
              <a:t>Lymph node biopsy </a:t>
            </a:r>
            <a:r>
              <a:rPr lang="en-US" sz="1600" dirty="0"/>
              <a:t>can diagnose Hodgkin lymphoma.</a:t>
            </a:r>
          </a:p>
          <a:p>
            <a:pPr algn="just">
              <a:buNone/>
            </a:pPr>
            <a:r>
              <a:rPr lang="en-US" sz="1600" b="1" i="1" u="sng" dirty="0"/>
              <a:t>Complications</a:t>
            </a:r>
            <a:endParaRPr lang="en-US" sz="1600" b="1" u="sng" dirty="0"/>
          </a:p>
          <a:p>
            <a:pPr algn="just"/>
            <a:r>
              <a:rPr lang="en-US" sz="1600" dirty="0"/>
              <a:t>Secondary malignancies and </a:t>
            </a:r>
            <a:r>
              <a:rPr lang="en-US" sz="1600" dirty="0" err="1"/>
              <a:t>cardiotoxicity</a:t>
            </a:r>
            <a:r>
              <a:rPr lang="en-US" sz="1600" dirty="0"/>
              <a:t> may develop after aggressive treatment. </a:t>
            </a:r>
            <a:endParaRPr lang="en-US" sz="1600" dirty="0" smtClean="0"/>
          </a:p>
          <a:p>
            <a:pPr algn="just"/>
            <a:r>
              <a:rPr lang="en-US" sz="1600" dirty="0" smtClean="0"/>
              <a:t>Because </a:t>
            </a:r>
            <a:r>
              <a:rPr lang="en-US" sz="1600" dirty="0"/>
              <a:t>of these and other treatment complications, </a:t>
            </a:r>
            <a:endParaRPr lang="en-US" sz="1600" dirty="0" smtClean="0"/>
          </a:p>
          <a:p>
            <a:pPr algn="just"/>
            <a:r>
              <a:rPr lang="en-US" sz="1600" b="1" dirty="0" smtClean="0">
                <a:solidFill>
                  <a:srgbClr val="FF0000"/>
                </a:solidFill>
              </a:rPr>
              <a:t>Hodgkin </a:t>
            </a:r>
            <a:r>
              <a:rPr lang="en-US" sz="1600" b="1" dirty="0">
                <a:solidFill>
                  <a:srgbClr val="FF0000"/>
                </a:solidFill>
              </a:rPr>
              <a:t>lymphoma patients have a higher chance of dying from acute and late treatment toxicities than from the disease itself.</a:t>
            </a:r>
          </a:p>
          <a:p>
            <a:pPr algn="just">
              <a:buNone/>
            </a:pPr>
            <a:r>
              <a:rPr lang="en-US" sz="1600" b="1" i="1" u="sng" dirty="0"/>
              <a:t>Treatment</a:t>
            </a:r>
            <a:endParaRPr lang="en-US" sz="1600" b="1" u="sng" dirty="0"/>
          </a:p>
          <a:p>
            <a:pPr algn="just"/>
            <a:r>
              <a:rPr lang="en-US" sz="1600" dirty="0"/>
              <a:t> - Multidrug chemotherapy.</a:t>
            </a:r>
          </a:p>
          <a:p>
            <a:pPr algn="just"/>
            <a:r>
              <a:rPr lang="ar-SA" sz="1600" dirty="0"/>
              <a:t>  </a:t>
            </a:r>
            <a:r>
              <a:rPr lang="en-US" sz="1600" dirty="0" smtClean="0"/>
              <a:t>- </a:t>
            </a:r>
            <a:r>
              <a:rPr lang="en-US" sz="1600" dirty="0"/>
              <a:t>Radiation therapy.</a:t>
            </a:r>
          </a:p>
          <a:p>
            <a:pPr algn="just"/>
            <a:r>
              <a:rPr lang="en-US" sz="1600" dirty="0"/>
              <a:t>- Bone marrow transplant.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b="1" u="sng" dirty="0"/>
              <a:t>Hemophilia A</a:t>
            </a:r>
            <a:endParaRPr lang="en-US" sz="2400" dirty="0"/>
          </a:p>
          <a:p>
            <a:pPr algn="just"/>
            <a:r>
              <a:rPr lang="en-US" sz="2400" dirty="0"/>
              <a:t>Hemophilia A, also called classic hemophilia, is an </a:t>
            </a:r>
            <a:r>
              <a:rPr lang="en-US" sz="2400" b="1" dirty="0">
                <a:solidFill>
                  <a:srgbClr val="FF0000"/>
                </a:solidFill>
              </a:rPr>
              <a:t>X-linked recessive </a:t>
            </a:r>
            <a:r>
              <a:rPr lang="en-US" sz="2400" dirty="0"/>
              <a:t>disease resulting from an error in the gene coding for </a:t>
            </a:r>
            <a:r>
              <a:rPr lang="en-US" sz="2400" b="1" dirty="0">
                <a:solidFill>
                  <a:srgbClr val="FF0000"/>
                </a:solidFill>
              </a:rPr>
              <a:t>coagulation factor VIII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smtClean="0"/>
              <a:t>Classic </a:t>
            </a:r>
            <a:r>
              <a:rPr lang="en-US" sz="2400" dirty="0"/>
              <a:t>hemophilia is the most common inherited coagulation disorder. </a:t>
            </a:r>
            <a:endParaRPr lang="en-US" sz="2400" dirty="0" smtClean="0"/>
          </a:p>
          <a:p>
            <a:pPr algn="just"/>
            <a:r>
              <a:rPr lang="en-US" sz="2400" dirty="0" smtClean="0"/>
              <a:t>It </a:t>
            </a:r>
            <a:r>
              <a:rPr lang="en-US" sz="2400" dirty="0"/>
              <a:t>is seen in </a:t>
            </a:r>
            <a:r>
              <a:rPr lang="en-US" sz="2400" b="1" dirty="0">
                <a:solidFill>
                  <a:srgbClr val="FF0000"/>
                </a:solidFill>
              </a:rPr>
              <a:t>boys</a:t>
            </a:r>
            <a:r>
              <a:rPr lang="en-US" sz="2400" dirty="0"/>
              <a:t> who inherit the defective gene on the X chromosome from their mother. </a:t>
            </a:r>
            <a:endParaRPr lang="en-US" sz="2400" dirty="0" smtClean="0"/>
          </a:p>
          <a:p>
            <a:pPr algn="just"/>
            <a:r>
              <a:rPr lang="en-US" sz="2400" dirty="0" smtClean="0"/>
              <a:t>The </a:t>
            </a:r>
            <a:r>
              <a:rPr lang="en-US" sz="2400" dirty="0"/>
              <a:t>mother is usually heterozygous for the disorder and shows no symptoms. </a:t>
            </a:r>
            <a:endParaRPr lang="en-US" sz="2400" dirty="0" smtClean="0"/>
          </a:p>
          <a:p>
            <a:pPr algn="just"/>
            <a:r>
              <a:rPr lang="en-US" sz="2400" dirty="0" smtClean="0"/>
              <a:t>Without </a:t>
            </a:r>
            <a:r>
              <a:rPr lang="en-US" sz="2400" dirty="0"/>
              <a:t>factor VIII, the </a:t>
            </a:r>
            <a:r>
              <a:rPr lang="en-US" sz="2400" b="1" dirty="0">
                <a:solidFill>
                  <a:srgbClr val="FF0000"/>
                </a:solidFill>
              </a:rPr>
              <a:t>intrinsic coagulation pathway is interrupted and extensive bleeding from small wounds or </a:t>
            </a:r>
            <a:r>
              <a:rPr lang="en-US" sz="2400" b="1" dirty="0" err="1">
                <a:solidFill>
                  <a:srgbClr val="FF0000"/>
                </a:solidFill>
              </a:rPr>
              <a:t>microvascular</a:t>
            </a:r>
            <a:r>
              <a:rPr lang="en-US" sz="2400" b="1" dirty="0">
                <a:solidFill>
                  <a:srgbClr val="FF0000"/>
                </a:solidFill>
              </a:rPr>
              <a:t> tears occurs.</a:t>
            </a:r>
          </a:p>
          <a:p>
            <a:pPr algn="just"/>
            <a:r>
              <a:rPr lang="en-US" sz="2400" b="1" dirty="0">
                <a:solidFill>
                  <a:srgbClr val="FF0000"/>
                </a:solidFill>
              </a:rPr>
              <a:t>Bleeding </a:t>
            </a:r>
            <a:r>
              <a:rPr lang="en-US" sz="2400" dirty="0"/>
              <a:t>is frequently into the joints and can cause significant pain and disability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Function of blood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382000" cy="4876800"/>
          </a:xfrm>
        </p:spPr>
        <p:txBody>
          <a:bodyPr>
            <a:noAutofit/>
          </a:bodyPr>
          <a:lstStyle/>
          <a:p>
            <a:r>
              <a:rPr lang="en-US" sz="1600" dirty="0" smtClean="0"/>
              <a:t>Blood performs many important functions within the body including: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sz="2400" dirty="0" smtClean="0"/>
              <a:t>1-Supply of </a:t>
            </a:r>
            <a:r>
              <a:rPr lang="en-US" sz="2400" dirty="0" smtClean="0">
                <a:hlinkClick r:id="rId2" action="ppaction://hlinkfile"/>
              </a:rPr>
              <a:t>oxygen</a:t>
            </a:r>
            <a:r>
              <a:rPr lang="en-US" sz="2400" dirty="0" smtClean="0"/>
              <a:t> to tissues (bound to </a:t>
            </a:r>
            <a:r>
              <a:rPr lang="en-US" sz="2400" dirty="0" smtClean="0">
                <a:hlinkClick r:id="rId3" action="ppaction://hlinkfile"/>
              </a:rPr>
              <a:t>hemoglobin</a:t>
            </a:r>
            <a:r>
              <a:rPr lang="en-US" sz="2400" dirty="0" smtClean="0"/>
              <a:t>, which is carried in red cells)</a:t>
            </a:r>
          </a:p>
          <a:p>
            <a:r>
              <a:rPr lang="en-US" sz="2400" dirty="0" smtClean="0"/>
              <a:t>2-Supply of nutrients such as </a:t>
            </a:r>
            <a:r>
              <a:rPr lang="en-US" sz="2400" dirty="0" smtClean="0">
                <a:hlinkClick r:id="rId4" action="ppaction://hlinkfile"/>
              </a:rPr>
              <a:t>glucose</a:t>
            </a:r>
            <a:r>
              <a:rPr lang="en-US" sz="2400" dirty="0" smtClean="0"/>
              <a:t>, </a:t>
            </a:r>
            <a:r>
              <a:rPr lang="en-US" sz="2400" dirty="0" smtClean="0">
                <a:hlinkClick r:id="rId5" action="ppaction://hlinkfile" tooltip="Amino acids"/>
              </a:rPr>
              <a:t>amino acids</a:t>
            </a:r>
            <a:r>
              <a:rPr lang="en-US" sz="2400" dirty="0" smtClean="0"/>
              <a:t>, and </a:t>
            </a:r>
            <a:r>
              <a:rPr lang="en-US" sz="2400" dirty="0" smtClean="0">
                <a:hlinkClick r:id="rId6" action="ppaction://hlinkfile" tooltip="Fatty acids"/>
              </a:rPr>
              <a:t>fatty acids</a:t>
            </a:r>
            <a:r>
              <a:rPr lang="en-US" sz="2400" dirty="0" smtClean="0"/>
              <a:t> (dissolved in the blood or bound to </a:t>
            </a:r>
            <a:r>
              <a:rPr lang="en-US" sz="2400" dirty="0" smtClean="0">
                <a:hlinkClick r:id="rId7" action="ppaction://hlinkfile" tooltip="Blood proteins"/>
              </a:rPr>
              <a:t>plasma proteins</a:t>
            </a:r>
            <a:r>
              <a:rPr lang="en-US" sz="2400" dirty="0" smtClean="0"/>
              <a:t> (e.g., </a:t>
            </a:r>
            <a:r>
              <a:rPr lang="en-US" sz="2400" dirty="0" smtClean="0">
                <a:hlinkClick r:id="rId8" action="ppaction://hlinkfile" tooltip="Blood lipid"/>
              </a:rPr>
              <a:t>blood lipids</a:t>
            </a:r>
            <a:r>
              <a:rPr lang="en-US" sz="2400" dirty="0" smtClean="0"/>
              <a:t>))</a:t>
            </a:r>
          </a:p>
          <a:p>
            <a:r>
              <a:rPr lang="en-US" sz="2400" dirty="0" smtClean="0"/>
              <a:t>3-Removal of waste such as </a:t>
            </a:r>
            <a:r>
              <a:rPr lang="en-US" sz="2400" dirty="0" smtClean="0">
                <a:hlinkClick r:id="rId9" action="ppaction://hlinkfile"/>
              </a:rPr>
              <a:t>carbon dioxide</a:t>
            </a:r>
            <a:r>
              <a:rPr lang="en-US" sz="2400" dirty="0" smtClean="0"/>
              <a:t>, </a:t>
            </a:r>
            <a:r>
              <a:rPr lang="en-US" sz="2400" dirty="0" smtClean="0">
                <a:hlinkClick r:id="rId10" action="ppaction://hlinkfile"/>
              </a:rPr>
              <a:t>urea</a:t>
            </a:r>
            <a:r>
              <a:rPr lang="en-US" sz="2400" dirty="0" smtClean="0"/>
              <a:t>, and </a:t>
            </a:r>
            <a:r>
              <a:rPr lang="en-US" sz="2400" dirty="0" smtClean="0">
                <a:hlinkClick r:id="rId11" action="ppaction://hlinkfile"/>
              </a:rPr>
              <a:t>lactic acid</a:t>
            </a:r>
            <a:endParaRPr lang="en-US" sz="2400" dirty="0" smtClean="0"/>
          </a:p>
          <a:p>
            <a:r>
              <a:rPr lang="en-US" sz="2400" dirty="0" smtClean="0"/>
              <a:t>4-Immunological functions, including circulation of </a:t>
            </a:r>
            <a:r>
              <a:rPr lang="en-US" sz="2400" dirty="0" smtClean="0">
                <a:hlinkClick r:id="rId12" action="ppaction://hlinkfile" tooltip="White blood cells"/>
              </a:rPr>
              <a:t>white blood cells</a:t>
            </a:r>
            <a:r>
              <a:rPr lang="en-US" sz="2400" dirty="0" smtClean="0"/>
              <a:t>, and detection of foreign material by </a:t>
            </a:r>
            <a:r>
              <a:rPr lang="en-US" sz="2400" dirty="0" smtClean="0">
                <a:hlinkClick r:id="rId13" action="ppaction://hlinkfile" tooltip="Antibodies"/>
              </a:rPr>
              <a:t>antibodies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820043432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77000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en-US" b="1" u="sng" dirty="0" smtClean="0"/>
              <a:t>Other Types of Hemophilia</a:t>
            </a:r>
            <a:endParaRPr lang="en-US" dirty="0" smtClean="0"/>
          </a:p>
          <a:p>
            <a:pPr algn="just"/>
            <a:r>
              <a:rPr lang="en-US" dirty="0" smtClean="0"/>
              <a:t>These </a:t>
            </a:r>
            <a:r>
              <a:rPr lang="en-US" dirty="0" err="1" smtClean="0"/>
              <a:t>hemophilias</a:t>
            </a:r>
            <a:r>
              <a:rPr lang="en-US" dirty="0" smtClean="0"/>
              <a:t> result from the </a:t>
            </a:r>
            <a:r>
              <a:rPr lang="en-US" b="1" dirty="0" smtClean="0">
                <a:solidFill>
                  <a:srgbClr val="FF0000"/>
                </a:solidFill>
              </a:rPr>
              <a:t>absence of different coagulation factors</a:t>
            </a:r>
            <a:r>
              <a:rPr lang="en-US" dirty="0" smtClean="0"/>
              <a:t>. </a:t>
            </a:r>
          </a:p>
          <a:p>
            <a:pPr algn="just"/>
            <a:r>
              <a:rPr lang="en-US" b="1" u="sng" dirty="0" smtClean="0">
                <a:solidFill>
                  <a:srgbClr val="FF0000"/>
                </a:solidFill>
              </a:rPr>
              <a:t>Hemophilia B </a:t>
            </a:r>
            <a:r>
              <a:rPr lang="en-US" dirty="0" smtClean="0"/>
              <a:t>is an </a:t>
            </a:r>
            <a:r>
              <a:rPr lang="en-US" b="1" u="sng" dirty="0" smtClean="0"/>
              <a:t>X-linked disorder </a:t>
            </a:r>
            <a:r>
              <a:rPr lang="en-US" dirty="0" smtClean="0"/>
              <a:t>caused by a lack of </a:t>
            </a:r>
            <a:r>
              <a:rPr lang="en-US" b="1" dirty="0" smtClean="0">
                <a:solidFill>
                  <a:srgbClr val="FF0000"/>
                </a:solidFill>
              </a:rPr>
              <a:t>factor IX</a:t>
            </a:r>
            <a:r>
              <a:rPr lang="en-US" dirty="0" smtClean="0"/>
              <a:t>. </a:t>
            </a:r>
          </a:p>
          <a:p>
            <a:pPr algn="just"/>
            <a:r>
              <a:rPr lang="en-US" b="1" u="sng" dirty="0" smtClean="0">
                <a:solidFill>
                  <a:srgbClr val="FF0000"/>
                </a:solidFill>
              </a:rPr>
              <a:t>Hemophilia C </a:t>
            </a:r>
            <a:r>
              <a:rPr lang="en-US" dirty="0" smtClean="0"/>
              <a:t>is an </a:t>
            </a:r>
            <a:r>
              <a:rPr lang="en-US" b="1" u="sng" dirty="0" err="1" smtClean="0"/>
              <a:t>autosomal</a:t>
            </a:r>
            <a:r>
              <a:rPr lang="en-US" b="1" u="sng" dirty="0" smtClean="0"/>
              <a:t> disorder </a:t>
            </a:r>
            <a:r>
              <a:rPr lang="en-US" dirty="0" smtClean="0"/>
              <a:t>caused by a lack of </a:t>
            </a:r>
            <a:r>
              <a:rPr lang="en-US" b="1" dirty="0" smtClean="0">
                <a:solidFill>
                  <a:srgbClr val="FF0000"/>
                </a:solidFill>
              </a:rPr>
              <a:t>factor XI</a:t>
            </a:r>
            <a:r>
              <a:rPr lang="en-US" dirty="0" smtClean="0"/>
              <a:t>. </a:t>
            </a:r>
          </a:p>
          <a:p>
            <a:pPr algn="just"/>
            <a:r>
              <a:rPr lang="en-US" b="1" u="sng" dirty="0" smtClean="0">
                <a:solidFill>
                  <a:srgbClr val="FF0000"/>
                </a:solidFill>
              </a:rPr>
              <a:t>Von </a:t>
            </a:r>
            <a:r>
              <a:rPr lang="en-US" b="1" u="sng" dirty="0" err="1" smtClean="0">
                <a:solidFill>
                  <a:srgbClr val="FF0000"/>
                </a:solidFill>
              </a:rPr>
              <a:t>Willebrand</a:t>
            </a:r>
            <a:r>
              <a:rPr lang="en-US" b="1" u="sng" dirty="0" smtClean="0">
                <a:solidFill>
                  <a:srgbClr val="FF0000"/>
                </a:solidFill>
              </a:rPr>
              <a:t> disease </a:t>
            </a:r>
            <a:r>
              <a:rPr lang="en-US" dirty="0" smtClean="0"/>
              <a:t>is an </a:t>
            </a:r>
            <a:r>
              <a:rPr lang="en-US" b="1" u="sng" dirty="0" err="1" smtClean="0"/>
              <a:t>autosomal</a:t>
            </a:r>
            <a:r>
              <a:rPr lang="en-US" b="1" u="sng" dirty="0" smtClean="0"/>
              <a:t>-dominant disease </a:t>
            </a:r>
            <a:r>
              <a:rPr lang="en-US" dirty="0" smtClean="0"/>
              <a:t>resulting from an abnormality of von </a:t>
            </a:r>
            <a:r>
              <a:rPr lang="en-US" dirty="0" err="1" smtClean="0"/>
              <a:t>Willebrand</a:t>
            </a:r>
            <a:r>
              <a:rPr lang="en-US" dirty="0" smtClean="0"/>
              <a:t> factor (</a:t>
            </a:r>
            <a:r>
              <a:rPr lang="en-US" dirty="0" err="1" smtClean="0"/>
              <a:t>vWF</a:t>
            </a:r>
            <a:r>
              <a:rPr lang="en-US" dirty="0" smtClean="0"/>
              <a:t>). </a:t>
            </a:r>
          </a:p>
          <a:p>
            <a:pPr algn="just"/>
            <a:r>
              <a:rPr lang="en-US" dirty="0" smtClean="0"/>
              <a:t>This factor is released from endothelial cells and platelets and is essential for the formation of the platelet plug. </a:t>
            </a:r>
          </a:p>
          <a:p>
            <a:pPr algn="just"/>
            <a:r>
              <a:rPr lang="en-US" dirty="0" smtClean="0"/>
              <a:t>With a reduction of </a:t>
            </a:r>
            <a:r>
              <a:rPr lang="en-US" dirty="0" err="1" smtClean="0"/>
              <a:t>vWF</a:t>
            </a:r>
            <a:r>
              <a:rPr lang="en-US" dirty="0" smtClean="0"/>
              <a:t> factor, </a:t>
            </a:r>
            <a:r>
              <a:rPr lang="en-US" dirty="0" smtClean="0">
                <a:solidFill>
                  <a:srgbClr val="FF0000"/>
                </a:solidFill>
              </a:rPr>
              <a:t>factor VIII levels </a:t>
            </a:r>
            <a:r>
              <a:rPr lang="en-US" dirty="0" smtClean="0"/>
              <a:t>are also reduced.</a:t>
            </a:r>
          </a:p>
          <a:p>
            <a:pPr algn="just">
              <a:buNone/>
            </a:pPr>
            <a:r>
              <a:rPr lang="en-US" b="1" i="1" u="sng" dirty="0" smtClean="0"/>
              <a:t>Clinical Manifestations of Classic Hemophilia</a:t>
            </a:r>
            <a:endParaRPr lang="en-US" b="1" u="sng" dirty="0" smtClean="0"/>
          </a:p>
          <a:p>
            <a:pPr algn="just"/>
            <a:r>
              <a:rPr lang="ar-SA" dirty="0" smtClean="0"/>
              <a:t>- </a:t>
            </a:r>
            <a:r>
              <a:rPr lang="en-US" dirty="0" smtClean="0">
                <a:solidFill>
                  <a:srgbClr val="FF0000"/>
                </a:solidFill>
              </a:rPr>
              <a:t>Spontaneous or excessive bleeding after a minor wound</a:t>
            </a:r>
            <a:r>
              <a:rPr lang="en-US" dirty="0" smtClean="0"/>
              <a:t>.</a:t>
            </a:r>
          </a:p>
          <a:p>
            <a:pPr algn="just"/>
            <a:r>
              <a:rPr lang="ar-SA" dirty="0" smtClean="0"/>
              <a:t>- </a:t>
            </a:r>
            <a:r>
              <a:rPr lang="en-US" dirty="0" smtClean="0"/>
              <a:t>Joint swelling, pain, and degenerative changes.</a:t>
            </a:r>
          </a:p>
          <a:p>
            <a:pPr algn="just">
              <a:buNone/>
            </a:pPr>
            <a:r>
              <a:rPr lang="en-US" b="1" i="1" u="sng" dirty="0" smtClean="0"/>
              <a:t>Diagnostic Tools</a:t>
            </a:r>
            <a:endParaRPr lang="en-US" b="1" u="sng" dirty="0" smtClean="0"/>
          </a:p>
          <a:p>
            <a:pPr algn="just"/>
            <a:r>
              <a:rPr lang="ar-SA" dirty="0" smtClean="0"/>
              <a:t>- </a:t>
            </a:r>
            <a:r>
              <a:rPr lang="en-US" dirty="0" smtClean="0"/>
              <a:t>Laboratory studies show a </a:t>
            </a:r>
            <a:r>
              <a:rPr lang="en-US" b="1" dirty="0" smtClean="0">
                <a:solidFill>
                  <a:srgbClr val="FF0000"/>
                </a:solidFill>
              </a:rPr>
              <a:t>normal bleeding time</a:t>
            </a:r>
            <a:r>
              <a:rPr lang="en-US" dirty="0" smtClean="0"/>
              <a:t>, but </a:t>
            </a:r>
            <a:r>
              <a:rPr lang="en-US" b="1" dirty="0" smtClean="0">
                <a:solidFill>
                  <a:srgbClr val="FF0000"/>
                </a:solidFill>
              </a:rPr>
              <a:t>prolonged PTT.</a:t>
            </a:r>
          </a:p>
          <a:p>
            <a:pPr algn="just"/>
            <a:r>
              <a:rPr lang="ar-SA" dirty="0" smtClean="0"/>
              <a:t>- </a:t>
            </a:r>
            <a:r>
              <a:rPr lang="en-US" dirty="0" smtClean="0"/>
              <a:t>Measurement of </a:t>
            </a:r>
            <a:r>
              <a:rPr lang="en-US" dirty="0" smtClean="0">
                <a:solidFill>
                  <a:srgbClr val="FF0000"/>
                </a:solidFill>
              </a:rPr>
              <a:t>factor VIII </a:t>
            </a:r>
            <a:r>
              <a:rPr lang="en-US" dirty="0" smtClean="0"/>
              <a:t>is reduced.</a:t>
            </a:r>
          </a:p>
          <a:p>
            <a:pPr algn="just"/>
            <a:r>
              <a:rPr lang="ar-SA" dirty="0" smtClean="0"/>
              <a:t>- </a:t>
            </a:r>
            <a:r>
              <a:rPr lang="en-US" dirty="0" smtClean="0"/>
              <a:t>Prenatal testing for the gene is possible.</a:t>
            </a:r>
          </a:p>
          <a:p>
            <a:pPr algn="just">
              <a:buNone/>
            </a:pPr>
            <a:r>
              <a:rPr lang="en-US" b="1" i="1" u="sng" dirty="0" smtClean="0"/>
              <a:t>Complications</a:t>
            </a:r>
            <a:endParaRPr lang="en-US" b="1" u="sng" dirty="0" smtClean="0"/>
          </a:p>
          <a:p>
            <a:pPr algn="just"/>
            <a:r>
              <a:rPr lang="ar-SA" dirty="0" smtClean="0"/>
              <a:t>- </a:t>
            </a:r>
            <a:r>
              <a:rPr lang="en-US" dirty="0" smtClean="0"/>
              <a:t>Intracranial hemorrhage may occur.</a:t>
            </a:r>
          </a:p>
          <a:p>
            <a:pPr algn="just"/>
            <a:r>
              <a:rPr lang="ar-SA" dirty="0" smtClean="0"/>
              <a:t>- </a:t>
            </a:r>
            <a:r>
              <a:rPr lang="en-US" dirty="0" smtClean="0"/>
              <a:t>Infection with HIV was common before artificial production of factor VIII reduced the need for transfusions.</a:t>
            </a:r>
          </a:p>
          <a:p>
            <a:pPr algn="just">
              <a:buNone/>
            </a:pPr>
            <a:r>
              <a:rPr lang="en-US" b="1" i="1" u="sng" dirty="0" smtClean="0"/>
              <a:t>Treatment</a:t>
            </a:r>
            <a:endParaRPr lang="en-US" b="1" u="sng" dirty="0" smtClean="0"/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Factor VIII replacement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Liver Disease and Vitamin K Deficiency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dirty="0">
                <a:solidFill>
                  <a:srgbClr val="FF0000"/>
                </a:solidFill>
              </a:rPr>
              <a:t>liver is the site of synthesis for many coagulation factors</a:t>
            </a:r>
            <a:r>
              <a:rPr lang="en-US" dirty="0"/>
              <a:t>, several of which are vitamin K dependent. </a:t>
            </a:r>
            <a:endParaRPr lang="en-US" dirty="0" smtClean="0"/>
          </a:p>
          <a:p>
            <a:pPr algn="just"/>
            <a:r>
              <a:rPr lang="en-US" dirty="0" smtClean="0"/>
              <a:t>Disease </a:t>
            </a:r>
            <a:r>
              <a:rPr lang="en-US" dirty="0"/>
              <a:t>of the liver or inadequate plasma levels of vitamin K will interrupt the coagulation pathways. </a:t>
            </a:r>
            <a:endParaRPr lang="en-US" dirty="0" smtClean="0"/>
          </a:p>
          <a:p>
            <a:pPr algn="just"/>
            <a:r>
              <a:rPr lang="en-US" dirty="0" smtClean="0"/>
              <a:t>Vitamin </a:t>
            </a:r>
            <a:r>
              <a:rPr lang="en-US" dirty="0"/>
              <a:t>K is a </a:t>
            </a:r>
            <a:r>
              <a:rPr lang="en-US" b="1" dirty="0">
                <a:solidFill>
                  <a:srgbClr val="FF0000"/>
                </a:solidFill>
              </a:rPr>
              <a:t>fat-soluble vitamin </a:t>
            </a:r>
            <a:r>
              <a:rPr lang="en-US" dirty="0"/>
              <a:t>absorbed in the diet by means of bile. </a:t>
            </a:r>
            <a:endParaRPr lang="en-US" dirty="0" smtClean="0"/>
          </a:p>
          <a:p>
            <a:pPr algn="just"/>
            <a:r>
              <a:rPr lang="en-US" dirty="0" smtClean="0"/>
              <a:t>Because </a:t>
            </a:r>
            <a:r>
              <a:rPr lang="en-US" dirty="0"/>
              <a:t>bile is produced in the liver, a healthy liver and a clear bile duct are required for successful coagulation. </a:t>
            </a:r>
            <a:endParaRPr lang="en-US" dirty="0" smtClean="0"/>
          </a:p>
          <a:p>
            <a:pPr algn="just"/>
            <a:r>
              <a:rPr lang="en-US" dirty="0" smtClean="0"/>
              <a:t>Vitamin </a:t>
            </a:r>
            <a:r>
              <a:rPr lang="en-US" dirty="0"/>
              <a:t>K also is </a:t>
            </a:r>
            <a:r>
              <a:rPr lang="en-US" b="1" dirty="0">
                <a:solidFill>
                  <a:srgbClr val="FF0000"/>
                </a:solidFill>
              </a:rPr>
              <a:t>synthesized by bacteria in the gut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Newborns </a:t>
            </a:r>
            <a:r>
              <a:rPr lang="en-US" dirty="0"/>
              <a:t>are vitamin K deficient because of a lack of vitamin K producing bacteria in the intestine and immature liver function.</a:t>
            </a:r>
          </a:p>
          <a:p>
            <a:pPr algn="just">
              <a:buNone/>
            </a:pPr>
            <a:r>
              <a:rPr lang="en-US" b="1" i="1" u="sng" dirty="0"/>
              <a:t>Clinical Manifestations</a:t>
            </a:r>
            <a:endParaRPr lang="en-US" b="1" u="sng" dirty="0"/>
          </a:p>
          <a:p>
            <a:pPr algn="just"/>
            <a:r>
              <a:rPr lang="en-US" dirty="0"/>
              <a:t>Bleeding characterized by </a:t>
            </a:r>
            <a:r>
              <a:rPr lang="en-US" dirty="0" err="1">
                <a:solidFill>
                  <a:srgbClr val="FF0000"/>
                </a:solidFill>
              </a:rPr>
              <a:t>petechia</a:t>
            </a:r>
            <a:r>
              <a:rPr lang="en-US" dirty="0">
                <a:solidFill>
                  <a:srgbClr val="FF0000"/>
                </a:solidFill>
              </a:rPr>
              <a:t> (</a:t>
            </a:r>
            <a:r>
              <a:rPr lang="en-US" dirty="0"/>
              <a:t>small hemorrhage spots on the skin) and </a:t>
            </a:r>
            <a:r>
              <a:rPr lang="en-US" dirty="0" err="1">
                <a:solidFill>
                  <a:srgbClr val="FF0000"/>
                </a:solidFill>
              </a:rPr>
              <a:t>purpura</a:t>
            </a:r>
            <a:r>
              <a:rPr lang="en-US" dirty="0"/>
              <a:t> (purplish discoloration of the skin).</a:t>
            </a:r>
          </a:p>
          <a:p>
            <a:pPr algn="just">
              <a:buNone/>
            </a:pPr>
            <a:r>
              <a:rPr lang="en-US" b="1" i="1" u="sng" dirty="0"/>
              <a:t>Treatment</a:t>
            </a:r>
            <a:endParaRPr lang="en-US" b="1" u="sng" dirty="0"/>
          </a:p>
          <a:p>
            <a:pPr algn="just"/>
            <a:r>
              <a:rPr lang="en-US" dirty="0"/>
              <a:t>Vitamin K is administered </a:t>
            </a:r>
            <a:r>
              <a:rPr lang="en-US" b="1" dirty="0">
                <a:solidFill>
                  <a:srgbClr val="FF0000"/>
                </a:solidFill>
              </a:rPr>
              <a:t>intramuscularly</a:t>
            </a:r>
            <a:r>
              <a:rPr lang="en-US" dirty="0"/>
              <a:t> to the neonate and </a:t>
            </a:r>
            <a:r>
              <a:rPr lang="en-US" b="1" dirty="0">
                <a:solidFill>
                  <a:srgbClr val="FF0000"/>
                </a:solidFill>
              </a:rPr>
              <a:t>orally</a:t>
            </a:r>
            <a:r>
              <a:rPr lang="en-US" dirty="0"/>
              <a:t> in children or adults.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Disseminated Intravascular Coagulation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150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 smtClean="0"/>
              <a:t>Disseminated </a:t>
            </a:r>
            <a:r>
              <a:rPr lang="en-US" dirty="0"/>
              <a:t>intravascular coagulation (DIC) is a unique condition characterized by the </a:t>
            </a:r>
            <a:r>
              <a:rPr lang="en-US" b="1" dirty="0">
                <a:solidFill>
                  <a:srgbClr val="FF0000"/>
                </a:solidFill>
              </a:rPr>
              <a:t>formation of multiple blood clots throughout the microvasculature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Eventually</a:t>
            </a:r>
            <a:r>
              <a:rPr lang="en-US" dirty="0"/>
              <a:t>, the components of the blood clotting cascade and the platelets are used up, and </a:t>
            </a:r>
            <a:r>
              <a:rPr lang="en-US" b="1" dirty="0">
                <a:solidFill>
                  <a:srgbClr val="FF0000"/>
                </a:solidFill>
              </a:rPr>
              <a:t>hemorrhages begin to occur at all bodily orifices</a:t>
            </a:r>
            <a:r>
              <a:rPr lang="en-US" dirty="0"/>
              <a:t>, at sites of injury or venous puncture, and throughout many organ systems.</a:t>
            </a:r>
          </a:p>
          <a:p>
            <a:pPr algn="just"/>
            <a:r>
              <a:rPr lang="en-US" dirty="0"/>
              <a:t>DIC is </a:t>
            </a:r>
            <a:r>
              <a:rPr lang="en-US" b="1" dirty="0"/>
              <a:t>never a primary condition. </a:t>
            </a:r>
            <a:endParaRPr lang="en-US" b="1" dirty="0" smtClean="0"/>
          </a:p>
          <a:p>
            <a:pPr algn="just"/>
            <a:r>
              <a:rPr lang="en-US" dirty="0" smtClean="0"/>
              <a:t>Instead</a:t>
            </a:r>
            <a:r>
              <a:rPr lang="en-US" dirty="0"/>
              <a:t>, it occurs as a </a:t>
            </a:r>
            <a:r>
              <a:rPr lang="en-US" b="1" dirty="0">
                <a:solidFill>
                  <a:srgbClr val="FF0000"/>
                </a:solidFill>
              </a:rPr>
              <a:t>complication of major clinical incidents or trauma </a:t>
            </a:r>
            <a:r>
              <a:rPr lang="en-US" dirty="0"/>
              <a:t>such as shock, widespread infection, major burn, myocardial infarct, or obstetric complication. </a:t>
            </a:r>
            <a:endParaRPr lang="en-US" dirty="0" smtClean="0"/>
          </a:p>
          <a:p>
            <a:pPr algn="just"/>
            <a:r>
              <a:rPr lang="en-US" dirty="0" smtClean="0"/>
              <a:t>Multiple </a:t>
            </a:r>
            <a:r>
              <a:rPr lang="en-US" dirty="0"/>
              <a:t>endothelial cell injuries initiate extensive activation of the platelets and the intrinsic coagulation pathway, leading to </a:t>
            </a:r>
            <a:r>
              <a:rPr lang="en-US" dirty="0" err="1"/>
              <a:t>microthrombi</a:t>
            </a:r>
            <a:r>
              <a:rPr lang="en-US" dirty="0"/>
              <a:t> throughout the vascular system.</a:t>
            </a:r>
          </a:p>
          <a:p>
            <a:pPr algn="just"/>
            <a:r>
              <a:rPr lang="en-US" dirty="0"/>
              <a:t>As the coagulation cascades proceed, </a:t>
            </a:r>
            <a:r>
              <a:rPr lang="en-US" dirty="0" err="1"/>
              <a:t>fibrinolytic</a:t>
            </a:r>
            <a:r>
              <a:rPr lang="en-US" dirty="0"/>
              <a:t> processes (breaking down of fibrin strands) are accelerated. </a:t>
            </a:r>
            <a:endParaRPr lang="en-US" dirty="0" smtClean="0"/>
          </a:p>
          <a:p>
            <a:pPr algn="just"/>
            <a:r>
              <a:rPr lang="en-US" dirty="0" smtClean="0"/>
              <a:t>These </a:t>
            </a:r>
            <a:r>
              <a:rPr lang="en-US" dirty="0"/>
              <a:t>processes result in the release of anticoagulation enzymes into the circulation. </a:t>
            </a:r>
            <a:endParaRPr lang="en-US" dirty="0" smtClean="0"/>
          </a:p>
          <a:p>
            <a:pPr algn="just"/>
            <a:r>
              <a:rPr lang="en-US" dirty="0" smtClean="0"/>
              <a:t>Eventually</a:t>
            </a:r>
            <a:r>
              <a:rPr lang="en-US" dirty="0"/>
              <a:t>, clotting factors and platelets are used up and hemorrhage and oozing of blood into mucous membranes occur.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loop is completed with </a:t>
            </a:r>
            <a:r>
              <a:rPr lang="en-US" b="1" dirty="0">
                <a:solidFill>
                  <a:srgbClr val="FF0000"/>
                </a:solidFill>
              </a:rPr>
              <a:t>bleeding and clotting occurring simultaneously.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32460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b="1" i="1" u="sng" dirty="0"/>
              <a:t>Clinical Manifestations</a:t>
            </a:r>
            <a:endParaRPr lang="en-US" b="1" u="sng" dirty="0"/>
          </a:p>
          <a:p>
            <a:pPr lvl="0" algn="just"/>
            <a:r>
              <a:rPr lang="en-US" dirty="0"/>
              <a:t>Hemorrhage from puncture sites, wounds, and mucous membranes in a patient with shock, obstetric complications, sepsis (widespread infection), or cancer.</a:t>
            </a:r>
          </a:p>
          <a:p>
            <a:pPr algn="just"/>
            <a:r>
              <a:rPr lang="en-US" dirty="0"/>
              <a:t> </a:t>
            </a:r>
            <a:r>
              <a:rPr lang="en-US" dirty="0" smtClean="0"/>
              <a:t>Altered </a:t>
            </a:r>
            <a:r>
              <a:rPr lang="en-US" dirty="0"/>
              <a:t>consciousness indicates a cerebral thrombus.</a:t>
            </a:r>
          </a:p>
          <a:p>
            <a:pPr algn="just"/>
            <a:r>
              <a:rPr lang="en-US" dirty="0" smtClean="0"/>
              <a:t>Abdominal </a:t>
            </a:r>
            <a:r>
              <a:rPr lang="en-US" dirty="0"/>
              <a:t>distention indicates a GI bleed. </a:t>
            </a:r>
          </a:p>
          <a:p>
            <a:pPr algn="just"/>
            <a:r>
              <a:rPr lang="en-US" dirty="0" smtClean="0"/>
              <a:t>Cyanosis </a:t>
            </a:r>
            <a:r>
              <a:rPr lang="en-US" dirty="0"/>
              <a:t>and </a:t>
            </a:r>
            <a:r>
              <a:rPr lang="en-US" dirty="0" err="1"/>
              <a:t>tachypnea</a:t>
            </a:r>
            <a:r>
              <a:rPr lang="en-US" dirty="0"/>
              <a:t> (increased respiratory rate) caused by poor tissue perfusion and oxygenation are common.</a:t>
            </a:r>
          </a:p>
          <a:p>
            <a:pPr algn="just"/>
            <a:r>
              <a:rPr lang="en-US" dirty="0" err="1" smtClean="0"/>
              <a:t>Hematuria</a:t>
            </a:r>
            <a:r>
              <a:rPr lang="en-US" dirty="0" smtClean="0"/>
              <a:t> </a:t>
            </a:r>
            <a:r>
              <a:rPr lang="en-US" dirty="0"/>
              <a:t>(blood in urine) caused by hemorrhage or </a:t>
            </a:r>
            <a:r>
              <a:rPr lang="en-US" dirty="0" err="1"/>
              <a:t>oliguria</a:t>
            </a:r>
            <a:r>
              <a:rPr lang="en-US" dirty="0"/>
              <a:t> (decreased urine output) caused by poor renal perfusion.</a:t>
            </a:r>
          </a:p>
          <a:p>
            <a:pPr algn="just">
              <a:buNone/>
            </a:pPr>
            <a:r>
              <a:rPr lang="en-US" b="1" i="1" u="sng" dirty="0"/>
              <a:t>Diagnostic Tools</a:t>
            </a:r>
            <a:endParaRPr lang="en-US" b="1" u="sng" dirty="0"/>
          </a:p>
          <a:p>
            <a:pPr algn="just"/>
            <a:r>
              <a:rPr lang="en-US" dirty="0"/>
              <a:t>- Blood tests demonstrate accelerated </a:t>
            </a:r>
            <a:r>
              <a:rPr lang="en-US" b="1" dirty="0">
                <a:solidFill>
                  <a:srgbClr val="FF0000"/>
                </a:solidFill>
              </a:rPr>
              <a:t>clotting and decreased platelets.</a:t>
            </a:r>
          </a:p>
          <a:p>
            <a:pPr algn="just"/>
            <a:r>
              <a:rPr lang="en-US" dirty="0"/>
              <a:t>- </a:t>
            </a:r>
            <a:r>
              <a:rPr lang="en-US" b="1" dirty="0">
                <a:solidFill>
                  <a:srgbClr val="FF0000"/>
                </a:solidFill>
              </a:rPr>
              <a:t>Fibrin degradation products are elevated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Platelets </a:t>
            </a:r>
            <a:r>
              <a:rPr lang="en-US" b="1" dirty="0">
                <a:solidFill>
                  <a:srgbClr val="FF0000"/>
                </a:solidFill>
              </a:rPr>
              <a:t>and plasma fibrinogen levels are reduced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en-US" b="1" i="1" u="sng" dirty="0" smtClean="0"/>
              <a:t>Complications</a:t>
            </a:r>
            <a:endParaRPr lang="en-US" b="1" u="sng" dirty="0" smtClean="0"/>
          </a:p>
          <a:p>
            <a:pPr algn="just"/>
            <a:r>
              <a:rPr lang="en-US" dirty="0" smtClean="0"/>
              <a:t>The many clots cause obstruction to blood flow in all organs of the body. </a:t>
            </a:r>
          </a:p>
          <a:p>
            <a:pPr algn="just"/>
            <a:r>
              <a:rPr lang="en-US" dirty="0" smtClean="0"/>
              <a:t>Widespread organ failure may occur. </a:t>
            </a:r>
          </a:p>
          <a:p>
            <a:pPr algn="just"/>
            <a:r>
              <a:rPr lang="en-US" dirty="0" smtClean="0"/>
              <a:t>Mortality is greater than 50%.</a:t>
            </a:r>
          </a:p>
          <a:p>
            <a:pPr algn="just">
              <a:buNone/>
            </a:pPr>
            <a:r>
              <a:rPr lang="en-US" b="1" i="1" u="sng" dirty="0" smtClean="0"/>
              <a:t>Treatment</a:t>
            </a:r>
            <a:endParaRPr lang="en-US" b="1" u="sng" dirty="0" smtClean="0"/>
          </a:p>
          <a:p>
            <a:pPr algn="just"/>
            <a:r>
              <a:rPr lang="en-US" dirty="0" smtClean="0"/>
              <a:t>Treatment is difficult because of the combination of hemorrhage and clotting. </a:t>
            </a:r>
          </a:p>
          <a:p>
            <a:pPr algn="just"/>
            <a:r>
              <a:rPr lang="en-US" dirty="0" smtClean="0"/>
              <a:t>Prevention of DIC and early identification of the condition is essential. </a:t>
            </a:r>
          </a:p>
          <a:p>
            <a:pPr algn="just"/>
            <a:r>
              <a:rPr lang="en-US" dirty="0" smtClean="0"/>
              <a:t>Treatment is geared toward:</a:t>
            </a:r>
          </a:p>
          <a:p>
            <a:pPr algn="just"/>
            <a:r>
              <a:rPr lang="en-US" dirty="0" smtClean="0"/>
              <a:t>- Removal of the precipitating event.</a:t>
            </a:r>
          </a:p>
          <a:p>
            <a:pPr algn="just"/>
            <a:r>
              <a:rPr lang="en-US" dirty="0" smtClean="0"/>
              <a:t>- </a:t>
            </a:r>
            <a:r>
              <a:rPr lang="en-US" b="1" dirty="0" smtClean="0">
                <a:solidFill>
                  <a:srgbClr val="FF0000"/>
                </a:solidFill>
              </a:rPr>
              <a:t>Heparin therapy </a:t>
            </a:r>
            <a:r>
              <a:rPr lang="en-US" dirty="0" smtClean="0"/>
              <a:t>may be initiated if organ failure caused by hypoxia is imminent. </a:t>
            </a:r>
          </a:p>
          <a:p>
            <a:pPr algn="just"/>
            <a:r>
              <a:rPr lang="en-US" dirty="0" smtClean="0"/>
              <a:t>Heparin </a:t>
            </a:r>
            <a:r>
              <a:rPr lang="en-US" b="1" u="sng" dirty="0" smtClean="0"/>
              <a:t>is not suggested </a:t>
            </a:r>
            <a:r>
              <a:rPr lang="en-US" dirty="0" smtClean="0"/>
              <a:t>when DIC is caused by sepsis or if central nervous system bleeding occurs.</a:t>
            </a:r>
          </a:p>
          <a:p>
            <a:pPr algn="just"/>
            <a:r>
              <a:rPr lang="en-US" dirty="0" smtClean="0"/>
              <a:t>- </a:t>
            </a:r>
            <a:r>
              <a:rPr lang="en-US" b="1" dirty="0" smtClean="0">
                <a:solidFill>
                  <a:srgbClr val="FF0000"/>
                </a:solidFill>
              </a:rPr>
              <a:t>Fluid replacement </a:t>
            </a:r>
            <a:r>
              <a:rPr lang="en-US" dirty="0" smtClean="0"/>
              <a:t>is important to maintain organ perfusion as high as possible.</a:t>
            </a:r>
          </a:p>
          <a:p>
            <a:pPr algn="just"/>
            <a:r>
              <a:rPr lang="en-US" dirty="0" smtClean="0"/>
              <a:t>- </a:t>
            </a:r>
            <a:r>
              <a:rPr lang="en-US" b="1" dirty="0" smtClean="0">
                <a:solidFill>
                  <a:srgbClr val="FF0000"/>
                </a:solidFill>
              </a:rPr>
              <a:t>Plasma containing factor VIII, red cells, and platelets may be administered.</a:t>
            </a:r>
          </a:p>
          <a:p>
            <a:pPr algn="just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2" action="ppaction://hlinkfile"/>
              </a:rPr>
              <a:t>5-Coagulation</a:t>
            </a:r>
            <a:r>
              <a:rPr lang="en-US" dirty="0" smtClean="0">
                <a:solidFill>
                  <a:schemeClr val="bg1"/>
                </a:solidFill>
              </a:rPr>
              <a:t>, which is one part of the body's self-repair mechanism (blood clotting after an open wound in order to stop bleeding)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6-Messenger functions, including the transport of </a:t>
            </a:r>
            <a:r>
              <a:rPr lang="en-US" dirty="0" smtClean="0">
                <a:solidFill>
                  <a:schemeClr val="bg1"/>
                </a:solidFill>
                <a:hlinkClick r:id="rId3" action="ppaction://hlinkfile" tooltip="Hormones"/>
              </a:rPr>
              <a:t>hormones</a:t>
            </a:r>
            <a:r>
              <a:rPr lang="en-US" dirty="0" smtClean="0">
                <a:solidFill>
                  <a:schemeClr val="bg1"/>
                </a:solidFill>
              </a:rPr>
              <a:t> and the signaling of </a:t>
            </a:r>
            <a:r>
              <a:rPr lang="en-US" dirty="0" smtClean="0">
                <a:solidFill>
                  <a:schemeClr val="bg1"/>
                </a:solidFill>
                <a:hlinkClick r:id="rId4" action="ppaction://hlinkfile" tooltip="Tissue (biology)"/>
              </a:rPr>
              <a:t>tissue</a:t>
            </a:r>
            <a:r>
              <a:rPr lang="en-US" dirty="0" smtClean="0">
                <a:solidFill>
                  <a:schemeClr val="bg1"/>
                </a:solidFill>
              </a:rPr>
              <a:t> damage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7-Regulation of body </a:t>
            </a:r>
            <a:r>
              <a:rPr lang="en-US" dirty="0" smtClean="0">
                <a:solidFill>
                  <a:schemeClr val="bg1"/>
                </a:solidFill>
                <a:hlinkClick r:id="rId5" action="ppaction://hlinkfile"/>
              </a:rPr>
              <a:t>pH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8-Regulation of core </a:t>
            </a:r>
            <a:r>
              <a:rPr lang="en-US" dirty="0" smtClean="0">
                <a:solidFill>
                  <a:schemeClr val="bg1"/>
                </a:solidFill>
                <a:hlinkClick r:id="rId6" action="ppaction://hlinkfile" tooltip="Body temperature"/>
              </a:rPr>
              <a:t>body temperature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7" action="ppaction://hlinkfile" tooltip="Hydraulics"/>
              </a:rPr>
              <a:t>9-Hydraulic</a:t>
            </a:r>
            <a:r>
              <a:rPr lang="en-US" dirty="0" smtClean="0">
                <a:solidFill>
                  <a:schemeClr val="bg1"/>
                </a:solidFill>
              </a:rPr>
              <a:t> functions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Function of blood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2085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The hematologic system </a:t>
            </a:r>
            <a:r>
              <a:rPr lang="en-US" dirty="0" smtClean="0"/>
              <a:t>includes:</a:t>
            </a:r>
          </a:p>
          <a:p>
            <a:pPr lvl="1" algn="just"/>
            <a:r>
              <a:rPr lang="en-US" dirty="0" smtClean="0"/>
              <a:t>All </a:t>
            </a:r>
            <a:r>
              <a:rPr lang="en-US" dirty="0"/>
              <a:t>the </a:t>
            </a:r>
            <a:r>
              <a:rPr lang="en-US" i="1" dirty="0"/>
              <a:t>blood cells</a:t>
            </a:r>
            <a:r>
              <a:rPr lang="en-US" dirty="0"/>
              <a:t>, </a:t>
            </a:r>
            <a:endParaRPr lang="en-US" dirty="0" smtClean="0"/>
          </a:p>
          <a:p>
            <a:pPr lvl="1" algn="just"/>
            <a:r>
              <a:rPr lang="en-US" dirty="0" smtClean="0"/>
              <a:t>The </a:t>
            </a:r>
            <a:r>
              <a:rPr lang="en-US" i="1" dirty="0"/>
              <a:t>bone marrow</a:t>
            </a:r>
            <a:r>
              <a:rPr lang="en-US" dirty="0"/>
              <a:t> in which the cells mature, and </a:t>
            </a:r>
            <a:endParaRPr lang="en-US" dirty="0" smtClean="0"/>
          </a:p>
          <a:p>
            <a:pPr lvl="1" algn="just"/>
            <a:r>
              <a:rPr lang="en-US" dirty="0" smtClean="0"/>
              <a:t>The </a:t>
            </a:r>
            <a:r>
              <a:rPr lang="en-US" i="1" dirty="0"/>
              <a:t>lymphoid tissue</a:t>
            </a:r>
            <a:r>
              <a:rPr lang="en-US" dirty="0"/>
              <a:t> where the cells are stored when not in circulation.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hematologic system is designed </a:t>
            </a:r>
            <a:r>
              <a:rPr lang="en-US" dirty="0" smtClean="0"/>
              <a:t>to</a:t>
            </a:r>
          </a:p>
          <a:p>
            <a:pPr lvl="1" algn="just"/>
            <a:r>
              <a:rPr lang="en-US" i="1" dirty="0" smtClean="0"/>
              <a:t>Carry </a:t>
            </a:r>
            <a:r>
              <a:rPr lang="en-US" i="1" dirty="0"/>
              <a:t>oxygen</a:t>
            </a:r>
            <a:r>
              <a:rPr lang="en-US" dirty="0"/>
              <a:t> and </a:t>
            </a:r>
            <a:r>
              <a:rPr lang="en-US" i="1" dirty="0"/>
              <a:t>nutrients</a:t>
            </a:r>
            <a:r>
              <a:rPr lang="en-US" dirty="0"/>
              <a:t>, </a:t>
            </a:r>
            <a:endParaRPr lang="en-US" dirty="0" smtClean="0"/>
          </a:p>
          <a:p>
            <a:pPr lvl="1" algn="just"/>
            <a:r>
              <a:rPr lang="en-US" i="1" dirty="0" smtClean="0"/>
              <a:t>Transport </a:t>
            </a:r>
            <a:r>
              <a:rPr lang="en-US" i="1" dirty="0"/>
              <a:t>hormones,</a:t>
            </a:r>
            <a:r>
              <a:rPr lang="en-US" dirty="0"/>
              <a:t> </a:t>
            </a:r>
            <a:endParaRPr lang="en-US" dirty="0" smtClean="0"/>
          </a:p>
          <a:p>
            <a:pPr lvl="1" algn="just"/>
            <a:r>
              <a:rPr lang="en-US" i="1" dirty="0" smtClean="0"/>
              <a:t>Remove </a:t>
            </a:r>
            <a:r>
              <a:rPr lang="en-US" i="1" dirty="0"/>
              <a:t>waste products</a:t>
            </a:r>
            <a:r>
              <a:rPr lang="en-US" dirty="0"/>
              <a:t>, and </a:t>
            </a:r>
            <a:endParaRPr lang="en-US" dirty="0" smtClean="0"/>
          </a:p>
          <a:p>
            <a:pPr lvl="1" algn="just"/>
            <a:r>
              <a:rPr lang="en-US" dirty="0" smtClean="0"/>
              <a:t>Deliver </a:t>
            </a:r>
            <a:r>
              <a:rPr lang="en-US" dirty="0"/>
              <a:t>cells to </a:t>
            </a:r>
            <a:endParaRPr lang="en-US" dirty="0" smtClean="0"/>
          </a:p>
          <a:p>
            <a:pPr lvl="2" algn="just"/>
            <a:r>
              <a:rPr lang="en-US" i="1" dirty="0" smtClean="0"/>
              <a:t>prevent </a:t>
            </a:r>
            <a:r>
              <a:rPr lang="en-US" i="1" dirty="0"/>
              <a:t>infection, </a:t>
            </a:r>
            <a:endParaRPr lang="en-US" i="1" dirty="0" smtClean="0"/>
          </a:p>
          <a:p>
            <a:pPr lvl="2" algn="just"/>
            <a:r>
              <a:rPr lang="en-US" i="1" dirty="0" smtClean="0"/>
              <a:t>stop </a:t>
            </a:r>
            <a:r>
              <a:rPr lang="en-US" i="1" dirty="0"/>
              <a:t>bleeding, and </a:t>
            </a:r>
            <a:endParaRPr lang="en-US" i="1" dirty="0" smtClean="0"/>
          </a:p>
          <a:p>
            <a:pPr lvl="2" algn="just"/>
            <a:r>
              <a:rPr lang="en-US" i="1" dirty="0" smtClean="0"/>
              <a:t>promote </a:t>
            </a:r>
            <a:r>
              <a:rPr lang="en-US" i="1" dirty="0"/>
              <a:t>healing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Normal CBC with Differential and Platelet Count (Adult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en-US" dirty="0"/>
          </a:p>
          <a:p>
            <a:pPr algn="just"/>
            <a:r>
              <a:rPr lang="en-US" dirty="0"/>
              <a:t>Red blood cell count: 4.0 to 5.5 million/</a:t>
            </a:r>
            <a:r>
              <a:rPr lang="en-US" dirty="0" err="1"/>
              <a:t>mL</a:t>
            </a:r>
            <a:r>
              <a:rPr lang="en-US" dirty="0"/>
              <a:t> of blood</a:t>
            </a:r>
          </a:p>
          <a:p>
            <a:pPr algn="just"/>
            <a:r>
              <a:rPr lang="en-US" dirty="0"/>
              <a:t>White blood cell count: 5,000 to 10,000/</a:t>
            </a:r>
            <a:r>
              <a:rPr lang="en-US" dirty="0" err="1"/>
              <a:t>mL</a:t>
            </a:r>
            <a:r>
              <a:rPr lang="en-US" dirty="0"/>
              <a:t> of blood</a:t>
            </a:r>
          </a:p>
          <a:p>
            <a:pPr algn="just"/>
            <a:r>
              <a:rPr lang="en-US" dirty="0"/>
              <a:t>Platelet count: 140,000 to 400,000/</a:t>
            </a:r>
            <a:r>
              <a:rPr lang="en-US" dirty="0" err="1"/>
              <a:t>mL</a:t>
            </a:r>
            <a:r>
              <a:rPr lang="en-US" dirty="0"/>
              <a:t> of blood</a:t>
            </a:r>
          </a:p>
          <a:p>
            <a:pPr algn="just"/>
            <a:r>
              <a:rPr lang="en-US" dirty="0" err="1"/>
              <a:t>Hematocrit</a:t>
            </a:r>
            <a:r>
              <a:rPr lang="en-US" dirty="0"/>
              <a:t> (% of red blood cells): 42% to 52% for males; 36% to 48% for females</a:t>
            </a:r>
          </a:p>
          <a:p>
            <a:pPr algn="just"/>
            <a:r>
              <a:rPr lang="en-US" dirty="0"/>
              <a:t>Hemoglobin: 14.0 to 17.5 grams/100 </a:t>
            </a:r>
            <a:r>
              <a:rPr lang="en-US" dirty="0" err="1"/>
              <a:t>mL</a:t>
            </a:r>
            <a:r>
              <a:rPr lang="en-US" dirty="0"/>
              <a:t> for males; 12.0 to 16.0 grams/100 </a:t>
            </a:r>
            <a:r>
              <a:rPr lang="en-US" dirty="0" err="1"/>
              <a:t>mL</a:t>
            </a:r>
            <a:r>
              <a:rPr lang="en-US" dirty="0"/>
              <a:t> for females</a:t>
            </a:r>
          </a:p>
          <a:p>
            <a:pPr algn="just"/>
            <a:r>
              <a:rPr lang="en-US" dirty="0" err="1"/>
              <a:t>Neutrophils</a:t>
            </a:r>
            <a:r>
              <a:rPr lang="en-US" dirty="0"/>
              <a:t>: 50% to 62%</a:t>
            </a:r>
          </a:p>
          <a:p>
            <a:pPr algn="just"/>
            <a:r>
              <a:rPr lang="en-US" dirty="0" err="1"/>
              <a:t>Eosinophils</a:t>
            </a:r>
            <a:r>
              <a:rPr lang="en-US" dirty="0"/>
              <a:t>: 0% to 3%</a:t>
            </a:r>
          </a:p>
          <a:p>
            <a:pPr algn="just"/>
            <a:r>
              <a:rPr lang="en-US" dirty="0" err="1"/>
              <a:t>Basophils</a:t>
            </a:r>
            <a:r>
              <a:rPr lang="en-US" dirty="0"/>
              <a:t>: 0% to 1%</a:t>
            </a:r>
          </a:p>
          <a:p>
            <a:pPr algn="just"/>
            <a:r>
              <a:rPr lang="en-US" dirty="0"/>
              <a:t>Lymphocytes: 25% to 40%</a:t>
            </a:r>
          </a:p>
          <a:p>
            <a:pPr algn="just"/>
            <a:r>
              <a:rPr lang="en-US" dirty="0" err="1"/>
              <a:t>Monocytes</a:t>
            </a:r>
            <a:r>
              <a:rPr lang="en-US" dirty="0"/>
              <a:t>: 3% to 7%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b="1" dirty="0"/>
              <a:t>Tests of Red Blood Cell Size and Hemoglobin (Adult)</a:t>
            </a:r>
            <a:endParaRPr lang="en-US" dirty="0"/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MCV</a:t>
            </a:r>
            <a:r>
              <a:rPr lang="en-US" dirty="0"/>
              <a:t>: 82 to 98 </a:t>
            </a:r>
            <a:r>
              <a:rPr lang="en-US" dirty="0" err="1"/>
              <a:t>fL</a:t>
            </a:r>
            <a:r>
              <a:rPr lang="en-US" dirty="0"/>
              <a:t>/red cells                     - </a:t>
            </a:r>
            <a:r>
              <a:rPr lang="en-US" b="1" dirty="0">
                <a:solidFill>
                  <a:srgbClr val="FF0000"/>
                </a:solidFill>
              </a:rPr>
              <a:t>MCHC</a:t>
            </a:r>
            <a:r>
              <a:rPr lang="en-US" dirty="0"/>
              <a:t>: 32 to 36 g/</a:t>
            </a:r>
            <a:r>
              <a:rPr lang="en-US" dirty="0" err="1"/>
              <a:t>dL</a:t>
            </a:r>
            <a:endParaRPr lang="en-US" dirty="0"/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RDW</a:t>
            </a:r>
            <a:r>
              <a:rPr lang="en-US" dirty="0"/>
              <a:t>: 11.5 to 14.5 coefficient of variation of red cell size</a:t>
            </a: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Sedimentation Rate(SED) Rate</a:t>
            </a:r>
            <a:r>
              <a:rPr lang="en-US" dirty="0"/>
              <a:t>: 0 to 20 mm/hour</a:t>
            </a:r>
          </a:p>
          <a:p>
            <a:pPr algn="just"/>
            <a:r>
              <a:rPr lang="en-US" b="1" i="1" dirty="0">
                <a:solidFill>
                  <a:srgbClr val="FF0000"/>
                </a:solidFill>
              </a:rPr>
              <a:t>Bleeding Time</a:t>
            </a:r>
            <a:endParaRPr lang="en-US" b="1" dirty="0">
              <a:solidFill>
                <a:srgbClr val="FF0000"/>
              </a:solidFill>
            </a:endParaRPr>
          </a:p>
          <a:p>
            <a:pPr algn="just"/>
            <a:r>
              <a:rPr lang="en-US" dirty="0"/>
              <a:t>Bleeding time refers to the </a:t>
            </a:r>
            <a:r>
              <a:rPr lang="en-US" b="1" u="sng" dirty="0"/>
              <a:t>length of time bleeding occurs </a:t>
            </a:r>
            <a:r>
              <a:rPr lang="en-US" dirty="0"/>
              <a:t>after a standardized puncture wound to the skin. </a:t>
            </a:r>
            <a:endParaRPr lang="en-US" dirty="0" smtClean="0"/>
          </a:p>
          <a:p>
            <a:pPr algn="just"/>
            <a:r>
              <a:rPr lang="en-US" dirty="0" smtClean="0"/>
              <a:t>Bleeding </a:t>
            </a:r>
            <a:r>
              <a:rPr lang="en-US" dirty="0"/>
              <a:t>time is measured in </a:t>
            </a:r>
            <a:r>
              <a:rPr lang="en-US" b="1" u="sng" dirty="0" smtClean="0"/>
              <a:t>minutes</a:t>
            </a:r>
            <a:r>
              <a:rPr lang="en-US" b="1" u="sng" dirty="0"/>
              <a:t>.</a:t>
            </a:r>
            <a:endParaRPr lang="en-US" dirty="0" smtClean="0"/>
          </a:p>
          <a:p>
            <a:pPr algn="just"/>
            <a:r>
              <a:rPr lang="en-US" dirty="0" smtClean="0"/>
              <a:t>Indicates </a:t>
            </a:r>
            <a:r>
              <a:rPr lang="en-US" dirty="0"/>
              <a:t>the </a:t>
            </a:r>
            <a:r>
              <a:rPr lang="en-US" b="1" u="sng" dirty="0"/>
              <a:t>functioning status of the platelets</a:t>
            </a:r>
            <a:r>
              <a:rPr lang="en-US" dirty="0"/>
              <a:t>, specifically the effectiveness of the platelet plug. </a:t>
            </a:r>
            <a:endParaRPr lang="en-US" dirty="0" smtClean="0"/>
          </a:p>
          <a:p>
            <a:pPr algn="just"/>
            <a:r>
              <a:rPr lang="en-US" dirty="0" smtClean="0"/>
              <a:t>Bleeding </a:t>
            </a:r>
            <a:r>
              <a:rPr lang="en-US" dirty="0"/>
              <a:t>time should not exceed 15 minutes (normal: 3.0 to 9.5 minutes) 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i="1" dirty="0" smtClean="0">
                <a:solidFill>
                  <a:srgbClr val="FF0000"/>
                </a:solidFill>
              </a:rPr>
              <a:t>Partial </a:t>
            </a:r>
            <a:r>
              <a:rPr lang="en-US" b="1" i="1" dirty="0" err="1" smtClean="0">
                <a:solidFill>
                  <a:srgbClr val="FF0000"/>
                </a:solidFill>
              </a:rPr>
              <a:t>Thromboplastin</a:t>
            </a:r>
            <a:r>
              <a:rPr lang="en-US" b="1" i="1" dirty="0" smtClean="0">
                <a:solidFill>
                  <a:srgbClr val="FF0000"/>
                </a:solidFill>
              </a:rPr>
              <a:t> Time/</a:t>
            </a:r>
            <a:r>
              <a:rPr lang="en-US" b="1" i="1" dirty="0" err="1" smtClean="0">
                <a:solidFill>
                  <a:srgbClr val="FF0000"/>
                </a:solidFill>
              </a:rPr>
              <a:t>Prothrombin</a:t>
            </a:r>
            <a:r>
              <a:rPr lang="en-US" b="1" i="1" dirty="0" smtClean="0">
                <a:solidFill>
                  <a:srgbClr val="FF0000"/>
                </a:solidFill>
              </a:rPr>
              <a:t> Time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Partial </a:t>
            </a:r>
            <a:r>
              <a:rPr lang="en-US" dirty="0" err="1" smtClean="0"/>
              <a:t>thromboplastin</a:t>
            </a:r>
            <a:r>
              <a:rPr lang="en-US" dirty="0" smtClean="0"/>
              <a:t> time (PTT) and </a:t>
            </a:r>
            <a:r>
              <a:rPr lang="en-US" dirty="0" err="1" smtClean="0"/>
              <a:t>prothrombin</a:t>
            </a:r>
            <a:r>
              <a:rPr lang="en-US" dirty="0" smtClean="0"/>
              <a:t> time (PT) detect </a:t>
            </a:r>
            <a:r>
              <a:rPr lang="en-US" b="1" u="sng" dirty="0" smtClean="0"/>
              <a:t>deficiencies in the activity of various clotting factors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Both tests evaluate clotting in a </a:t>
            </a:r>
            <a:r>
              <a:rPr lang="en-US" b="1" i="1" u="sng" dirty="0" smtClean="0"/>
              <a:t>venous blood</a:t>
            </a:r>
            <a:r>
              <a:rPr lang="en-US" b="1" u="sng" dirty="0" smtClean="0"/>
              <a:t> sample.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PTT</a:t>
            </a:r>
            <a:r>
              <a:rPr lang="en-US" dirty="0" smtClean="0"/>
              <a:t> should not exceed </a:t>
            </a:r>
            <a:r>
              <a:rPr lang="en-US" b="1" u="sng" dirty="0" smtClean="0"/>
              <a:t>90 seconds </a:t>
            </a:r>
            <a:r>
              <a:rPr lang="en-US" dirty="0" smtClean="0"/>
              <a:t>(normal: 30 to 45 seconds). </a:t>
            </a:r>
          </a:p>
          <a:p>
            <a:pPr algn="just"/>
            <a:r>
              <a:rPr lang="en-US" dirty="0" smtClean="0"/>
              <a:t>This test is important in determining the </a:t>
            </a:r>
            <a:r>
              <a:rPr lang="en-US" b="1" u="sng" dirty="0" smtClean="0"/>
              <a:t>effectiveness and safety of heparin therapy.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PT</a:t>
            </a:r>
            <a:r>
              <a:rPr lang="en-US" dirty="0" smtClean="0"/>
              <a:t> demonstrates the </a:t>
            </a:r>
            <a:r>
              <a:rPr lang="en-US" b="1" u="sng" dirty="0" smtClean="0"/>
              <a:t>effectiveness of the vitamin K dependent coagulation factors. </a:t>
            </a:r>
          </a:p>
          <a:p>
            <a:pPr algn="just"/>
            <a:r>
              <a:rPr lang="en-US" dirty="0" smtClean="0"/>
              <a:t>PT should not exceed </a:t>
            </a:r>
            <a:r>
              <a:rPr lang="en-US" b="1" u="sng" dirty="0" smtClean="0"/>
              <a:t>40 seconds 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PT is used to determine the effectiveness of </a:t>
            </a:r>
            <a:r>
              <a:rPr lang="en-US" b="1" u="sng" dirty="0" err="1" smtClean="0"/>
              <a:t>warfarin</a:t>
            </a:r>
            <a:r>
              <a:rPr lang="en-US" dirty="0" smtClean="0"/>
              <a:t> (Coumadin) therapy.</a:t>
            </a:r>
          </a:p>
          <a:p>
            <a:pPr algn="just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Pathophysiologic</a:t>
            </a:r>
            <a:r>
              <a:rPr lang="en-US" b="1" dirty="0"/>
              <a:t> Concepts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486400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/>
              <a:t>Anemia</a:t>
            </a:r>
            <a:endParaRPr lang="en-US" sz="2400" dirty="0"/>
          </a:p>
          <a:p>
            <a:pPr algn="just"/>
            <a:r>
              <a:rPr lang="en-US" sz="2400" b="1" dirty="0">
                <a:solidFill>
                  <a:srgbClr val="FF0000"/>
                </a:solidFill>
              </a:rPr>
              <a:t>1-</a:t>
            </a:r>
            <a:r>
              <a:rPr lang="en-US" sz="2400" b="1" i="1" dirty="0">
                <a:solidFill>
                  <a:srgbClr val="FF0000"/>
                </a:solidFill>
              </a:rPr>
              <a:t>Anemia Caused by a Disorder in Red Cell Production</a:t>
            </a:r>
            <a:endParaRPr lang="en-US" sz="2400" b="1" dirty="0">
              <a:solidFill>
                <a:srgbClr val="FF0000"/>
              </a:solidFill>
            </a:endParaRPr>
          </a:p>
          <a:p>
            <a:pPr algn="just"/>
            <a:r>
              <a:rPr lang="en-US" sz="2400" dirty="0"/>
              <a:t>Occur if there is </a:t>
            </a:r>
            <a:endParaRPr lang="en-US" sz="2400" dirty="0" smtClean="0"/>
          </a:p>
          <a:p>
            <a:pPr algn="just"/>
            <a:r>
              <a:rPr lang="en-US" sz="2400" dirty="0" smtClean="0"/>
              <a:t>Inadequate </a:t>
            </a:r>
            <a:r>
              <a:rPr lang="en-US" sz="2400" dirty="0"/>
              <a:t>iron, </a:t>
            </a:r>
            <a:endParaRPr lang="en-US" sz="2400" dirty="0" smtClean="0"/>
          </a:p>
          <a:p>
            <a:pPr algn="just"/>
            <a:r>
              <a:rPr lang="en-US" sz="2400" dirty="0" smtClean="0"/>
              <a:t>lack </a:t>
            </a:r>
            <a:r>
              <a:rPr lang="en-US" sz="2400" dirty="0"/>
              <a:t>of folic acid, </a:t>
            </a:r>
            <a:endParaRPr lang="en-US" sz="2400" dirty="0" smtClean="0"/>
          </a:p>
          <a:p>
            <a:pPr algn="just"/>
            <a:r>
              <a:rPr lang="en-US" sz="2400" dirty="0" smtClean="0"/>
              <a:t>lack of vitamin </a:t>
            </a:r>
            <a:r>
              <a:rPr lang="en-US" sz="2400" dirty="0"/>
              <a:t>B</a:t>
            </a:r>
            <a:r>
              <a:rPr lang="en-US" sz="2400" baseline="-25000" dirty="0"/>
              <a:t>12</a:t>
            </a:r>
            <a:r>
              <a:rPr lang="en-US" sz="2400" dirty="0"/>
              <a:t>, </a:t>
            </a:r>
            <a:r>
              <a:rPr lang="en-US" sz="2400" dirty="0" smtClean="0"/>
              <a:t> </a:t>
            </a:r>
          </a:p>
          <a:p>
            <a:pPr algn="just"/>
            <a:r>
              <a:rPr lang="en-US" sz="2400" dirty="0" smtClean="0"/>
              <a:t>Bone </a:t>
            </a:r>
            <a:r>
              <a:rPr lang="en-US" sz="2400" dirty="0"/>
              <a:t>marrow disease, </a:t>
            </a:r>
            <a:endParaRPr lang="en-US" sz="2400" dirty="0" smtClean="0"/>
          </a:p>
          <a:p>
            <a:pPr algn="just"/>
            <a:r>
              <a:rPr lang="en-US" sz="2400" dirty="0" smtClean="0"/>
              <a:t>May occur in leukemia</a:t>
            </a:r>
            <a:r>
              <a:rPr lang="en-US" sz="2400" dirty="0"/>
              <a:t>, </a:t>
            </a:r>
            <a:endParaRPr lang="en-US" sz="2400" dirty="0" smtClean="0"/>
          </a:p>
          <a:p>
            <a:pPr algn="just"/>
            <a:r>
              <a:rPr lang="en-US" sz="2400" dirty="0" smtClean="0"/>
              <a:t>After </a:t>
            </a:r>
            <a:r>
              <a:rPr lang="en-US" sz="2400" dirty="0"/>
              <a:t>radiation exposure, </a:t>
            </a:r>
            <a:r>
              <a:rPr lang="en-US" sz="2400" dirty="0" smtClean="0"/>
              <a:t> </a:t>
            </a:r>
          </a:p>
          <a:p>
            <a:pPr algn="just"/>
            <a:r>
              <a:rPr lang="en-US" sz="2400" dirty="0" smtClean="0"/>
              <a:t>deficiency </a:t>
            </a:r>
            <a:r>
              <a:rPr lang="en-US" sz="2400" dirty="0"/>
              <a:t>in erythropoietin(renal </a:t>
            </a:r>
            <a:r>
              <a:rPr lang="en-US" sz="2400" dirty="0" smtClean="0"/>
              <a:t>failure). </a:t>
            </a:r>
          </a:p>
          <a:p>
            <a:pPr algn="just"/>
            <a:r>
              <a:rPr lang="en-US" sz="2400" dirty="0" err="1" smtClean="0"/>
              <a:t>Anemias</a:t>
            </a:r>
            <a:r>
              <a:rPr lang="en-US" sz="2400" dirty="0" smtClean="0"/>
              <a:t> </a:t>
            </a:r>
            <a:r>
              <a:rPr lang="en-US" sz="2400" dirty="0"/>
              <a:t>due to disorders in RBC production may result in a red cell that is too small (</a:t>
            </a:r>
            <a:r>
              <a:rPr lang="en-US" sz="2400" b="1" u="sng" dirty="0" err="1"/>
              <a:t>microcytic</a:t>
            </a:r>
            <a:r>
              <a:rPr lang="en-US" sz="2400" dirty="0"/>
              <a:t>) or too large (</a:t>
            </a:r>
            <a:r>
              <a:rPr lang="en-US" sz="2400" b="1" u="sng" dirty="0" err="1"/>
              <a:t>macrocytic</a:t>
            </a:r>
            <a:r>
              <a:rPr lang="en-US" sz="2400" dirty="0"/>
              <a:t>), and low hemoglobin (</a:t>
            </a:r>
            <a:r>
              <a:rPr lang="en-US" sz="2400" b="1" u="sng" dirty="0" err="1"/>
              <a:t>hypochromic</a:t>
            </a:r>
            <a:r>
              <a:rPr lang="en-US" sz="2400" dirty="0" smtClean="0"/>
              <a:t>).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3432</Words>
  <Application>Microsoft Office PowerPoint</Application>
  <PresentationFormat>On-screen Show (4:3)</PresentationFormat>
  <Paragraphs>328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The Hematologic System </vt:lpstr>
      <vt:lpstr>Constituents of human blood</vt:lpstr>
      <vt:lpstr>Function of blood</vt:lpstr>
      <vt:lpstr>Slide 4</vt:lpstr>
      <vt:lpstr>Slide 5</vt:lpstr>
      <vt:lpstr>The Normal CBC with Differential and Platelet Count (Adult)</vt:lpstr>
      <vt:lpstr>Slide 7</vt:lpstr>
      <vt:lpstr>Slide 8</vt:lpstr>
      <vt:lpstr>Pathophysiologic Concepts </vt:lpstr>
      <vt:lpstr>Slide 10</vt:lpstr>
      <vt:lpstr>Slide 11</vt:lpstr>
      <vt:lpstr>Slide 12</vt:lpstr>
      <vt:lpstr>Slide 13</vt:lpstr>
      <vt:lpstr>Conditions of Disease or Injury </vt:lpstr>
      <vt:lpstr>1-Aplastic Anemia</vt:lpstr>
      <vt:lpstr>2-Hemolytic Anemia </vt:lpstr>
      <vt:lpstr>a- Thalassemia </vt:lpstr>
      <vt:lpstr>Slide 18</vt:lpstr>
      <vt:lpstr>b-Hemolytic Disease of the Newborn </vt:lpstr>
      <vt:lpstr>Slide 20</vt:lpstr>
      <vt:lpstr>c-Transfusion Reaction </vt:lpstr>
      <vt:lpstr>3- Post-hemorrhagic Anemia </vt:lpstr>
      <vt:lpstr>4-Pernicious Anemia </vt:lpstr>
      <vt:lpstr>5-Folate-Deficiency Anemia </vt:lpstr>
      <vt:lpstr>Slide 25</vt:lpstr>
      <vt:lpstr>6-Iron-Deficiency Anemia </vt:lpstr>
      <vt:lpstr>Leukemia </vt:lpstr>
      <vt:lpstr>Hodgkin Lymphoma  (Hodgkin's Disease) </vt:lpstr>
      <vt:lpstr>Slide 29</vt:lpstr>
      <vt:lpstr>Slide 30</vt:lpstr>
      <vt:lpstr>Liver Disease and Vitamin K Deficiency </vt:lpstr>
      <vt:lpstr>Disseminated Intravascular Coagulation </vt:lpstr>
      <vt:lpstr>Slide 33</vt:lpstr>
      <vt:lpstr>Slide 34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Hematologic System </dc:title>
  <dc:creator>kc</dc:creator>
  <cp:lastModifiedBy>Class 7</cp:lastModifiedBy>
  <cp:revision>68</cp:revision>
  <dcterms:created xsi:type="dcterms:W3CDTF">2011-05-26T13:47:14Z</dcterms:created>
  <dcterms:modified xsi:type="dcterms:W3CDTF">2012-04-18T10:05:33Z</dcterms:modified>
</cp:coreProperties>
</file>