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1"/>
  </p:notesMasterIdLst>
  <p:sldIdLst>
    <p:sldId id="256" r:id="rId2"/>
    <p:sldId id="303" r:id="rId3"/>
    <p:sldId id="357" r:id="rId4"/>
    <p:sldId id="304" r:id="rId5"/>
    <p:sldId id="305" r:id="rId6"/>
    <p:sldId id="268" r:id="rId7"/>
    <p:sldId id="262" r:id="rId8"/>
    <p:sldId id="258" r:id="rId9"/>
    <p:sldId id="265" r:id="rId10"/>
    <p:sldId id="302" r:id="rId11"/>
    <p:sldId id="277" r:id="rId12"/>
    <p:sldId id="276" r:id="rId13"/>
    <p:sldId id="340" r:id="rId14"/>
    <p:sldId id="283" r:id="rId15"/>
    <p:sldId id="287" r:id="rId16"/>
    <p:sldId id="293" r:id="rId17"/>
    <p:sldId id="381" r:id="rId18"/>
    <p:sldId id="382" r:id="rId19"/>
    <p:sldId id="383" r:id="rId20"/>
    <p:sldId id="386" r:id="rId21"/>
    <p:sldId id="387" r:id="rId22"/>
    <p:sldId id="384" r:id="rId23"/>
    <p:sldId id="374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371" r:id="rId36"/>
    <p:sldId id="372" r:id="rId37"/>
    <p:sldId id="373" r:id="rId38"/>
    <p:sldId id="358" r:id="rId39"/>
    <p:sldId id="388" r:id="rId40"/>
    <p:sldId id="390" r:id="rId41"/>
    <p:sldId id="392" r:id="rId42"/>
    <p:sldId id="393" r:id="rId43"/>
    <p:sldId id="395" r:id="rId44"/>
    <p:sldId id="396" r:id="rId45"/>
    <p:sldId id="399" r:id="rId46"/>
    <p:sldId id="400" r:id="rId47"/>
    <p:sldId id="402" r:id="rId48"/>
    <p:sldId id="404" r:id="rId49"/>
    <p:sldId id="407" r:id="rId50"/>
    <p:sldId id="408" r:id="rId51"/>
    <p:sldId id="409" r:id="rId52"/>
    <p:sldId id="410" r:id="rId53"/>
    <p:sldId id="411" r:id="rId54"/>
    <p:sldId id="412" r:id="rId55"/>
    <p:sldId id="413" r:id="rId56"/>
    <p:sldId id="414" r:id="rId57"/>
    <p:sldId id="385" r:id="rId58"/>
    <p:sldId id="341" r:id="rId59"/>
    <p:sldId id="342" r:id="rId60"/>
    <p:sldId id="343" r:id="rId61"/>
    <p:sldId id="344" r:id="rId62"/>
    <p:sldId id="345" r:id="rId63"/>
    <p:sldId id="346" r:id="rId64"/>
    <p:sldId id="347" r:id="rId65"/>
    <p:sldId id="348" r:id="rId66"/>
    <p:sldId id="349" r:id="rId67"/>
    <p:sldId id="350" r:id="rId68"/>
    <p:sldId id="351" r:id="rId69"/>
    <p:sldId id="352" r:id="rId70"/>
    <p:sldId id="353" r:id="rId71"/>
    <p:sldId id="354" r:id="rId72"/>
    <p:sldId id="355" r:id="rId73"/>
    <p:sldId id="356" r:id="rId74"/>
    <p:sldId id="375" r:id="rId75"/>
    <p:sldId id="376" r:id="rId76"/>
    <p:sldId id="377" r:id="rId77"/>
    <p:sldId id="378" r:id="rId78"/>
    <p:sldId id="379" r:id="rId79"/>
    <p:sldId id="380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5" d="100"/>
          <a:sy n="65" d="100"/>
        </p:scale>
        <p:origin x="153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8FD48C-5249-4300-B762-B7525677DDE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42798DB-CA75-43AA-9FEE-13FF886B24F6}">
      <dgm:prSet phldrT="[Text]"/>
      <dgm:spPr/>
      <dgm:t>
        <a:bodyPr/>
        <a:lstStyle/>
        <a:p>
          <a:r>
            <a:rPr lang="en-GB" dirty="0" smtClean="0"/>
            <a:t>Hearing Loss &lt; 25 DB</a:t>
          </a:r>
          <a:endParaRPr lang="en-GB" dirty="0"/>
        </a:p>
      </dgm:t>
    </dgm:pt>
    <dgm:pt modelId="{D3120E09-6D8C-4AE4-BDB2-BE2CDD541BDF}" type="parTrans" cxnId="{5761DF62-5803-415A-84E6-1E8E1CE883A1}">
      <dgm:prSet/>
      <dgm:spPr/>
      <dgm:t>
        <a:bodyPr/>
        <a:lstStyle/>
        <a:p>
          <a:endParaRPr lang="en-GB"/>
        </a:p>
      </dgm:t>
    </dgm:pt>
    <dgm:pt modelId="{85CDCDEA-7958-4664-A79C-8EEE5587874F}" type="sibTrans" cxnId="{5761DF62-5803-415A-84E6-1E8E1CE883A1}">
      <dgm:prSet/>
      <dgm:spPr/>
      <dgm:t>
        <a:bodyPr/>
        <a:lstStyle/>
        <a:p>
          <a:endParaRPr lang="en-GB"/>
        </a:p>
      </dgm:t>
    </dgm:pt>
    <dgm:pt modelId="{4836A3F2-6649-44B8-AE26-7A97CCC4D7D9}">
      <dgm:prSet phldrT="[Text]"/>
      <dgm:spPr/>
      <dgm:t>
        <a:bodyPr/>
        <a:lstStyle/>
        <a:p>
          <a:r>
            <a:rPr lang="en-GB" dirty="0" smtClean="0"/>
            <a:t>Rpt audiogram at 3/12</a:t>
          </a:r>
          <a:endParaRPr lang="en-GB" dirty="0"/>
        </a:p>
      </dgm:t>
    </dgm:pt>
    <dgm:pt modelId="{028BEA0A-F3D3-4882-9E38-FBBC734734DA}" type="parTrans" cxnId="{A2F7C739-4F51-4C6F-84BF-152BBC14FF9F}">
      <dgm:prSet/>
      <dgm:spPr/>
      <dgm:t>
        <a:bodyPr/>
        <a:lstStyle/>
        <a:p>
          <a:endParaRPr lang="en-GB"/>
        </a:p>
      </dgm:t>
    </dgm:pt>
    <dgm:pt modelId="{DE875F30-7E0E-4B5D-AD48-EDB85482CD1D}" type="sibTrans" cxnId="{A2F7C739-4F51-4C6F-84BF-152BBC14FF9F}">
      <dgm:prSet/>
      <dgm:spPr/>
      <dgm:t>
        <a:bodyPr/>
        <a:lstStyle/>
        <a:p>
          <a:endParaRPr lang="en-GB"/>
        </a:p>
      </dgm:t>
    </dgm:pt>
    <dgm:pt modelId="{B2FF57B6-0C54-4D5E-BF44-94EE18894A6F}">
      <dgm:prSet phldrT="[Text]"/>
      <dgm:spPr/>
      <dgm:t>
        <a:bodyPr/>
        <a:lstStyle/>
        <a:p>
          <a:r>
            <a:rPr lang="en-GB" dirty="0" smtClean="0"/>
            <a:t>If persistent OME refer</a:t>
          </a:r>
          <a:endParaRPr lang="en-GB" dirty="0"/>
        </a:p>
      </dgm:t>
    </dgm:pt>
    <dgm:pt modelId="{A72745A9-BEB5-4F85-AAEC-E474357ADDA7}" type="parTrans" cxnId="{402C69E0-EBA0-42FE-8529-F0C048E6A313}">
      <dgm:prSet/>
      <dgm:spPr/>
      <dgm:t>
        <a:bodyPr/>
        <a:lstStyle/>
        <a:p>
          <a:endParaRPr lang="en-GB"/>
        </a:p>
      </dgm:t>
    </dgm:pt>
    <dgm:pt modelId="{54081B93-7094-44A0-9815-56D6D175C866}" type="sibTrans" cxnId="{402C69E0-EBA0-42FE-8529-F0C048E6A313}">
      <dgm:prSet/>
      <dgm:spPr/>
      <dgm:t>
        <a:bodyPr/>
        <a:lstStyle/>
        <a:p>
          <a:endParaRPr lang="en-GB"/>
        </a:p>
      </dgm:t>
    </dgm:pt>
    <dgm:pt modelId="{BADAC9E2-160C-41E5-9A9E-124C01E92AF4}" type="pres">
      <dgm:prSet presAssocID="{198FD48C-5249-4300-B762-B7525677DD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DC30A1-547B-4389-9575-D17816D92863}" type="pres">
      <dgm:prSet presAssocID="{B2FF57B6-0C54-4D5E-BF44-94EE18894A6F}" presName="boxAndChildren" presStyleCnt="0"/>
      <dgm:spPr/>
    </dgm:pt>
    <dgm:pt modelId="{0730ED62-C49F-4E53-AE99-AE3D4B938BD7}" type="pres">
      <dgm:prSet presAssocID="{B2FF57B6-0C54-4D5E-BF44-94EE18894A6F}" presName="parentTextBox" presStyleLbl="node1" presStyleIdx="0" presStyleCnt="3"/>
      <dgm:spPr/>
      <dgm:t>
        <a:bodyPr/>
        <a:lstStyle/>
        <a:p>
          <a:endParaRPr lang="en-US"/>
        </a:p>
      </dgm:t>
    </dgm:pt>
    <dgm:pt modelId="{88B7A4DD-29E2-47D9-95AF-006EB1848F72}" type="pres">
      <dgm:prSet presAssocID="{DE875F30-7E0E-4B5D-AD48-EDB85482CD1D}" presName="sp" presStyleCnt="0"/>
      <dgm:spPr/>
    </dgm:pt>
    <dgm:pt modelId="{D599A031-623B-48B7-B65F-4F836D498159}" type="pres">
      <dgm:prSet presAssocID="{4836A3F2-6649-44B8-AE26-7A97CCC4D7D9}" presName="arrowAndChildren" presStyleCnt="0"/>
      <dgm:spPr/>
    </dgm:pt>
    <dgm:pt modelId="{6E23E779-D67D-4D95-8BA2-23C22D794B60}" type="pres">
      <dgm:prSet presAssocID="{4836A3F2-6649-44B8-AE26-7A97CCC4D7D9}" presName="parentTextArrow" presStyleLbl="node1" presStyleIdx="1" presStyleCnt="3"/>
      <dgm:spPr/>
      <dgm:t>
        <a:bodyPr/>
        <a:lstStyle/>
        <a:p>
          <a:endParaRPr lang="en-GB"/>
        </a:p>
      </dgm:t>
    </dgm:pt>
    <dgm:pt modelId="{6D5F9E66-CCBD-4EA9-A41C-09645F556277}" type="pres">
      <dgm:prSet presAssocID="{85CDCDEA-7958-4664-A79C-8EEE5587874F}" presName="sp" presStyleCnt="0"/>
      <dgm:spPr/>
    </dgm:pt>
    <dgm:pt modelId="{DAFA32E7-A209-4226-836E-20203800A6D2}" type="pres">
      <dgm:prSet presAssocID="{A42798DB-CA75-43AA-9FEE-13FF886B24F6}" presName="arrowAndChildren" presStyleCnt="0"/>
      <dgm:spPr/>
    </dgm:pt>
    <dgm:pt modelId="{49902463-DD34-48A5-99FC-3AE0730A0C92}" type="pres">
      <dgm:prSet presAssocID="{A42798DB-CA75-43AA-9FEE-13FF886B24F6}" presName="parentTextArrow" presStyleLbl="node1" presStyleIdx="2" presStyleCnt="3"/>
      <dgm:spPr/>
      <dgm:t>
        <a:bodyPr/>
        <a:lstStyle/>
        <a:p>
          <a:endParaRPr lang="en-GB"/>
        </a:p>
      </dgm:t>
    </dgm:pt>
  </dgm:ptLst>
  <dgm:cxnLst>
    <dgm:cxn modelId="{A2F7C739-4F51-4C6F-84BF-152BBC14FF9F}" srcId="{198FD48C-5249-4300-B762-B7525677DDEB}" destId="{4836A3F2-6649-44B8-AE26-7A97CCC4D7D9}" srcOrd="1" destOrd="0" parTransId="{028BEA0A-F3D3-4882-9E38-FBBC734734DA}" sibTransId="{DE875F30-7E0E-4B5D-AD48-EDB85482CD1D}"/>
    <dgm:cxn modelId="{1B968EAE-5EFE-4660-8D70-903719C6FF87}" type="presOf" srcId="{B2FF57B6-0C54-4D5E-BF44-94EE18894A6F}" destId="{0730ED62-C49F-4E53-AE99-AE3D4B938BD7}" srcOrd="0" destOrd="0" presId="urn:microsoft.com/office/officeart/2005/8/layout/process4"/>
    <dgm:cxn modelId="{5761DF62-5803-415A-84E6-1E8E1CE883A1}" srcId="{198FD48C-5249-4300-B762-B7525677DDEB}" destId="{A42798DB-CA75-43AA-9FEE-13FF886B24F6}" srcOrd="0" destOrd="0" parTransId="{D3120E09-6D8C-4AE4-BDB2-BE2CDD541BDF}" sibTransId="{85CDCDEA-7958-4664-A79C-8EEE5587874F}"/>
    <dgm:cxn modelId="{402C69E0-EBA0-42FE-8529-F0C048E6A313}" srcId="{198FD48C-5249-4300-B762-B7525677DDEB}" destId="{B2FF57B6-0C54-4D5E-BF44-94EE18894A6F}" srcOrd="2" destOrd="0" parTransId="{A72745A9-BEB5-4F85-AAEC-E474357ADDA7}" sibTransId="{54081B93-7094-44A0-9815-56D6D175C866}"/>
    <dgm:cxn modelId="{B17B8651-41D6-487C-8E9B-AFB1F0A8DC34}" type="presOf" srcId="{4836A3F2-6649-44B8-AE26-7A97CCC4D7D9}" destId="{6E23E779-D67D-4D95-8BA2-23C22D794B60}" srcOrd="0" destOrd="0" presId="urn:microsoft.com/office/officeart/2005/8/layout/process4"/>
    <dgm:cxn modelId="{F28B8575-2C47-45C7-9CA8-4BD9B26CD8DF}" type="presOf" srcId="{A42798DB-CA75-43AA-9FEE-13FF886B24F6}" destId="{49902463-DD34-48A5-99FC-3AE0730A0C92}" srcOrd="0" destOrd="0" presId="urn:microsoft.com/office/officeart/2005/8/layout/process4"/>
    <dgm:cxn modelId="{C5734243-453C-4C77-A0F9-84C89F336CE6}" type="presOf" srcId="{198FD48C-5249-4300-B762-B7525677DDEB}" destId="{BADAC9E2-160C-41E5-9A9E-124C01E92AF4}" srcOrd="0" destOrd="0" presId="urn:microsoft.com/office/officeart/2005/8/layout/process4"/>
    <dgm:cxn modelId="{55588C3E-05B8-4567-9C27-0D8A53477830}" type="presParOf" srcId="{BADAC9E2-160C-41E5-9A9E-124C01E92AF4}" destId="{A5DC30A1-547B-4389-9575-D17816D92863}" srcOrd="0" destOrd="0" presId="urn:microsoft.com/office/officeart/2005/8/layout/process4"/>
    <dgm:cxn modelId="{415E5BDF-9B66-4E9D-B9B0-178D08DA313A}" type="presParOf" srcId="{A5DC30A1-547B-4389-9575-D17816D92863}" destId="{0730ED62-C49F-4E53-AE99-AE3D4B938BD7}" srcOrd="0" destOrd="0" presId="urn:microsoft.com/office/officeart/2005/8/layout/process4"/>
    <dgm:cxn modelId="{42E255A0-05AB-4A04-AD1B-0655299863F9}" type="presParOf" srcId="{BADAC9E2-160C-41E5-9A9E-124C01E92AF4}" destId="{88B7A4DD-29E2-47D9-95AF-006EB1848F72}" srcOrd="1" destOrd="0" presId="urn:microsoft.com/office/officeart/2005/8/layout/process4"/>
    <dgm:cxn modelId="{EA3F76E2-352D-4495-A8A8-0103461C966C}" type="presParOf" srcId="{BADAC9E2-160C-41E5-9A9E-124C01E92AF4}" destId="{D599A031-623B-48B7-B65F-4F836D498159}" srcOrd="2" destOrd="0" presId="urn:microsoft.com/office/officeart/2005/8/layout/process4"/>
    <dgm:cxn modelId="{F4A4FA40-6C19-499B-B6D6-1A20D66C543A}" type="presParOf" srcId="{D599A031-623B-48B7-B65F-4F836D498159}" destId="{6E23E779-D67D-4D95-8BA2-23C22D794B60}" srcOrd="0" destOrd="0" presId="urn:microsoft.com/office/officeart/2005/8/layout/process4"/>
    <dgm:cxn modelId="{FD3A33A9-8869-44C6-B75E-C740D3B85953}" type="presParOf" srcId="{BADAC9E2-160C-41E5-9A9E-124C01E92AF4}" destId="{6D5F9E66-CCBD-4EA9-A41C-09645F556277}" srcOrd="3" destOrd="0" presId="urn:microsoft.com/office/officeart/2005/8/layout/process4"/>
    <dgm:cxn modelId="{43F565DC-A3CA-4CD6-92CE-1DF9E543D596}" type="presParOf" srcId="{BADAC9E2-160C-41E5-9A9E-124C01E92AF4}" destId="{DAFA32E7-A209-4226-836E-20203800A6D2}" srcOrd="4" destOrd="0" presId="urn:microsoft.com/office/officeart/2005/8/layout/process4"/>
    <dgm:cxn modelId="{7CB3714D-E0DE-4D0D-BBB1-313143C86211}" type="presParOf" srcId="{DAFA32E7-A209-4226-836E-20203800A6D2}" destId="{49902463-DD34-48A5-99FC-3AE0730A0C9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331CA5-D1AE-47A0-BF93-7E2FD41FBC5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C780C00-2174-4930-B377-6C105BEB2E84}">
      <dgm:prSet phldrT="[Text]"/>
      <dgm:spPr/>
      <dgm:t>
        <a:bodyPr/>
        <a:lstStyle/>
        <a:p>
          <a:r>
            <a:rPr lang="en-GB" dirty="0" smtClean="0"/>
            <a:t>Hearing loss &gt; 25 DB and/or Speech &amp; Language delay</a:t>
          </a:r>
          <a:endParaRPr lang="en-GB" dirty="0"/>
        </a:p>
      </dgm:t>
    </dgm:pt>
    <dgm:pt modelId="{FA4F02B5-0831-4DB2-8571-937ABDFAFF19}" type="parTrans" cxnId="{8362B772-1124-4BFE-8035-1E85BF9071B9}">
      <dgm:prSet/>
      <dgm:spPr/>
      <dgm:t>
        <a:bodyPr/>
        <a:lstStyle/>
        <a:p>
          <a:endParaRPr lang="en-GB"/>
        </a:p>
      </dgm:t>
    </dgm:pt>
    <dgm:pt modelId="{0C21BE6A-850C-4B0E-9AA2-6E63CA453C70}" type="sibTrans" cxnId="{8362B772-1124-4BFE-8035-1E85BF9071B9}">
      <dgm:prSet/>
      <dgm:spPr/>
      <dgm:t>
        <a:bodyPr/>
        <a:lstStyle/>
        <a:p>
          <a:endParaRPr lang="en-GB"/>
        </a:p>
      </dgm:t>
    </dgm:pt>
    <dgm:pt modelId="{5ADDE90C-E8A9-4224-9DD0-49648928E44A}">
      <dgm:prSet phldrT="[Text]"/>
      <dgm:spPr/>
      <dgm:t>
        <a:bodyPr/>
        <a:lstStyle/>
        <a:p>
          <a:r>
            <a:rPr lang="en-GB" dirty="0" smtClean="0"/>
            <a:t>Refer</a:t>
          </a:r>
          <a:endParaRPr lang="en-GB" dirty="0"/>
        </a:p>
      </dgm:t>
    </dgm:pt>
    <dgm:pt modelId="{D2B75A91-AAD8-43FB-9A29-AFC1E8AE7D8D}" type="parTrans" cxnId="{D92B21CC-B88B-48EA-8616-BC070AC52B60}">
      <dgm:prSet/>
      <dgm:spPr/>
      <dgm:t>
        <a:bodyPr/>
        <a:lstStyle/>
        <a:p>
          <a:endParaRPr lang="en-GB"/>
        </a:p>
      </dgm:t>
    </dgm:pt>
    <dgm:pt modelId="{0BD59CF6-10E0-4F01-A81A-BC9C04DE0113}" type="sibTrans" cxnId="{D92B21CC-B88B-48EA-8616-BC070AC52B60}">
      <dgm:prSet/>
      <dgm:spPr/>
      <dgm:t>
        <a:bodyPr/>
        <a:lstStyle/>
        <a:p>
          <a:endParaRPr lang="en-GB"/>
        </a:p>
      </dgm:t>
    </dgm:pt>
    <dgm:pt modelId="{A19EAE98-51F7-4438-8A5A-B913783EEC2C}" type="pres">
      <dgm:prSet presAssocID="{DD331CA5-D1AE-47A0-BF93-7E2FD41FBC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C295E0-A512-4C96-ABB0-51910C7B6DB6}" type="pres">
      <dgm:prSet presAssocID="{5ADDE90C-E8A9-4224-9DD0-49648928E44A}" presName="boxAndChildren" presStyleCnt="0"/>
      <dgm:spPr/>
    </dgm:pt>
    <dgm:pt modelId="{5A075A17-F34E-470C-86C7-2C992267A483}" type="pres">
      <dgm:prSet presAssocID="{5ADDE90C-E8A9-4224-9DD0-49648928E44A}" presName="parentTextBox" presStyleLbl="node1" presStyleIdx="0" presStyleCnt="2"/>
      <dgm:spPr/>
      <dgm:t>
        <a:bodyPr/>
        <a:lstStyle/>
        <a:p>
          <a:endParaRPr lang="en-US"/>
        </a:p>
      </dgm:t>
    </dgm:pt>
    <dgm:pt modelId="{C07EF86D-1682-412E-AAA3-2F467454B02B}" type="pres">
      <dgm:prSet presAssocID="{0C21BE6A-850C-4B0E-9AA2-6E63CA453C70}" presName="sp" presStyleCnt="0"/>
      <dgm:spPr/>
    </dgm:pt>
    <dgm:pt modelId="{25FB9559-D065-4AC3-9099-DC605E288D69}" type="pres">
      <dgm:prSet presAssocID="{5C780C00-2174-4930-B377-6C105BEB2E84}" presName="arrowAndChildren" presStyleCnt="0"/>
      <dgm:spPr/>
    </dgm:pt>
    <dgm:pt modelId="{9911D260-D6E6-4D21-A1B6-DC06EFCB8B31}" type="pres">
      <dgm:prSet presAssocID="{5C780C00-2174-4930-B377-6C105BEB2E84}" presName="parentTextArrow" presStyleLbl="node1" presStyleIdx="1" presStyleCnt="2"/>
      <dgm:spPr/>
      <dgm:t>
        <a:bodyPr/>
        <a:lstStyle/>
        <a:p>
          <a:endParaRPr lang="en-GB"/>
        </a:p>
      </dgm:t>
    </dgm:pt>
  </dgm:ptLst>
  <dgm:cxnLst>
    <dgm:cxn modelId="{FF594A78-271E-4438-B652-04D2E3051786}" type="presOf" srcId="{5C780C00-2174-4930-B377-6C105BEB2E84}" destId="{9911D260-D6E6-4D21-A1B6-DC06EFCB8B31}" srcOrd="0" destOrd="0" presId="urn:microsoft.com/office/officeart/2005/8/layout/process4"/>
    <dgm:cxn modelId="{D92B21CC-B88B-48EA-8616-BC070AC52B60}" srcId="{DD331CA5-D1AE-47A0-BF93-7E2FD41FBC5B}" destId="{5ADDE90C-E8A9-4224-9DD0-49648928E44A}" srcOrd="1" destOrd="0" parTransId="{D2B75A91-AAD8-43FB-9A29-AFC1E8AE7D8D}" sibTransId="{0BD59CF6-10E0-4F01-A81A-BC9C04DE0113}"/>
    <dgm:cxn modelId="{44EDD619-ADE8-4E29-8063-A04F34953045}" type="presOf" srcId="{DD331CA5-D1AE-47A0-BF93-7E2FD41FBC5B}" destId="{A19EAE98-51F7-4438-8A5A-B913783EEC2C}" srcOrd="0" destOrd="0" presId="urn:microsoft.com/office/officeart/2005/8/layout/process4"/>
    <dgm:cxn modelId="{8362B772-1124-4BFE-8035-1E85BF9071B9}" srcId="{DD331CA5-D1AE-47A0-BF93-7E2FD41FBC5B}" destId="{5C780C00-2174-4930-B377-6C105BEB2E84}" srcOrd="0" destOrd="0" parTransId="{FA4F02B5-0831-4DB2-8571-937ABDFAFF19}" sibTransId="{0C21BE6A-850C-4B0E-9AA2-6E63CA453C70}"/>
    <dgm:cxn modelId="{BAD019C7-2F80-4D35-8E17-D192CAD804DC}" type="presOf" srcId="{5ADDE90C-E8A9-4224-9DD0-49648928E44A}" destId="{5A075A17-F34E-470C-86C7-2C992267A483}" srcOrd="0" destOrd="0" presId="urn:microsoft.com/office/officeart/2005/8/layout/process4"/>
    <dgm:cxn modelId="{12653097-D4AB-4169-87E8-E51979DFD553}" type="presParOf" srcId="{A19EAE98-51F7-4438-8A5A-B913783EEC2C}" destId="{E5C295E0-A512-4C96-ABB0-51910C7B6DB6}" srcOrd="0" destOrd="0" presId="urn:microsoft.com/office/officeart/2005/8/layout/process4"/>
    <dgm:cxn modelId="{65FEC247-8626-49DB-AE82-5076F6476DDD}" type="presParOf" srcId="{E5C295E0-A512-4C96-ABB0-51910C7B6DB6}" destId="{5A075A17-F34E-470C-86C7-2C992267A483}" srcOrd="0" destOrd="0" presId="urn:microsoft.com/office/officeart/2005/8/layout/process4"/>
    <dgm:cxn modelId="{1642721B-2F6D-4AA7-9EC9-A27EE818633B}" type="presParOf" srcId="{A19EAE98-51F7-4438-8A5A-B913783EEC2C}" destId="{C07EF86D-1682-412E-AAA3-2F467454B02B}" srcOrd="1" destOrd="0" presId="urn:microsoft.com/office/officeart/2005/8/layout/process4"/>
    <dgm:cxn modelId="{51949692-1B8A-4A27-908D-FDE737AB9C49}" type="presParOf" srcId="{A19EAE98-51F7-4438-8A5A-B913783EEC2C}" destId="{25FB9559-D065-4AC3-9099-DC605E288D69}" srcOrd="2" destOrd="0" presId="urn:microsoft.com/office/officeart/2005/8/layout/process4"/>
    <dgm:cxn modelId="{43E9EDE7-2B2F-4050-9E74-BE0359855AC8}" type="presParOf" srcId="{25FB9559-D065-4AC3-9099-DC605E288D69}" destId="{9911D260-D6E6-4D21-A1B6-DC06EFCB8B3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AA569C-5B54-4640-9B57-27C54001AD13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31D230-FEA3-854C-AC6D-51CAFB873EAB}">
      <dgm:prSet/>
      <dgm:spPr/>
      <dgm:t>
        <a:bodyPr/>
        <a:lstStyle/>
        <a:p>
          <a:pPr rtl="0"/>
          <a:r>
            <a:rPr lang="en-US" dirty="0" smtClean="0"/>
            <a:t>Initial drug therapy for 2-3 months duration of topical nasal steroid spray (</a:t>
          </a:r>
          <a:r>
            <a:rPr lang="en-US" dirty="0" err="1" smtClean="0"/>
            <a:t>nasonex/avamys</a:t>
          </a:r>
          <a:r>
            <a:rPr lang="en-US" dirty="0" smtClean="0"/>
            <a:t>) +/- antihistamine</a:t>
          </a:r>
        </a:p>
        <a:p>
          <a:pPr rtl="0"/>
          <a:r>
            <a:rPr lang="en-US" dirty="0" smtClean="0"/>
            <a:t>If symptoms of allergic </a:t>
          </a:r>
          <a:r>
            <a:rPr lang="en-US" dirty="0" err="1" smtClean="0"/>
            <a:t>aetiology</a:t>
          </a:r>
          <a:r>
            <a:rPr lang="en-US" dirty="0" smtClean="0"/>
            <a:t> perform skin prick or immunoglobulin assay</a:t>
          </a:r>
        </a:p>
        <a:p>
          <a:pPr rtl="0"/>
          <a:r>
            <a:rPr lang="en-US" dirty="0" smtClean="0"/>
            <a:t>Give PIL   </a:t>
          </a:r>
          <a:r>
            <a:rPr lang="en-US" i="1" dirty="0" smtClean="0">
              <a:hlinkClick xmlns:r="http://schemas.openxmlformats.org/officeDocument/2006/relationships" r:id=""/>
            </a:rPr>
            <a:t>http://www.patient.co.uk/health/Sinusitis-Chronic.htm</a:t>
          </a:r>
          <a:endParaRPr lang="en-US" i="1" dirty="0" smtClean="0"/>
        </a:p>
        <a:p>
          <a:pPr rtl="0"/>
          <a:r>
            <a:rPr lang="en-US" i="0" dirty="0" smtClean="0"/>
            <a:t>Advice re smoking</a:t>
          </a:r>
        </a:p>
        <a:p>
          <a:pPr rtl="0"/>
          <a:r>
            <a:rPr lang="en-US" i="0" dirty="0" smtClean="0"/>
            <a:t>(ENT would usually advocate daily saline douching)</a:t>
          </a:r>
          <a:endParaRPr lang="en-US" i="0" dirty="0"/>
        </a:p>
      </dgm:t>
    </dgm:pt>
    <dgm:pt modelId="{6046D921-FE3C-D94F-9E1E-2FD6EDDF6D55}" type="parTrans" cxnId="{2295E3D3-9999-9645-8B69-D00E7CFF22B6}">
      <dgm:prSet/>
      <dgm:spPr/>
      <dgm:t>
        <a:bodyPr/>
        <a:lstStyle/>
        <a:p>
          <a:endParaRPr lang="en-US"/>
        </a:p>
      </dgm:t>
    </dgm:pt>
    <dgm:pt modelId="{CF6FFCD6-9B84-ED45-8778-82BD0DD29762}" type="sibTrans" cxnId="{2295E3D3-9999-9645-8B69-D00E7CFF22B6}">
      <dgm:prSet/>
      <dgm:spPr/>
      <dgm:t>
        <a:bodyPr/>
        <a:lstStyle/>
        <a:p>
          <a:endParaRPr lang="en-US"/>
        </a:p>
      </dgm:t>
    </dgm:pt>
    <dgm:pt modelId="{41B9B467-7B11-6A4C-A412-71ED8EC2BFFF}">
      <dgm:prSet/>
      <dgm:spPr/>
      <dgm:t>
        <a:bodyPr/>
        <a:lstStyle/>
        <a:p>
          <a:pPr rtl="0"/>
          <a:r>
            <a:rPr lang="en-US" dirty="0" smtClean="0"/>
            <a:t>If initial treatment fails:</a:t>
          </a:r>
        </a:p>
        <a:p>
          <a:pPr rtl="0"/>
          <a:r>
            <a:rPr lang="en-US" dirty="0" smtClean="0"/>
            <a:t>Commence topical nasal steroid drop for 4 weeks (returning to steroid spray afterwards)</a:t>
          </a:r>
        </a:p>
        <a:p>
          <a:pPr rtl="0"/>
          <a:r>
            <a:rPr lang="en-US" dirty="0" smtClean="0"/>
            <a:t>Consider oral </a:t>
          </a:r>
          <a:r>
            <a:rPr lang="en-US" dirty="0" err="1" smtClean="0"/>
            <a:t>prednisolone</a:t>
          </a:r>
          <a:r>
            <a:rPr lang="en-US" dirty="0" smtClean="0"/>
            <a:t> 25mg </a:t>
          </a:r>
          <a:r>
            <a:rPr lang="en-US" dirty="0" err="1" smtClean="0"/>
            <a:t>od</a:t>
          </a:r>
          <a:r>
            <a:rPr lang="en-US" dirty="0" smtClean="0"/>
            <a:t> for 2 weeks</a:t>
          </a:r>
        </a:p>
        <a:p>
          <a:pPr rtl="0"/>
          <a:r>
            <a:rPr lang="en-US" dirty="0" smtClean="0"/>
            <a:t>Broad spectrum antibiotics only if purulent nasal discharge</a:t>
          </a:r>
        </a:p>
      </dgm:t>
    </dgm:pt>
    <dgm:pt modelId="{6E2E82F2-9D1D-BE49-B170-83FE72609146}" type="parTrans" cxnId="{17212A18-E086-8B4E-88C7-16407DE333CB}">
      <dgm:prSet/>
      <dgm:spPr/>
      <dgm:t>
        <a:bodyPr/>
        <a:lstStyle/>
        <a:p>
          <a:endParaRPr lang="en-US"/>
        </a:p>
      </dgm:t>
    </dgm:pt>
    <dgm:pt modelId="{A48AA80C-526B-B84B-9CCD-F7BF92FC4E18}" type="sibTrans" cxnId="{17212A18-E086-8B4E-88C7-16407DE333CB}">
      <dgm:prSet/>
      <dgm:spPr/>
      <dgm:t>
        <a:bodyPr/>
        <a:lstStyle/>
        <a:p>
          <a:endParaRPr lang="en-US"/>
        </a:p>
      </dgm:t>
    </dgm:pt>
    <dgm:pt modelId="{C6EA4CEE-6A9E-2B4C-97E3-AD1A84106E11}">
      <dgm:prSet/>
      <dgm:spPr/>
      <dgm:t>
        <a:bodyPr/>
        <a:lstStyle/>
        <a:p>
          <a:pPr rtl="0"/>
          <a:r>
            <a:rPr lang="en-US" dirty="0" smtClean="0"/>
            <a:t>If no response to above treatment then refer</a:t>
          </a:r>
        </a:p>
      </dgm:t>
    </dgm:pt>
    <dgm:pt modelId="{09E74B44-4E84-DD45-A257-9E2F0B0E2217}" type="parTrans" cxnId="{318EEC19-3F8A-5847-AB58-31DEF373B44D}">
      <dgm:prSet/>
      <dgm:spPr/>
      <dgm:t>
        <a:bodyPr/>
        <a:lstStyle/>
        <a:p>
          <a:endParaRPr lang="en-US"/>
        </a:p>
      </dgm:t>
    </dgm:pt>
    <dgm:pt modelId="{1F844CBF-10A8-FB46-B06A-252E725C47A8}" type="sibTrans" cxnId="{318EEC19-3F8A-5847-AB58-31DEF373B44D}">
      <dgm:prSet/>
      <dgm:spPr/>
      <dgm:t>
        <a:bodyPr/>
        <a:lstStyle/>
        <a:p>
          <a:endParaRPr lang="en-US"/>
        </a:p>
      </dgm:t>
    </dgm:pt>
    <dgm:pt modelId="{EF3C7E76-774B-4A43-A7F0-111FA300062C}" type="pres">
      <dgm:prSet presAssocID="{1CAA569C-5B54-4640-9B57-27C54001AD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CD8432-6F17-4245-93C8-9735BDC5E2D4}" type="pres">
      <dgm:prSet presAssocID="{C6EA4CEE-6A9E-2B4C-97E3-AD1A84106E11}" presName="boxAndChildren" presStyleCnt="0"/>
      <dgm:spPr/>
    </dgm:pt>
    <dgm:pt modelId="{F730265A-C504-6941-9303-7C42F62DF965}" type="pres">
      <dgm:prSet presAssocID="{C6EA4CEE-6A9E-2B4C-97E3-AD1A84106E11}" presName="parentTextBox" presStyleLbl="node1" presStyleIdx="0" presStyleCnt="3" custLinFactNeighborY="-15704"/>
      <dgm:spPr/>
      <dgm:t>
        <a:bodyPr/>
        <a:lstStyle/>
        <a:p>
          <a:endParaRPr lang="en-US"/>
        </a:p>
      </dgm:t>
    </dgm:pt>
    <dgm:pt modelId="{D1096937-7BFE-3343-AEE8-6CB56BD6A799}" type="pres">
      <dgm:prSet presAssocID="{A48AA80C-526B-B84B-9CCD-F7BF92FC4E18}" presName="sp" presStyleCnt="0"/>
      <dgm:spPr/>
    </dgm:pt>
    <dgm:pt modelId="{427403D7-511D-9948-811F-5DA651D676B5}" type="pres">
      <dgm:prSet presAssocID="{41B9B467-7B11-6A4C-A412-71ED8EC2BFFF}" presName="arrowAndChildren" presStyleCnt="0"/>
      <dgm:spPr/>
    </dgm:pt>
    <dgm:pt modelId="{960D8416-17BB-7A48-B32B-3C2B08DD075E}" type="pres">
      <dgm:prSet presAssocID="{41B9B467-7B11-6A4C-A412-71ED8EC2BFFF}" presName="parentTextArrow" presStyleLbl="node1" presStyleIdx="1" presStyleCnt="3" custLinFactNeighborY="-4641"/>
      <dgm:spPr/>
      <dgm:t>
        <a:bodyPr/>
        <a:lstStyle/>
        <a:p>
          <a:endParaRPr lang="en-US"/>
        </a:p>
      </dgm:t>
    </dgm:pt>
    <dgm:pt modelId="{10D8A466-A70E-8542-9B3A-F9A297D4A8F2}" type="pres">
      <dgm:prSet presAssocID="{CF6FFCD6-9B84-ED45-8778-82BD0DD29762}" presName="sp" presStyleCnt="0"/>
      <dgm:spPr/>
    </dgm:pt>
    <dgm:pt modelId="{6241FF1A-5753-9F44-B3E7-EC41CA0A4CAC}" type="pres">
      <dgm:prSet presAssocID="{1E31D230-FEA3-854C-AC6D-51CAFB873EAB}" presName="arrowAndChildren" presStyleCnt="0"/>
      <dgm:spPr/>
    </dgm:pt>
    <dgm:pt modelId="{E407D241-E184-5D48-82F8-2AE398AA23A5}" type="pres">
      <dgm:prSet presAssocID="{1E31D230-FEA3-854C-AC6D-51CAFB873EAB}" presName="parentTextArrow" presStyleLbl="node1" presStyleIdx="2" presStyleCnt="3" custLinFactNeighborY="-47"/>
      <dgm:spPr/>
      <dgm:t>
        <a:bodyPr/>
        <a:lstStyle/>
        <a:p>
          <a:endParaRPr lang="en-US"/>
        </a:p>
      </dgm:t>
    </dgm:pt>
  </dgm:ptLst>
  <dgm:cxnLst>
    <dgm:cxn modelId="{2295E3D3-9999-9645-8B69-D00E7CFF22B6}" srcId="{1CAA569C-5B54-4640-9B57-27C54001AD13}" destId="{1E31D230-FEA3-854C-AC6D-51CAFB873EAB}" srcOrd="0" destOrd="0" parTransId="{6046D921-FE3C-D94F-9E1E-2FD6EDDF6D55}" sibTransId="{CF6FFCD6-9B84-ED45-8778-82BD0DD29762}"/>
    <dgm:cxn modelId="{52E20B6E-BF71-47A7-95C8-8B46775DA234}" type="presOf" srcId="{1E31D230-FEA3-854C-AC6D-51CAFB873EAB}" destId="{E407D241-E184-5D48-82F8-2AE398AA23A5}" srcOrd="0" destOrd="0" presId="urn:microsoft.com/office/officeart/2005/8/layout/process4"/>
    <dgm:cxn modelId="{A3419566-C499-4D19-B9A9-936D417C3D73}" type="presOf" srcId="{41B9B467-7B11-6A4C-A412-71ED8EC2BFFF}" destId="{960D8416-17BB-7A48-B32B-3C2B08DD075E}" srcOrd="0" destOrd="0" presId="urn:microsoft.com/office/officeart/2005/8/layout/process4"/>
    <dgm:cxn modelId="{318EEC19-3F8A-5847-AB58-31DEF373B44D}" srcId="{1CAA569C-5B54-4640-9B57-27C54001AD13}" destId="{C6EA4CEE-6A9E-2B4C-97E3-AD1A84106E11}" srcOrd="2" destOrd="0" parTransId="{09E74B44-4E84-DD45-A257-9E2F0B0E2217}" sibTransId="{1F844CBF-10A8-FB46-B06A-252E725C47A8}"/>
    <dgm:cxn modelId="{E98D39CB-8E2E-468D-B6BB-A080AC82FBED}" type="presOf" srcId="{C6EA4CEE-6A9E-2B4C-97E3-AD1A84106E11}" destId="{F730265A-C504-6941-9303-7C42F62DF965}" srcOrd="0" destOrd="0" presId="urn:microsoft.com/office/officeart/2005/8/layout/process4"/>
    <dgm:cxn modelId="{6B8E1CD4-4569-48DD-8A26-DEED0D7FC538}" type="presOf" srcId="{1CAA569C-5B54-4640-9B57-27C54001AD13}" destId="{EF3C7E76-774B-4A43-A7F0-111FA300062C}" srcOrd="0" destOrd="0" presId="urn:microsoft.com/office/officeart/2005/8/layout/process4"/>
    <dgm:cxn modelId="{17212A18-E086-8B4E-88C7-16407DE333CB}" srcId="{1CAA569C-5B54-4640-9B57-27C54001AD13}" destId="{41B9B467-7B11-6A4C-A412-71ED8EC2BFFF}" srcOrd="1" destOrd="0" parTransId="{6E2E82F2-9D1D-BE49-B170-83FE72609146}" sibTransId="{A48AA80C-526B-B84B-9CCD-F7BF92FC4E18}"/>
    <dgm:cxn modelId="{4BE9B4D9-7B97-4A5C-B730-116A16CD73F6}" type="presParOf" srcId="{EF3C7E76-774B-4A43-A7F0-111FA300062C}" destId="{E1CD8432-6F17-4245-93C8-9735BDC5E2D4}" srcOrd="0" destOrd="0" presId="urn:microsoft.com/office/officeart/2005/8/layout/process4"/>
    <dgm:cxn modelId="{91207633-2E66-43BA-A83C-8319B84DCE0D}" type="presParOf" srcId="{E1CD8432-6F17-4245-93C8-9735BDC5E2D4}" destId="{F730265A-C504-6941-9303-7C42F62DF965}" srcOrd="0" destOrd="0" presId="urn:microsoft.com/office/officeart/2005/8/layout/process4"/>
    <dgm:cxn modelId="{2E0FF62A-9309-4873-8F39-0DF9309718D6}" type="presParOf" srcId="{EF3C7E76-774B-4A43-A7F0-111FA300062C}" destId="{D1096937-7BFE-3343-AEE8-6CB56BD6A799}" srcOrd="1" destOrd="0" presId="urn:microsoft.com/office/officeart/2005/8/layout/process4"/>
    <dgm:cxn modelId="{C109CC83-3860-4226-8226-93CFAEB396FA}" type="presParOf" srcId="{EF3C7E76-774B-4A43-A7F0-111FA300062C}" destId="{427403D7-511D-9948-811F-5DA651D676B5}" srcOrd="2" destOrd="0" presId="urn:microsoft.com/office/officeart/2005/8/layout/process4"/>
    <dgm:cxn modelId="{97672499-31A7-49DA-B529-A9C213FAC936}" type="presParOf" srcId="{427403D7-511D-9948-811F-5DA651D676B5}" destId="{960D8416-17BB-7A48-B32B-3C2B08DD075E}" srcOrd="0" destOrd="0" presId="urn:microsoft.com/office/officeart/2005/8/layout/process4"/>
    <dgm:cxn modelId="{280E56D4-16AD-4C4B-847E-61DE0585DA71}" type="presParOf" srcId="{EF3C7E76-774B-4A43-A7F0-111FA300062C}" destId="{10D8A466-A70E-8542-9B3A-F9A297D4A8F2}" srcOrd="3" destOrd="0" presId="urn:microsoft.com/office/officeart/2005/8/layout/process4"/>
    <dgm:cxn modelId="{E453D0C8-4BAF-4734-8730-D638DF5E5E0B}" type="presParOf" srcId="{EF3C7E76-774B-4A43-A7F0-111FA300062C}" destId="{6241FF1A-5753-9F44-B3E7-EC41CA0A4CAC}" srcOrd="4" destOrd="0" presId="urn:microsoft.com/office/officeart/2005/8/layout/process4"/>
    <dgm:cxn modelId="{C44950BF-D5D1-4A11-9AD0-E3DA038103BF}" type="presParOf" srcId="{6241FF1A-5753-9F44-B3E7-EC41CA0A4CAC}" destId="{E407D241-E184-5D48-82F8-2AE398AA23A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0B880-2146-4CF3-BA36-DF46CF651906}" type="datetimeFigureOut">
              <a:rPr lang="en-GB" smtClean="0"/>
              <a:pPr/>
              <a:t>13/11/2012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45A44-01C5-45B9-A394-AC3E84D64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163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96EE7-A80D-AB42-9D0B-8CCFEC45835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48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45A44-01C5-45B9-A394-AC3E84D64E50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302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BECA05-7280-4F00-82BD-0B0E992EFEB7}" type="slidenum">
              <a:rPr lang="en-US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1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E0ED-0548-472C-BD39-8A29D962C0A3}" type="datetimeFigureOut">
              <a:rPr lang="en-GB" smtClean="0"/>
              <a:pPr/>
              <a:t>13/11/2012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6385-EF2D-4C5F-AA54-B040113137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E0ED-0548-472C-BD39-8A29D962C0A3}" type="datetimeFigureOut">
              <a:rPr lang="en-GB" smtClean="0"/>
              <a:pPr/>
              <a:t>13/11/2012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6385-EF2D-4C5F-AA54-B040113137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E0ED-0548-472C-BD39-8A29D962C0A3}" type="datetimeFigureOut">
              <a:rPr lang="en-GB" smtClean="0"/>
              <a:pPr/>
              <a:t>13/11/2012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6385-EF2D-4C5F-AA54-B040113137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E0ED-0548-472C-BD39-8A29D962C0A3}" type="datetimeFigureOut">
              <a:rPr lang="en-GB" smtClean="0"/>
              <a:pPr/>
              <a:t>13/11/2012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6385-EF2D-4C5F-AA54-B040113137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E0ED-0548-472C-BD39-8A29D962C0A3}" type="datetimeFigureOut">
              <a:rPr lang="en-GB" smtClean="0"/>
              <a:pPr/>
              <a:t>13/11/2012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6385-EF2D-4C5F-AA54-B040113137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E0ED-0548-472C-BD39-8A29D962C0A3}" type="datetimeFigureOut">
              <a:rPr lang="en-GB" smtClean="0"/>
              <a:pPr/>
              <a:t>13/11/2012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6385-EF2D-4C5F-AA54-B040113137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E0ED-0548-472C-BD39-8A29D962C0A3}" type="datetimeFigureOut">
              <a:rPr lang="en-GB" smtClean="0"/>
              <a:pPr/>
              <a:t>13/11/2012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6385-EF2D-4C5F-AA54-B040113137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E0ED-0548-472C-BD39-8A29D962C0A3}" type="datetimeFigureOut">
              <a:rPr lang="en-GB" smtClean="0"/>
              <a:pPr/>
              <a:t>13/11/2012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6385-EF2D-4C5F-AA54-B040113137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E0ED-0548-472C-BD39-8A29D962C0A3}" type="datetimeFigureOut">
              <a:rPr lang="en-GB" smtClean="0"/>
              <a:pPr/>
              <a:t>13/11/2012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6385-EF2D-4C5F-AA54-B040113137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E0ED-0548-472C-BD39-8A29D962C0A3}" type="datetimeFigureOut">
              <a:rPr lang="en-GB" smtClean="0"/>
              <a:pPr/>
              <a:t>13/11/2012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6385-EF2D-4C5F-AA54-B040113137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E0ED-0548-472C-BD39-8A29D962C0A3}" type="datetimeFigureOut">
              <a:rPr lang="en-GB" smtClean="0"/>
              <a:pPr/>
              <a:t>13/11/2012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2F6385-EF2D-4C5F-AA54-B040113137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88E0ED-0548-472C-BD39-8A29D962C0A3}" type="datetimeFigureOut">
              <a:rPr lang="en-GB" smtClean="0"/>
              <a:pPr/>
              <a:t>13/11/2012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2F6385-EF2D-4C5F-AA54-B04011313799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4/OtitisExterna10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Volumes\mikepointon\Documents\Work\Presentations\ENT%20Talk%20Oct%2011\Nose%20Bleed%20from%20Abnormal%20Vessels%20in%20Littles%20Area.mov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gn.ac.uk/pdf/qrg117.pdf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northerndoctor.com/2010/09/27/dizziness-dix-hallpike-and-the-epley-manoeuvr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uidance.nice.org.uk/CG69" TargetMode="External"/><Relationship Id="rId2" Type="http://schemas.openxmlformats.org/officeDocument/2006/relationships/hyperlink" Target="http://guidance.nice.org.uk/CG4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43000"/>
            <a:ext cx="7851648" cy="1828800"/>
          </a:xfrm>
        </p:spPr>
        <p:txBody>
          <a:bodyPr/>
          <a:lstStyle/>
          <a:p>
            <a:r>
              <a:rPr lang="en-GB" dirty="0" smtClean="0"/>
              <a:t>ENT presentation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362200"/>
            <a:ext cx="7854696" cy="1752600"/>
          </a:xfrm>
        </p:spPr>
        <p:txBody>
          <a:bodyPr/>
          <a:lstStyle/>
          <a:p>
            <a:r>
              <a:rPr lang="en-GB" dirty="0" smtClean="0"/>
              <a:t>Barbara Adams and Mike </a:t>
            </a:r>
            <a:r>
              <a:rPr lang="en-GB" dirty="0" err="1" smtClean="0"/>
              <a:t>Pointon</a:t>
            </a:r>
            <a:endParaRPr lang="en-GB" dirty="0"/>
          </a:p>
        </p:txBody>
      </p:sp>
      <p:pic>
        <p:nvPicPr>
          <p:cNvPr id="27650" name="Picture 2" descr="http://www.midmeds.co.uk/images/ENt-C12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2095500" cy="3457576"/>
          </a:xfrm>
          <a:prstGeom prst="rect">
            <a:avLst/>
          </a:prstGeom>
          <a:noFill/>
        </p:spPr>
      </p:pic>
      <p:pic>
        <p:nvPicPr>
          <p:cNvPr id="27652" name="Picture 4" descr="http://www.judd-medical.co.uk/images/ent/ent%20cent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05064"/>
            <a:ext cx="3448050" cy="2571751"/>
          </a:xfrm>
          <a:prstGeom prst="rect">
            <a:avLst/>
          </a:prstGeom>
          <a:noFill/>
        </p:spPr>
      </p:pic>
      <p:pic>
        <p:nvPicPr>
          <p:cNvPr id="27656" name="Picture 8" descr="http://www.newcastle-hospitals.org.uk/_assets/media/EarNoseandThroat/Choose_the_B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495800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78328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Otitis</a:t>
            </a:r>
            <a:r>
              <a:rPr lang="en-GB" sz="3200" dirty="0" smtClean="0"/>
              <a:t> media with effusion (OME) / Glue ear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73424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Definition: non-purulent collection of fluid in middle ear</a:t>
            </a:r>
          </a:p>
          <a:p>
            <a:pPr>
              <a:buNone/>
            </a:pPr>
            <a:r>
              <a:rPr lang="en-GB" sz="2400" dirty="0" smtClean="0"/>
              <a:t>	(must be &gt; 2/52 after recent AOM to be classed as Glue ear)</a:t>
            </a:r>
          </a:p>
          <a:p>
            <a:r>
              <a:rPr lang="en-GB" sz="2400" dirty="0" smtClean="0"/>
              <a:t>Causes:</a:t>
            </a:r>
          </a:p>
          <a:p>
            <a:pPr lvl="1"/>
            <a:r>
              <a:rPr lang="en-GB" sz="2200" dirty="0" smtClean="0"/>
              <a:t>Eustachian tube dysfunction</a:t>
            </a:r>
          </a:p>
          <a:p>
            <a:pPr lvl="1"/>
            <a:r>
              <a:rPr lang="en-GB" sz="2200" dirty="0" smtClean="0"/>
              <a:t>&gt; 50% due to AOM especially in &lt; 3 yrs</a:t>
            </a:r>
            <a:endParaRPr lang="en-GB" sz="2400" dirty="0" smtClean="0"/>
          </a:p>
          <a:p>
            <a:pPr lvl="1"/>
            <a:r>
              <a:rPr lang="en-GB" sz="2200" dirty="0" smtClean="0"/>
              <a:t>Other: low grade bacterial/viral infections; gastric reflux; nasal allergies; adenoids or nasal polyps; CF; Down’s</a:t>
            </a:r>
          </a:p>
          <a:p>
            <a:pPr lvl="1"/>
            <a:r>
              <a:rPr lang="en-GB" sz="2200" dirty="0" smtClean="0"/>
              <a:t>Pressure changes e.g. with flying or scuba diving (adults)</a:t>
            </a:r>
          </a:p>
          <a:p>
            <a:r>
              <a:rPr lang="en-GB" sz="2400" dirty="0" smtClean="0"/>
              <a:t>Symptoms: </a:t>
            </a:r>
          </a:p>
          <a:p>
            <a:pPr lvl="1"/>
            <a:r>
              <a:rPr lang="en-GB" sz="2200" dirty="0" smtClean="0"/>
              <a:t>hearing loss </a:t>
            </a:r>
          </a:p>
          <a:p>
            <a:pPr lvl="1"/>
            <a:r>
              <a:rPr lang="en-GB" sz="2200" dirty="0" smtClean="0"/>
              <a:t>absence of earache or systemic upset </a:t>
            </a:r>
          </a:p>
          <a:p>
            <a:pPr lvl="1"/>
            <a:r>
              <a:rPr lang="en-GB" sz="2200" dirty="0" smtClean="0"/>
              <a:t>can present with problems of speech/language development, behaviour or social interaction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05800" cy="1143000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Otitis</a:t>
            </a:r>
            <a:r>
              <a:rPr lang="en-GB" sz="3200" dirty="0" smtClean="0"/>
              <a:t> media with effusion</a:t>
            </a:r>
            <a:endParaRPr lang="en-GB" sz="3200" dirty="0"/>
          </a:p>
        </p:txBody>
      </p:sp>
      <p:pic>
        <p:nvPicPr>
          <p:cNvPr id="5" name="Picture 2" descr="http://trialx.com/curetalk/wp-content/blogs.dir/7/files/2011/05/diseases/Otitis_Media_With_Effusio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12134" cy="460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90465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Other  causes of hearing loss (or perceived loss)-</a:t>
            </a:r>
          </a:p>
          <a:p>
            <a:pPr lvl="1"/>
            <a:r>
              <a:rPr lang="en-GB" sz="2200" dirty="0" smtClean="0"/>
              <a:t>Foreign body in EAC</a:t>
            </a:r>
          </a:p>
          <a:p>
            <a:pPr lvl="1"/>
            <a:r>
              <a:rPr lang="en-GB" sz="2200" dirty="0" smtClean="0"/>
              <a:t>perforated TM</a:t>
            </a:r>
          </a:p>
          <a:p>
            <a:pPr lvl="1"/>
            <a:r>
              <a:rPr lang="en-GB" sz="2200" dirty="0" smtClean="0"/>
              <a:t>SNHL</a:t>
            </a:r>
          </a:p>
          <a:p>
            <a:pPr lvl="1"/>
            <a:r>
              <a:rPr lang="en-GB" sz="2200" dirty="0" smtClean="0"/>
              <a:t>listening problems inc ADHD and learning difficulty</a:t>
            </a:r>
          </a:p>
          <a:p>
            <a:endParaRPr lang="en-GB" sz="2400" dirty="0" smtClean="0"/>
          </a:p>
          <a:p>
            <a:r>
              <a:rPr lang="en-GB" sz="2400" b="1" dirty="0" smtClean="0"/>
              <a:t>Initial management of OME</a:t>
            </a:r>
          </a:p>
          <a:p>
            <a:pPr lvl="1"/>
            <a:r>
              <a:rPr lang="en-GB" sz="2200" dirty="0" smtClean="0"/>
              <a:t>Ask about developmental delay or language difficulties</a:t>
            </a:r>
          </a:p>
          <a:p>
            <a:pPr lvl="1"/>
            <a:r>
              <a:rPr lang="en-GB" sz="2400" dirty="0" smtClean="0"/>
              <a:t>Hearing test</a:t>
            </a:r>
            <a:endParaRPr lang="en-GB" dirty="0" smtClean="0"/>
          </a:p>
          <a:p>
            <a:pPr lvl="1"/>
            <a:r>
              <a:rPr lang="en-GB" sz="2400" dirty="0" smtClean="0"/>
              <a:t>Drugs not recommended as OME usually self limiting but consider  ICS if there is associated allergic rhinitis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55576" y="620688"/>
          <a:ext cx="3960440" cy="57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4932040" y="620688"/>
          <a:ext cx="385192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Rectangle 7"/>
          <p:cNvSpPr/>
          <p:nvPr/>
        </p:nvSpPr>
        <p:spPr>
          <a:xfrm>
            <a:off x="4932040" y="4509120"/>
            <a:ext cx="38884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Early intervention with grommets gives no benefit for long-term hearing, language and behaviour and increases risk of TM abnormalities.  Subgroup with hearing loss &gt; 25DB may benefit from early grommet insertion.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"/>
          </a:xfrm>
        </p:spPr>
        <p:txBody>
          <a:bodyPr>
            <a:normAutofit fontScale="90000"/>
          </a:bodyPr>
          <a:lstStyle/>
          <a:p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832648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smtClean="0"/>
              <a:t>OME general advice:</a:t>
            </a:r>
          </a:p>
          <a:p>
            <a:pPr lvl="1"/>
            <a:r>
              <a:rPr lang="en-GB" sz="2200" dirty="0" smtClean="0"/>
              <a:t>good prognosis, self-limiting and &gt;90% get resolution within 6m; limited proven benefit from drugs</a:t>
            </a:r>
          </a:p>
          <a:p>
            <a:pPr>
              <a:buNone/>
            </a:pPr>
            <a:endParaRPr lang="en-GB" sz="2400" dirty="0" smtClean="0"/>
          </a:p>
          <a:p>
            <a:r>
              <a:rPr lang="en-GB" sz="2400" dirty="0" smtClean="0"/>
              <a:t>OME in adults is unusual in adults and need referral to ENT (unilateral could mean nasopharyngeal ca)</a:t>
            </a:r>
          </a:p>
          <a:p>
            <a:endParaRPr lang="en-GB" sz="2400" dirty="0" smtClean="0"/>
          </a:p>
          <a:p>
            <a:r>
              <a:rPr lang="en-GB" sz="2400" dirty="0" smtClean="0"/>
              <a:t>Grommets – general points:</a:t>
            </a:r>
          </a:p>
          <a:p>
            <a:pPr lvl="1"/>
            <a:r>
              <a:rPr lang="en-GB" sz="2200" dirty="0" smtClean="0"/>
              <a:t>usually stop functioning after 10m </a:t>
            </a:r>
          </a:p>
          <a:p>
            <a:pPr lvl="1"/>
            <a:r>
              <a:rPr lang="en-GB" sz="2200" dirty="0" smtClean="0"/>
              <a:t>approx 50% require reinsertion within 5y</a:t>
            </a:r>
          </a:p>
          <a:p>
            <a:pPr lvl="1"/>
            <a:r>
              <a:rPr lang="en-GB" sz="2200" dirty="0" smtClean="0"/>
              <a:t> conductive deafness after extrusion improves slowly</a:t>
            </a:r>
          </a:p>
          <a:p>
            <a:pPr lvl="1"/>
            <a:r>
              <a:rPr lang="en-GB" sz="2200" dirty="0" smtClean="0"/>
              <a:t>Complications are </a:t>
            </a:r>
            <a:r>
              <a:rPr lang="en-GB" sz="2200" dirty="0" err="1" smtClean="0"/>
              <a:t>otorrhoea</a:t>
            </a:r>
            <a:r>
              <a:rPr lang="en-GB" sz="2200" dirty="0" smtClean="0"/>
              <a:t>, may need specialist input.</a:t>
            </a:r>
          </a:p>
          <a:p>
            <a:pPr lvl="1"/>
            <a:r>
              <a:rPr lang="en-GB" sz="2200" dirty="0" smtClean="0"/>
              <a:t>most activities unaffected, i.e. can fly and swim but avoid immersion; re hearing loss should face child when speaking</a:t>
            </a:r>
          </a:p>
          <a:p>
            <a:endParaRPr lang="en-GB" sz="2200" dirty="0" smtClean="0"/>
          </a:p>
          <a:p>
            <a:r>
              <a:rPr lang="en-GB" sz="2200" dirty="0" smtClean="0"/>
              <a:t>Adenoidectomy: is usually second line treatment for OME but no UK national guideline; conflicting evidence.</a:t>
            </a:r>
          </a:p>
          <a:p>
            <a:endParaRPr lang="en-GB" sz="2200" dirty="0" smtClean="0"/>
          </a:p>
          <a:p>
            <a:r>
              <a:rPr lang="en-GB" sz="2200" dirty="0" smtClean="0"/>
              <a:t>No evidence for Tonsillectomy in OME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Chronic </a:t>
            </a:r>
            <a:r>
              <a:rPr lang="en-GB" sz="3200" dirty="0" err="1" smtClean="0"/>
              <a:t>Suppurative</a:t>
            </a:r>
            <a:r>
              <a:rPr lang="en-GB" sz="3200" dirty="0" smtClean="0"/>
              <a:t> </a:t>
            </a:r>
            <a:r>
              <a:rPr lang="en-GB" sz="3200" dirty="0" err="1" smtClean="0"/>
              <a:t>Otitis</a:t>
            </a:r>
            <a:r>
              <a:rPr lang="en-GB" sz="3200" dirty="0" smtClean="0"/>
              <a:t> Media (CSOM)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/>
              <a:t>Symptoms</a:t>
            </a:r>
          </a:p>
          <a:p>
            <a:pPr lvl="1"/>
            <a:r>
              <a:rPr lang="en-GB" sz="2200" dirty="0" smtClean="0"/>
              <a:t>persistent painless </a:t>
            </a:r>
            <a:r>
              <a:rPr lang="en-GB" sz="2200" dirty="0" err="1" smtClean="0"/>
              <a:t>otorrhoea</a:t>
            </a:r>
            <a:r>
              <a:rPr lang="en-GB" sz="2200" dirty="0" smtClean="0"/>
              <a:t> &gt;2w </a:t>
            </a:r>
          </a:p>
          <a:p>
            <a:pPr lvl="1"/>
            <a:r>
              <a:rPr lang="en-GB" sz="2200" dirty="0" smtClean="0"/>
              <a:t>May be preceded by AOM, trauma and grommets</a:t>
            </a:r>
          </a:p>
          <a:p>
            <a:endParaRPr lang="en-GB" sz="2400" dirty="0" smtClean="0"/>
          </a:p>
          <a:p>
            <a:r>
              <a:rPr lang="en-GB" sz="2400" dirty="0" smtClean="0"/>
              <a:t>Differentials</a:t>
            </a:r>
          </a:p>
          <a:p>
            <a:pPr lvl="1"/>
            <a:r>
              <a:rPr lang="en-GB" sz="2200" dirty="0" smtClean="0"/>
              <a:t>OE, FB, wax</a:t>
            </a:r>
          </a:p>
          <a:p>
            <a:endParaRPr lang="en-GB" sz="2400" dirty="0" smtClean="0"/>
          </a:p>
          <a:p>
            <a:r>
              <a:rPr lang="en-GB" sz="2400" dirty="0" smtClean="0"/>
              <a:t>Assessment</a:t>
            </a:r>
          </a:p>
          <a:p>
            <a:pPr lvl="1"/>
            <a:r>
              <a:rPr lang="en-GB" sz="2200" dirty="0" smtClean="0"/>
              <a:t>Exclude intracranial involvement, facial paralysis or </a:t>
            </a:r>
            <a:r>
              <a:rPr lang="en-GB" sz="2200" dirty="0" err="1" smtClean="0"/>
              <a:t>mastoiditis</a:t>
            </a:r>
            <a:r>
              <a:rPr lang="en-GB" sz="2200" dirty="0" smtClean="0"/>
              <a:t>- needs admission</a:t>
            </a:r>
          </a:p>
          <a:p>
            <a:pPr lvl="1"/>
            <a:r>
              <a:rPr lang="en-GB" sz="2200" dirty="0" smtClean="0"/>
              <a:t>otherwise routine referral 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Otitis</a:t>
            </a:r>
            <a:r>
              <a:rPr lang="en-GB" sz="3200" dirty="0" smtClean="0"/>
              <a:t> </a:t>
            </a:r>
            <a:r>
              <a:rPr lang="en-GB" sz="3200" dirty="0" err="1" smtClean="0"/>
              <a:t>externa</a:t>
            </a:r>
            <a:r>
              <a:rPr lang="en-GB" sz="3200" dirty="0" smtClean="0"/>
              <a:t> (OE)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/>
              <a:t>Inflammation of EAC</a:t>
            </a:r>
          </a:p>
          <a:p>
            <a:endParaRPr lang="en-GB" sz="2400" dirty="0" smtClean="0"/>
          </a:p>
          <a:p>
            <a:r>
              <a:rPr lang="en-GB" sz="2400" dirty="0" smtClean="0"/>
              <a:t>Localised OE: </a:t>
            </a:r>
            <a:r>
              <a:rPr lang="en-GB" sz="2400" dirty="0" err="1" smtClean="0"/>
              <a:t>folliculitis</a:t>
            </a:r>
            <a:r>
              <a:rPr lang="en-GB" sz="2400" dirty="0" smtClean="0"/>
              <a:t> that can progress to a furuncle</a:t>
            </a:r>
          </a:p>
          <a:p>
            <a:r>
              <a:rPr lang="en-GB" sz="2400" dirty="0" smtClean="0"/>
              <a:t>Diffuse OE: more widespread inflammation e.g. swimmers ear</a:t>
            </a:r>
          </a:p>
          <a:p>
            <a:endParaRPr lang="en-GB" sz="2400" dirty="0" smtClean="0"/>
          </a:p>
          <a:p>
            <a:r>
              <a:rPr lang="en-GB" sz="2400" dirty="0" smtClean="0"/>
              <a:t>OE defined as: acute if episode&lt;3w; chronic if &gt;3m</a:t>
            </a:r>
          </a:p>
          <a:p>
            <a:endParaRPr lang="en-GB" sz="2400" dirty="0" smtClean="0"/>
          </a:p>
          <a:p>
            <a:r>
              <a:rPr lang="en-GB" sz="2400" dirty="0" smtClean="0"/>
              <a:t>Malignant OE: extends to mastoid and temporal bones resulting in </a:t>
            </a:r>
            <a:r>
              <a:rPr lang="en-GB" sz="2400" dirty="0" err="1" smtClean="0"/>
              <a:t>osteitis</a:t>
            </a:r>
            <a:r>
              <a:rPr lang="en-GB" sz="2400" dirty="0" smtClean="0"/>
              <a:t>. Typically in elderly diabetics. Suspect if pain seems disproportionate to clinical findings</a:t>
            </a:r>
          </a:p>
          <a:p>
            <a:endParaRPr lang="en-GB" sz="2400" dirty="0" smtClean="0"/>
          </a:p>
          <a:p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Localised OE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400" dirty="0" smtClean="0"/>
              <a:t>Causes: usually infected hair root by staph </a:t>
            </a:r>
            <a:r>
              <a:rPr lang="en-GB" sz="2400" dirty="0" err="1" smtClean="0"/>
              <a:t>aureus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Symptoms: severe ear pain (compared to size of lesion); relief if furuncle bursts; hearing loss if EAC very swollen</a:t>
            </a:r>
          </a:p>
          <a:p>
            <a:endParaRPr lang="en-GB" sz="2400" dirty="0" smtClean="0"/>
          </a:p>
          <a:p>
            <a:r>
              <a:rPr lang="en-GB" sz="2400" dirty="0" smtClean="0"/>
              <a:t>Signs: tiny red swelling in EAC (early); later has white or yellow pus-filled centre which can completely occlude EAC</a:t>
            </a:r>
          </a:p>
          <a:p>
            <a:pPr>
              <a:buNone/>
            </a:pPr>
            <a:endParaRPr lang="en-GB" sz="2400" dirty="0" smtClean="0"/>
          </a:p>
          <a:p>
            <a:r>
              <a:rPr lang="en-GB" sz="2400" dirty="0" smtClean="0"/>
              <a:t>Management: analgesia; hot compress; antibiotic only if severe infection or high risk patient - </a:t>
            </a:r>
            <a:r>
              <a:rPr lang="en-GB" sz="2400" dirty="0" err="1" smtClean="0"/>
              <a:t>flucloxacillin</a:t>
            </a:r>
            <a:r>
              <a:rPr lang="en-GB" sz="2400" dirty="0" smtClean="0"/>
              <a:t> or erythromycin</a:t>
            </a:r>
          </a:p>
          <a:p>
            <a:endParaRPr lang="en-GB" sz="2400" dirty="0" smtClean="0"/>
          </a:p>
          <a:p>
            <a:r>
              <a:rPr lang="en-GB" sz="2400" dirty="0" smtClean="0"/>
              <a:t>Refer: if needs I+D, no response to antibiotic or </a:t>
            </a:r>
            <a:r>
              <a:rPr lang="en-GB" sz="2400" dirty="0" err="1" smtClean="0"/>
              <a:t>cellulitis</a:t>
            </a:r>
            <a:r>
              <a:rPr lang="en-GB" sz="2400" dirty="0" smtClean="0"/>
              <a:t> spreading outside EAC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Acute diffuse OE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112568"/>
          </a:xfrm>
        </p:spPr>
        <p:txBody>
          <a:bodyPr>
            <a:noAutofit/>
          </a:bodyPr>
          <a:lstStyle/>
          <a:p>
            <a:r>
              <a:rPr lang="en-GB" sz="2000" dirty="0" smtClean="0"/>
              <a:t>Causes: </a:t>
            </a:r>
          </a:p>
          <a:p>
            <a:pPr lvl="1"/>
            <a:r>
              <a:rPr lang="en-GB" sz="1600" dirty="0" smtClean="0"/>
              <a:t>bacterial infection- pseudomonas or staph </a:t>
            </a:r>
            <a:r>
              <a:rPr lang="en-GB" sz="1600" dirty="0" err="1" smtClean="0"/>
              <a:t>aureus</a:t>
            </a:r>
            <a:endParaRPr lang="en-GB" sz="1600" dirty="0" smtClean="0"/>
          </a:p>
          <a:p>
            <a:pPr lvl="1"/>
            <a:r>
              <a:rPr lang="en-GB" sz="1600" dirty="0" err="1" smtClean="0"/>
              <a:t>seborrhoeic</a:t>
            </a:r>
            <a:r>
              <a:rPr lang="en-GB" sz="1600" dirty="0" smtClean="0"/>
              <a:t> dermatitis</a:t>
            </a:r>
          </a:p>
          <a:p>
            <a:pPr lvl="1"/>
            <a:r>
              <a:rPr lang="en-GB" sz="1600" dirty="0" smtClean="0"/>
              <a:t>fungal infection- usually </a:t>
            </a:r>
            <a:r>
              <a:rPr lang="en-GB" sz="1600" dirty="0" err="1" smtClean="0"/>
              <a:t>candida</a:t>
            </a:r>
            <a:endParaRPr lang="en-GB" sz="1600" dirty="0" smtClean="0"/>
          </a:p>
          <a:p>
            <a:pPr lvl="1"/>
            <a:r>
              <a:rPr lang="en-GB" sz="1600" dirty="0" smtClean="0"/>
              <a:t>contact dermatitis - meds (sudden onset) or hearing aids/earplugs (insidious onset)</a:t>
            </a:r>
            <a:endParaRPr lang="en-GB" sz="2000" dirty="0" smtClean="0"/>
          </a:p>
          <a:p>
            <a:r>
              <a:rPr lang="en-GB" sz="2000" dirty="0" smtClean="0"/>
              <a:t>Symptoms: any combination of ear pain, itch, discharge and hearing loss</a:t>
            </a:r>
          </a:p>
          <a:p>
            <a:r>
              <a:rPr lang="en-GB" sz="2000" dirty="0" smtClean="0"/>
              <a:t>Signs: </a:t>
            </a:r>
          </a:p>
          <a:p>
            <a:pPr lvl="1"/>
            <a:r>
              <a:rPr lang="en-GB" sz="1600" dirty="0" smtClean="0"/>
              <a:t>EAC and/or external ear are red, swollen or eczematous</a:t>
            </a:r>
          </a:p>
          <a:p>
            <a:pPr lvl="1"/>
            <a:r>
              <a:rPr lang="en-GB" sz="1600" dirty="0" smtClean="0"/>
              <a:t>serous/purulent discharge</a:t>
            </a:r>
          </a:p>
          <a:p>
            <a:pPr lvl="1"/>
            <a:r>
              <a:rPr lang="en-GB" sz="1600" dirty="0" smtClean="0"/>
              <a:t>inflamed TM – may be difficult to visualise</a:t>
            </a:r>
          </a:p>
          <a:p>
            <a:pPr lvl="1"/>
            <a:r>
              <a:rPr lang="en-GB" sz="1600" dirty="0" smtClean="0"/>
              <a:t>pain on moving ear or jaw</a:t>
            </a:r>
            <a:endParaRPr lang="en-GB" sz="2000" dirty="0" smtClean="0"/>
          </a:p>
          <a:p>
            <a:r>
              <a:rPr lang="en-GB" sz="2000" dirty="0" smtClean="0"/>
              <a:t>Investigations: rarely useful but if treatment fails, send swab for bacterial and fungal 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5832648" cy="5616624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 smtClean="0"/>
              <a:t>Management: Use topical ear preparation for  7 days;</a:t>
            </a:r>
          </a:p>
          <a:p>
            <a:pPr lvl="1"/>
            <a:r>
              <a:rPr lang="en-GB" sz="1800" dirty="0" smtClean="0"/>
              <a:t> 2% acetic acid for mild cases</a:t>
            </a:r>
          </a:p>
          <a:p>
            <a:pPr lvl="1"/>
            <a:r>
              <a:rPr lang="en-GB" sz="1800" dirty="0" smtClean="0"/>
              <a:t>antibiotic plus steroid e.g. </a:t>
            </a:r>
            <a:r>
              <a:rPr lang="en-GB" sz="1800" dirty="0" err="1" smtClean="0"/>
              <a:t>Locorten-Vioform</a:t>
            </a:r>
            <a:r>
              <a:rPr lang="en-GB" sz="1800" dirty="0" smtClean="0"/>
              <a:t> </a:t>
            </a:r>
          </a:p>
          <a:p>
            <a:pPr lvl="1"/>
            <a:r>
              <a:rPr lang="en-GB" sz="1800" dirty="0" err="1" smtClean="0"/>
              <a:t>Gentisone</a:t>
            </a:r>
            <a:r>
              <a:rPr lang="en-GB" sz="1800" dirty="0" smtClean="0"/>
              <a:t> HC (NB not if perforation)</a:t>
            </a:r>
          </a:p>
          <a:p>
            <a:endParaRPr lang="en-GB" sz="2000" dirty="0" smtClean="0"/>
          </a:p>
          <a:p>
            <a:r>
              <a:rPr lang="en-GB" sz="2000" dirty="0" smtClean="0"/>
              <a:t>If wax/debris obstructing EAC or extensive swelling or </a:t>
            </a:r>
            <a:r>
              <a:rPr lang="en-GB" sz="2000" dirty="0" err="1" smtClean="0"/>
              <a:t>cellulitis</a:t>
            </a:r>
            <a:endParaRPr lang="en-GB" sz="2000" dirty="0" smtClean="0"/>
          </a:p>
          <a:p>
            <a:pPr lvl="1"/>
            <a:r>
              <a:rPr lang="en-GB" sz="2000" dirty="0" smtClean="0"/>
              <a:t>Pope wick</a:t>
            </a:r>
          </a:p>
          <a:p>
            <a:pPr lvl="1"/>
            <a:r>
              <a:rPr lang="en-GB" sz="2000" dirty="0" smtClean="0"/>
              <a:t>Dry mopping  (children)</a:t>
            </a:r>
          </a:p>
          <a:p>
            <a:pPr lvl="1"/>
            <a:r>
              <a:rPr lang="en-GB" sz="2000" dirty="0" err="1" smtClean="0"/>
              <a:t>Microsuction</a:t>
            </a:r>
            <a:r>
              <a:rPr lang="en-GB" sz="2000" dirty="0" smtClean="0"/>
              <a:t> (ENT PCC)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Advise re prevention of OE: keep ears clean and dry; treat underlying eczema/psoriasis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Failure of topical meds: </a:t>
            </a:r>
          </a:p>
          <a:p>
            <a:pPr lvl="1"/>
            <a:r>
              <a:rPr lang="en-GB" sz="1800" dirty="0" smtClean="0"/>
              <a:t>review diagnosis/compliance</a:t>
            </a:r>
          </a:p>
          <a:p>
            <a:pPr lvl="1"/>
            <a:r>
              <a:rPr lang="en-GB" sz="1800" dirty="0" smtClean="0"/>
              <a:t>consider PO </a:t>
            </a:r>
            <a:r>
              <a:rPr lang="en-GB" sz="1800" dirty="0" err="1" smtClean="0"/>
              <a:t>fluclox</a:t>
            </a:r>
            <a:r>
              <a:rPr lang="en-GB" sz="1800" dirty="0" smtClean="0"/>
              <a:t> or erythromycin</a:t>
            </a:r>
          </a:p>
          <a:p>
            <a:pPr lvl="1"/>
            <a:r>
              <a:rPr lang="en-GB" sz="1800" dirty="0" smtClean="0"/>
              <a:t>?fungal (spores in EAC)</a:t>
            </a:r>
          </a:p>
          <a:p>
            <a:pPr lvl="1"/>
            <a:r>
              <a:rPr lang="en-GB" sz="1800" dirty="0" smtClean="0"/>
              <a:t>Swab and refer</a:t>
            </a:r>
          </a:p>
          <a:p>
            <a:endParaRPr lang="en-GB" sz="2000" dirty="0" smtClean="0"/>
          </a:p>
          <a:p>
            <a:endParaRPr lang="en-GB" sz="2200" dirty="0" smtClean="0"/>
          </a:p>
          <a:p>
            <a:endParaRPr lang="en-GB" sz="3200" dirty="0" smtClean="0"/>
          </a:p>
          <a:p>
            <a:endParaRPr lang="en-GB" dirty="0"/>
          </a:p>
        </p:txBody>
      </p:sp>
      <p:pic>
        <p:nvPicPr>
          <p:cNvPr id="4" name="Picture 3" descr="disch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836712"/>
            <a:ext cx="2520280" cy="2520280"/>
          </a:xfrm>
          <a:prstGeom prst="rect">
            <a:avLst/>
          </a:prstGeom>
        </p:spPr>
      </p:pic>
      <p:pic>
        <p:nvPicPr>
          <p:cNvPr id="86018" name="Picture 2" descr="File:OtitisExterna1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501008"/>
            <a:ext cx="2304256" cy="2955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Aims and objectives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Know how to assess and manage common ENT problems in primary care</a:t>
            </a:r>
          </a:p>
          <a:p>
            <a:endParaRPr lang="en-GB" dirty="0" smtClean="0"/>
          </a:p>
          <a:p>
            <a:r>
              <a:rPr lang="en-GB" dirty="0" smtClean="0"/>
              <a:t>Know about watchful waiting and use of delayed prescriptions</a:t>
            </a:r>
          </a:p>
          <a:p>
            <a:endParaRPr lang="en-GB" dirty="0" smtClean="0"/>
          </a:p>
          <a:p>
            <a:r>
              <a:rPr lang="en-GB" dirty="0" smtClean="0"/>
              <a:t>Know how and when to refer to ENT secondary care for non-urgent referrals</a:t>
            </a:r>
          </a:p>
          <a:p>
            <a:endParaRPr lang="en-GB" dirty="0" smtClean="0"/>
          </a:p>
          <a:p>
            <a:r>
              <a:rPr lang="en-GB" dirty="0" smtClean="0"/>
              <a:t>Know about ENT emergencies and how to refer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Chronic OE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6093296"/>
          </a:xfrm>
        </p:spPr>
        <p:txBody>
          <a:bodyPr>
            <a:normAutofit fontScale="77500" lnSpcReduction="20000"/>
          </a:bodyPr>
          <a:lstStyle/>
          <a:p>
            <a:r>
              <a:rPr lang="en-GB" sz="2400" dirty="0" smtClean="0"/>
              <a:t>Causes: </a:t>
            </a:r>
          </a:p>
          <a:p>
            <a:pPr lvl="1"/>
            <a:r>
              <a:rPr lang="en-GB" sz="2200" dirty="0" smtClean="0"/>
              <a:t>Secondary fungal infection- due to prolonged use of topical </a:t>
            </a:r>
            <a:r>
              <a:rPr lang="en-GB" sz="2200" dirty="0" err="1" smtClean="0"/>
              <a:t>antibacterials</a:t>
            </a:r>
            <a:r>
              <a:rPr lang="en-GB" sz="2200" dirty="0" smtClean="0"/>
              <a:t> or steroids</a:t>
            </a:r>
          </a:p>
          <a:p>
            <a:pPr lvl="1"/>
            <a:r>
              <a:rPr lang="en-GB" sz="2200" dirty="0" err="1" smtClean="0"/>
              <a:t>Seborrhoeic</a:t>
            </a:r>
            <a:r>
              <a:rPr lang="en-GB" sz="2200" dirty="0" smtClean="0"/>
              <a:t> dermatitis; contact dermatitis</a:t>
            </a:r>
          </a:p>
          <a:p>
            <a:pPr lvl="1"/>
            <a:r>
              <a:rPr lang="en-GB" sz="2200" dirty="0" smtClean="0"/>
              <a:t>Sometimes no cause can be found for OE</a:t>
            </a:r>
          </a:p>
          <a:p>
            <a:endParaRPr lang="en-GB" sz="2400" dirty="0" smtClean="0"/>
          </a:p>
          <a:p>
            <a:r>
              <a:rPr lang="en-GB" sz="2400" dirty="0" smtClean="0"/>
              <a:t>Symptoms:</a:t>
            </a:r>
          </a:p>
          <a:p>
            <a:pPr lvl="1"/>
            <a:r>
              <a:rPr lang="en-GB" sz="2200" dirty="0" smtClean="0"/>
              <a:t>mild discomfort; pain usually mild</a:t>
            </a:r>
          </a:p>
          <a:p>
            <a:endParaRPr lang="en-GB" sz="2400" dirty="0" smtClean="0"/>
          </a:p>
          <a:p>
            <a:r>
              <a:rPr lang="en-GB" sz="2400" dirty="0" smtClean="0"/>
              <a:t>Signs:</a:t>
            </a:r>
          </a:p>
          <a:p>
            <a:pPr lvl="1"/>
            <a:r>
              <a:rPr lang="en-GB" sz="2200" dirty="0" smtClean="0"/>
              <a:t>lack of ear wax; dry, hypertrophic skin leading to canal </a:t>
            </a:r>
            <a:r>
              <a:rPr lang="en-GB" sz="2200" dirty="0" err="1" smtClean="0"/>
              <a:t>stenosis</a:t>
            </a:r>
            <a:r>
              <a:rPr lang="en-GB" sz="2200" dirty="0" smtClean="0"/>
              <a:t>; pain on exam</a:t>
            </a:r>
          </a:p>
          <a:p>
            <a:pPr lvl="1"/>
            <a:r>
              <a:rPr lang="en-GB" sz="2200" dirty="0" smtClean="0"/>
              <a:t>Assess risk /precipitating factors; severity of symptoms; signs of fungal infection- whitish cotton-like strands in EAC,  black or white balls of </a:t>
            </a:r>
            <a:r>
              <a:rPr lang="en-GB" sz="2200" dirty="0" err="1" smtClean="0"/>
              <a:t>aspergillus</a:t>
            </a:r>
            <a:r>
              <a:rPr lang="en-GB" sz="2200" dirty="0" smtClean="0"/>
              <a:t>. Look for signs of dermatitis, evidence of allergy (ear plugs etc) or focus of fungal infection elsewhere, e.g. Skin, nails, vagina- can cause 2’ inflammation EAC </a:t>
            </a:r>
          </a:p>
          <a:p>
            <a:endParaRPr lang="en-GB" sz="2400" dirty="0" smtClean="0"/>
          </a:p>
          <a:p>
            <a:r>
              <a:rPr lang="en-GB" sz="2400" dirty="0" smtClean="0"/>
              <a:t>Investigations:</a:t>
            </a:r>
          </a:p>
          <a:p>
            <a:pPr lvl="1"/>
            <a:r>
              <a:rPr lang="en-GB" sz="2200" dirty="0" smtClean="0"/>
              <a:t>only take swab for C+S if treatment fails as interpretation can be difficult: sensitivities are determined for systemic use and much higher concentrations can be achieved by topical use; organisms may be contaminants, usually fungal overgrowth after using antibacterial drops due to suppressed normal bacterial flora</a:t>
            </a:r>
          </a:p>
          <a:p>
            <a:endParaRPr lang="en-GB" sz="2400" dirty="0" smtClean="0"/>
          </a:p>
        </p:txBody>
      </p:sp>
      <p:pic>
        <p:nvPicPr>
          <p:cNvPr id="5" name="Picture 4" descr="fungal e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1556792"/>
            <a:ext cx="2200275" cy="164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Chronic OE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smtClean="0"/>
              <a:t>Management:</a:t>
            </a:r>
          </a:p>
          <a:p>
            <a:pPr lvl="1"/>
            <a:r>
              <a:rPr lang="en-GB" sz="2200" dirty="0" smtClean="0"/>
              <a:t>advise general measures as for acute diffuse OE</a:t>
            </a:r>
          </a:p>
          <a:p>
            <a:pPr lvl="1"/>
            <a:endParaRPr lang="en-GB" sz="2200" dirty="0" smtClean="0"/>
          </a:p>
          <a:p>
            <a:r>
              <a:rPr lang="en-GB" sz="2400" dirty="0" smtClean="0"/>
              <a:t>Treatment depends on cause - often requires more than one strategy:</a:t>
            </a:r>
          </a:p>
          <a:p>
            <a:endParaRPr lang="en-GB" sz="2400" dirty="0" smtClean="0"/>
          </a:p>
          <a:p>
            <a:pPr lvl="1"/>
            <a:r>
              <a:rPr lang="en-GB" sz="2200" dirty="0" smtClean="0"/>
              <a:t>if fungal infection- top antifungal, refer if poor response</a:t>
            </a:r>
          </a:p>
          <a:p>
            <a:pPr lvl="1"/>
            <a:r>
              <a:rPr lang="en-GB" sz="2200" dirty="0" err="1" smtClean="0"/>
              <a:t>seborrhoeic</a:t>
            </a:r>
            <a:r>
              <a:rPr lang="en-GB" sz="2200" dirty="0" smtClean="0"/>
              <a:t> dermatitis- antifungal and steroid combined</a:t>
            </a:r>
          </a:p>
          <a:p>
            <a:pPr lvl="1"/>
            <a:r>
              <a:rPr lang="en-GB" sz="2200" dirty="0" smtClean="0"/>
              <a:t>If no cause evident- 7d course top steroid +/- acetic acid spray. If good response, may need to continue steroid but reduce potency/dose.</a:t>
            </a:r>
          </a:p>
          <a:p>
            <a:pPr lvl="1"/>
            <a:r>
              <a:rPr lang="en-GB" sz="2200" dirty="0" smtClean="0"/>
              <a:t>If cannot be withdrawn after 2-3m, refer ENT. If poor response, try trial of top antifungal</a:t>
            </a:r>
          </a:p>
          <a:p>
            <a:pPr lvl="1"/>
            <a:r>
              <a:rPr lang="en-GB" sz="2200" dirty="0" smtClean="0"/>
              <a:t>Refer ENT if contact sensitivity (re patch testing); if EAC occluded; if malignant OE suspected.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Management depends on what it is:</a:t>
            </a:r>
          </a:p>
          <a:p>
            <a:r>
              <a:rPr lang="en-US" dirty="0" smtClean="0"/>
              <a:t>Batteries – immediate referral to ENT</a:t>
            </a:r>
          </a:p>
          <a:p>
            <a:r>
              <a:rPr lang="en-US" dirty="0" smtClean="0"/>
              <a:t>Inert FB – e.g. retained grommet, beads, foam - not so urgent</a:t>
            </a:r>
          </a:p>
          <a:p>
            <a:r>
              <a:rPr lang="en-US" dirty="0" smtClean="0"/>
              <a:t>Organic – e.g. food, insects. May cause infection therefore should be dealt with sooner. For insects – drown in olive oil first.</a:t>
            </a:r>
          </a:p>
          <a:p>
            <a:r>
              <a:rPr lang="en-US" dirty="0" smtClean="0"/>
              <a:t>Some FBs may resolve with syringing, but if not refer to PCC</a:t>
            </a:r>
          </a:p>
          <a:p>
            <a:r>
              <a:rPr lang="en-US" dirty="0" smtClean="0"/>
              <a:t>Do not attempt to remove under direct </a:t>
            </a:r>
            <a:r>
              <a:rPr lang="en-US" dirty="0" err="1" smtClean="0"/>
              <a:t>visualisation</a:t>
            </a:r>
            <a:r>
              <a:rPr lang="en-US" dirty="0" smtClean="0"/>
              <a:t> as more likely to cause harm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Nose</a:t>
            </a:r>
            <a:br>
              <a:rPr lang="en-US" dirty="0" smtClean="0"/>
            </a:br>
            <a:endParaRPr lang="en-US" dirty="0">
              <a:ea typeface="+mj-ea"/>
            </a:endParaRPr>
          </a:p>
        </p:txBody>
      </p:sp>
      <p:sp>
        <p:nvSpPr>
          <p:cNvPr id="9219" name="Subtitle 4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Anterior or Posterior – hx gives clues</a:t>
            </a:r>
          </a:p>
          <a:p>
            <a:pPr eaLnBrk="1" hangingPunct="1"/>
            <a:r>
              <a:rPr lang="en-US"/>
              <a:t>&gt; 90% from Little’s Area </a:t>
            </a:r>
          </a:p>
          <a:p>
            <a:pPr eaLnBrk="1" hangingPunct="1"/>
            <a:r>
              <a:rPr lang="en-US"/>
              <a:t>Age gives clue – more likely posterior in Elderly</a:t>
            </a:r>
          </a:p>
          <a:p>
            <a:pPr eaLnBrk="1" hangingPunct="1"/>
            <a:r>
              <a:rPr lang="en-GB"/>
              <a:t>Cause: Idiopathic, trauma (nose picking), dry mucosa, hypertension, coagulopathy, NSAID, Warfarin, tumour</a:t>
            </a:r>
          </a:p>
          <a:p>
            <a:pPr eaLnBrk="1" hangingPunct="1"/>
            <a:r>
              <a:rPr lang="en-GB"/>
              <a:t>CAN BE FATAL!!!</a:t>
            </a:r>
          </a:p>
          <a:p>
            <a:pPr eaLnBrk="1" hangingPunct="1"/>
            <a:r>
              <a:rPr lang="en-GB"/>
              <a:t>First Aid: Compression &amp; Ice</a:t>
            </a:r>
          </a:p>
          <a:p>
            <a:pPr eaLnBrk="1" hangingPunct="1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  <a:cs typeface="+mj-cs"/>
              </a:rPr>
              <a:t>Epistaxis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732462"/>
          </a:xfrm>
        </p:spPr>
        <p:txBody>
          <a:bodyPr/>
          <a:lstStyle/>
          <a:p>
            <a:pPr eaLnBrk="1" hangingPunct="1"/>
            <a:r>
              <a:rPr lang="en-US"/>
              <a:t>Avoid blowing their nose (1/52)</a:t>
            </a:r>
          </a:p>
          <a:p>
            <a:pPr eaLnBrk="1" hangingPunct="1"/>
            <a:r>
              <a:rPr lang="en-US"/>
              <a:t>Avoid hot drinks (1/52)</a:t>
            </a:r>
          </a:p>
          <a:p>
            <a:pPr eaLnBrk="1" hangingPunct="1"/>
            <a:r>
              <a:rPr lang="en-US"/>
              <a:t>Naseptin cream 1/52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Admit: If cannot control, elderly, warfarinised, low platelets, recurrent excessive bleeding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PCC: If not settling with conservative rx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AgNO3 cautery – can be done in GP</a:t>
            </a:r>
          </a:p>
          <a:p>
            <a:pPr eaLnBrk="1" hangingPunct="1"/>
            <a:r>
              <a:rPr lang="en-US"/>
              <a:t>Packing, Electrocautery, Surgery (SPA ligation, ECA ligation, embolisation)</a:t>
            </a:r>
          </a:p>
          <a:p>
            <a:pPr eaLnBrk="1" hangingPunct="1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acintosh HD:Users:Mike:Downloads:Nose Bleed from Abnormal Vessels in Littles Area.mov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76300" y="495300"/>
            <a:ext cx="7348538" cy="5511800"/>
          </a:xfrm>
          <a:ln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4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410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1" charset="2"/>
              <a:buNone/>
            </a:pPr>
            <a:r>
              <a:rPr lang="en-US" dirty="0" err="1"/>
              <a:t>Cautery</a:t>
            </a:r>
            <a:r>
              <a:rPr lang="en-US" dirty="0"/>
              <a:t>: What you need:</a:t>
            </a:r>
          </a:p>
          <a:p>
            <a:pPr eaLnBrk="1" hangingPunct="1"/>
            <a:r>
              <a:rPr lang="en-US" dirty="0"/>
              <a:t>A good </a:t>
            </a:r>
            <a:r>
              <a:rPr lang="en-US" dirty="0" err="1"/>
              <a:t>lightsource</a:t>
            </a:r>
            <a:endParaRPr lang="en-US" dirty="0"/>
          </a:p>
          <a:p>
            <a:pPr eaLnBrk="1" hangingPunct="1"/>
            <a:r>
              <a:rPr lang="en-US" dirty="0"/>
              <a:t>Nasal speculum (or large aural speculum)</a:t>
            </a:r>
          </a:p>
          <a:p>
            <a:pPr eaLnBrk="1" hangingPunct="1"/>
            <a:r>
              <a:rPr lang="en-US" dirty="0" err="1"/>
              <a:t>Lignocaine</a:t>
            </a:r>
            <a:r>
              <a:rPr lang="en-US" dirty="0"/>
              <a:t> (with adrenalin)</a:t>
            </a:r>
          </a:p>
          <a:p>
            <a:pPr eaLnBrk="1" hangingPunct="1"/>
            <a:r>
              <a:rPr lang="en-US" dirty="0"/>
              <a:t>Cotton wool</a:t>
            </a:r>
          </a:p>
          <a:p>
            <a:pPr eaLnBrk="1" hangingPunct="1"/>
            <a:r>
              <a:rPr lang="en-US" dirty="0" err="1"/>
              <a:t>Cautery</a:t>
            </a:r>
            <a:r>
              <a:rPr lang="en-US" dirty="0"/>
              <a:t> sticks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lang="en-GB" sz="2300" dirty="0"/>
              <a:t>Causative factors – allergic, viral, bacterial, fungal, autoimmune. </a:t>
            </a:r>
          </a:p>
          <a:p>
            <a:r>
              <a:rPr lang="en-GB" sz="2300" dirty="0"/>
              <a:t>Acute &lt;12wks, Chronic &gt;12wks, Recurrent (&gt;4/yr)</a:t>
            </a:r>
          </a:p>
          <a:p>
            <a:r>
              <a:rPr lang="en-GB" sz="2300" dirty="0"/>
              <a:t>15% population. 6 million lost working days / yr in the UK</a:t>
            </a:r>
          </a:p>
          <a:p>
            <a:r>
              <a:rPr lang="en-GB" sz="2300" dirty="0"/>
              <a:t>Presents as “My cold won’t go away</a:t>
            </a:r>
            <a:r>
              <a:rPr lang="en-GB" sz="2300" dirty="0" smtClean="0"/>
              <a:t>” – </a:t>
            </a:r>
            <a:r>
              <a:rPr lang="en-GB" sz="2300" dirty="0" err="1" smtClean="0"/>
              <a:t>persistant</a:t>
            </a:r>
            <a:r>
              <a:rPr lang="en-GB" sz="2300" dirty="0" smtClean="0"/>
              <a:t> symptoms of URTI, without improvement after 10-14 days or worsening after 5 days</a:t>
            </a:r>
          </a:p>
          <a:p>
            <a:r>
              <a:rPr lang="en-GB" sz="2300" dirty="0"/>
              <a:t>Major: </a:t>
            </a:r>
          </a:p>
          <a:p>
            <a:pPr lvl="1"/>
            <a:r>
              <a:rPr lang="en-GB" dirty="0">
                <a:cs typeface="ＭＳ Ｐゴシック" pitchFamily="-1" charset="-128"/>
              </a:rPr>
              <a:t>Nasal congestion/obstruction</a:t>
            </a:r>
          </a:p>
          <a:p>
            <a:pPr lvl="1"/>
            <a:r>
              <a:rPr lang="en-GB" dirty="0">
                <a:cs typeface="ＭＳ Ｐゴシック" pitchFamily="-1" charset="-128"/>
              </a:rPr>
              <a:t>Purulent discharge</a:t>
            </a:r>
          </a:p>
          <a:p>
            <a:pPr lvl="1"/>
            <a:r>
              <a:rPr lang="en-GB" dirty="0">
                <a:cs typeface="ＭＳ Ｐゴシック" pitchFamily="-1" charset="-128"/>
              </a:rPr>
              <a:t>Loss of smell</a:t>
            </a:r>
          </a:p>
          <a:p>
            <a:pPr lvl="1"/>
            <a:r>
              <a:rPr lang="en-GB" dirty="0">
                <a:cs typeface="ＭＳ Ｐゴシック" pitchFamily="-1" charset="-128"/>
              </a:rPr>
              <a:t>Facial pain / ear pain or fullness</a:t>
            </a:r>
          </a:p>
        </p:txBody>
      </p:sp>
      <p:sp>
        <p:nvSpPr>
          <p:cNvPr id="2662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dirty="0" err="1">
                <a:effectLst/>
              </a:rPr>
              <a:t>Rhinosinusitis</a:t>
            </a:r>
            <a:endParaRPr lang="en-GB" dirty="0">
              <a:effectLst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514975" y="3875088"/>
            <a:ext cx="1776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74639"/>
            <a:ext cx="8229600" cy="59755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Minor:</a:t>
            </a:r>
          </a:p>
          <a:p>
            <a:pPr lvl="1"/>
            <a:r>
              <a:rPr lang="en-US" dirty="0" smtClean="0"/>
              <a:t>Tenderness over sinus area</a:t>
            </a:r>
          </a:p>
          <a:p>
            <a:pPr lvl="1"/>
            <a:r>
              <a:rPr lang="en-US" dirty="0" smtClean="0"/>
              <a:t>Fever</a:t>
            </a:r>
          </a:p>
          <a:p>
            <a:pPr lvl="1"/>
            <a:r>
              <a:rPr lang="en-US" dirty="0" smtClean="0"/>
              <a:t>Headache</a:t>
            </a:r>
          </a:p>
          <a:p>
            <a:pPr lvl="1"/>
            <a:r>
              <a:rPr lang="en-US" dirty="0" smtClean="0"/>
              <a:t>Halitosis</a:t>
            </a:r>
          </a:p>
          <a:p>
            <a:pPr lvl="1"/>
            <a:r>
              <a:rPr lang="en-US" dirty="0" smtClean="0"/>
              <a:t>Fatigue / Lethargy</a:t>
            </a:r>
          </a:p>
          <a:p>
            <a:pPr lvl="1"/>
            <a:r>
              <a:rPr lang="en-US" dirty="0" smtClean="0"/>
              <a:t>Post nasal drip</a:t>
            </a:r>
          </a:p>
          <a:p>
            <a:r>
              <a:rPr lang="en-US" dirty="0" smtClean="0"/>
              <a:t>What to exclude on examination:</a:t>
            </a:r>
          </a:p>
          <a:p>
            <a:pPr lvl="1"/>
            <a:r>
              <a:rPr lang="en-US" dirty="0" err="1" smtClean="0"/>
              <a:t>Periorbital</a:t>
            </a:r>
            <a:r>
              <a:rPr lang="en-US" dirty="0" smtClean="0"/>
              <a:t> swelling, </a:t>
            </a:r>
            <a:r>
              <a:rPr lang="en-US" dirty="0" err="1" smtClean="0"/>
              <a:t>extraocular</a:t>
            </a:r>
            <a:r>
              <a:rPr lang="en-US" dirty="0" smtClean="0"/>
              <a:t> muscle dysfunction, decreased VA or </a:t>
            </a:r>
            <a:r>
              <a:rPr lang="en-US" dirty="0" err="1" smtClean="0"/>
              <a:t>proptosis</a:t>
            </a:r>
            <a:endParaRPr lang="en-US" dirty="0" smtClean="0"/>
          </a:p>
          <a:p>
            <a:pPr lvl="1"/>
            <a:r>
              <a:rPr lang="en-US" dirty="0" smtClean="0"/>
              <a:t>Foreign bodies</a:t>
            </a:r>
          </a:p>
          <a:p>
            <a:pPr lvl="1"/>
            <a:r>
              <a:rPr lang="en-US" dirty="0" smtClean="0"/>
              <a:t>Concomitant </a:t>
            </a:r>
            <a:r>
              <a:rPr lang="en-US" dirty="0" err="1" smtClean="0"/>
              <a:t>otitis</a:t>
            </a:r>
            <a:r>
              <a:rPr lang="en-US" dirty="0" smtClean="0"/>
              <a:t> media (in children)</a:t>
            </a:r>
          </a:p>
          <a:p>
            <a:pPr lvl="1"/>
            <a:r>
              <a:rPr lang="en-US" dirty="0" smtClean="0"/>
              <a:t>CNS complications</a:t>
            </a:r>
          </a:p>
          <a:p>
            <a:pPr lvl="1"/>
            <a:r>
              <a:rPr lang="en-US" dirty="0" err="1" smtClean="0"/>
              <a:t>Polypoid</a:t>
            </a:r>
            <a:r>
              <a:rPr lang="en-US" dirty="0" smtClean="0"/>
              <a:t> changes or deviated septum</a:t>
            </a:r>
          </a:p>
          <a:p>
            <a:r>
              <a:rPr lang="en-US" dirty="0" smtClean="0"/>
              <a:t>What to expect on examination:</a:t>
            </a:r>
          </a:p>
          <a:p>
            <a:pPr lvl="1"/>
            <a:r>
              <a:rPr lang="en-US" dirty="0" err="1" smtClean="0"/>
              <a:t>Erythema</a:t>
            </a:r>
            <a:r>
              <a:rPr lang="en-US" dirty="0" smtClean="0"/>
              <a:t> / swelling of nasal mucosa</a:t>
            </a:r>
          </a:p>
          <a:p>
            <a:pPr lvl="1"/>
            <a:r>
              <a:rPr lang="en-US" dirty="0" err="1" smtClean="0"/>
              <a:t>Mucopurulent</a:t>
            </a:r>
            <a:r>
              <a:rPr lang="en-US" dirty="0" smtClean="0"/>
              <a:t> secretions</a:t>
            </a:r>
          </a:p>
          <a:p>
            <a:pPr lvl="1"/>
            <a:r>
              <a:rPr lang="en-US" dirty="0" smtClean="0"/>
              <a:t>Tenderness over sinuses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Ear</a:t>
            </a:r>
            <a:endParaRPr lang="en-US" dirty="0">
              <a:ea typeface="+mj-ea"/>
            </a:endParaRPr>
          </a:p>
        </p:txBody>
      </p:sp>
      <p:sp>
        <p:nvSpPr>
          <p:cNvPr id="9219" name="Subtitle 4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6387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Differentials</a:t>
            </a:r>
          </a:p>
          <a:p>
            <a:pPr lvl="1"/>
            <a:r>
              <a:rPr lang="en-US" dirty="0" smtClean="0"/>
              <a:t>Allergic rhinitis (seasonal or perennial)</a:t>
            </a:r>
          </a:p>
          <a:p>
            <a:pPr lvl="2"/>
            <a:r>
              <a:rPr lang="en-US" dirty="0" smtClean="0"/>
              <a:t>Usually just nasal symptoms and usually persistent</a:t>
            </a:r>
          </a:p>
          <a:p>
            <a:pPr lvl="1"/>
            <a:r>
              <a:rPr lang="en-US" dirty="0" smtClean="0"/>
              <a:t>Nasal FB – unilateral blockage or discharge</a:t>
            </a:r>
          </a:p>
          <a:p>
            <a:pPr lvl="1"/>
            <a:r>
              <a:rPr lang="en-US" dirty="0" err="1" smtClean="0"/>
              <a:t>Sinonasal</a:t>
            </a:r>
            <a:r>
              <a:rPr lang="en-US" dirty="0" smtClean="0"/>
              <a:t> </a:t>
            </a:r>
            <a:r>
              <a:rPr lang="en-US" dirty="0" err="1" smtClean="0"/>
              <a:t>tumour</a:t>
            </a:r>
            <a:r>
              <a:rPr lang="en-US" dirty="0" smtClean="0"/>
              <a:t> – chronic, unilateral blockage, discharge (bloody)</a:t>
            </a:r>
          </a:p>
          <a:p>
            <a:r>
              <a:rPr lang="en-US" dirty="0" smtClean="0"/>
              <a:t>Other causes of facial pain </a:t>
            </a:r>
          </a:p>
          <a:p>
            <a:pPr lvl="1"/>
            <a:r>
              <a:rPr lang="en-US" dirty="0" smtClean="0"/>
              <a:t>Tension Headache</a:t>
            </a:r>
          </a:p>
          <a:p>
            <a:pPr lvl="1"/>
            <a:r>
              <a:rPr lang="en-US" dirty="0" smtClean="0"/>
              <a:t>TMJ dysfunction or </a:t>
            </a:r>
            <a:r>
              <a:rPr lang="en-US" dirty="0" err="1" smtClean="0"/>
              <a:t>bruxism</a:t>
            </a:r>
            <a:endParaRPr lang="en-US" dirty="0" smtClean="0"/>
          </a:p>
          <a:p>
            <a:pPr lvl="1"/>
            <a:r>
              <a:rPr lang="en-US" dirty="0" smtClean="0"/>
              <a:t>Neuropathic</a:t>
            </a:r>
          </a:p>
          <a:p>
            <a:pPr lvl="1"/>
            <a:r>
              <a:rPr lang="en-US" dirty="0" smtClean="0"/>
              <a:t>Dental pain (hot/cold drinks, chewing)</a:t>
            </a:r>
          </a:p>
          <a:p>
            <a:r>
              <a:rPr lang="en-US" dirty="0" smtClean="0"/>
              <a:t>Investigations</a:t>
            </a:r>
          </a:p>
          <a:p>
            <a:pPr lvl="1"/>
            <a:r>
              <a:rPr lang="en-US" dirty="0" err="1" smtClean="0"/>
              <a:t>Xrays</a:t>
            </a:r>
            <a:r>
              <a:rPr lang="en-US" dirty="0" smtClean="0"/>
              <a:t> / Bloods / Swabs = not required, only indicated if &gt; 12 wks and failure to respond to Rx – will probably refer at that stage (rigid endoscopy / coronal CT / allergy testing)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7306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Consider emergency admission to hospital if symptoms are accompanied by:</a:t>
            </a:r>
          </a:p>
          <a:p>
            <a:pPr lvl="1"/>
            <a:r>
              <a:rPr lang="en-US" dirty="0" smtClean="0"/>
              <a:t>Systemic illness</a:t>
            </a:r>
          </a:p>
          <a:p>
            <a:pPr lvl="1"/>
            <a:r>
              <a:rPr lang="en-US" dirty="0" smtClean="0"/>
              <a:t>Swelling or </a:t>
            </a:r>
            <a:r>
              <a:rPr lang="en-US" dirty="0" err="1" smtClean="0"/>
              <a:t>cellulitis</a:t>
            </a:r>
            <a:r>
              <a:rPr lang="en-US" dirty="0" smtClean="0"/>
              <a:t> in face</a:t>
            </a:r>
          </a:p>
          <a:p>
            <a:pPr lvl="1"/>
            <a:r>
              <a:rPr lang="en-US" dirty="0" smtClean="0"/>
              <a:t>Signs of CNS involvement</a:t>
            </a:r>
          </a:p>
          <a:p>
            <a:pPr lvl="1"/>
            <a:r>
              <a:rPr lang="en-US" dirty="0" smtClean="0"/>
              <a:t>Orbital involvement</a:t>
            </a:r>
          </a:p>
          <a:p>
            <a:endParaRPr lang="en-US" dirty="0" smtClean="0"/>
          </a:p>
          <a:p>
            <a:r>
              <a:rPr lang="en-US" dirty="0" smtClean="0"/>
              <a:t>Consider urgent ENT referral if:</a:t>
            </a:r>
          </a:p>
          <a:p>
            <a:pPr lvl="1"/>
            <a:r>
              <a:rPr lang="en-US" dirty="0" err="1" smtClean="0"/>
              <a:t>Persistant</a:t>
            </a:r>
            <a:r>
              <a:rPr lang="en-US" dirty="0" smtClean="0"/>
              <a:t> unilateral symptoms such as (suspecting </a:t>
            </a:r>
            <a:r>
              <a:rPr lang="en-US" dirty="0" err="1" smtClean="0"/>
              <a:t>sinonasal</a:t>
            </a:r>
            <a:r>
              <a:rPr lang="en-US" dirty="0" smtClean="0"/>
              <a:t> </a:t>
            </a:r>
            <a:r>
              <a:rPr lang="en-US" dirty="0" err="1" smtClean="0"/>
              <a:t>tumour</a:t>
            </a:r>
            <a:r>
              <a:rPr lang="en-US" dirty="0" smtClean="0"/>
              <a:t>):</a:t>
            </a:r>
          </a:p>
          <a:p>
            <a:pPr lvl="2"/>
            <a:r>
              <a:rPr lang="en-US" dirty="0" smtClean="0"/>
              <a:t>Bloodstained discharge</a:t>
            </a:r>
          </a:p>
          <a:p>
            <a:pPr lvl="2"/>
            <a:r>
              <a:rPr lang="en-US" dirty="0" smtClean="0"/>
              <a:t>Non-tender facial pain</a:t>
            </a:r>
          </a:p>
          <a:p>
            <a:pPr lvl="2"/>
            <a:r>
              <a:rPr lang="en-US" dirty="0" smtClean="0"/>
              <a:t>Facial swelling</a:t>
            </a:r>
          </a:p>
          <a:p>
            <a:pPr lvl="2"/>
            <a:r>
              <a:rPr lang="en-US" dirty="0" smtClean="0"/>
              <a:t>Unilateral polyps</a:t>
            </a:r>
          </a:p>
          <a:p>
            <a:endParaRPr lang="en-US" dirty="0" smtClean="0"/>
          </a:p>
          <a:p>
            <a:r>
              <a:rPr lang="en-US" dirty="0" smtClean="0"/>
              <a:t>Consider routine referral to ENT if:</a:t>
            </a:r>
          </a:p>
          <a:p>
            <a:pPr lvl="1"/>
            <a:r>
              <a:rPr lang="en-US" dirty="0" smtClean="0"/>
              <a:t>More than 3-4 episodes per year lasting &gt; 10 days with no symptoms between episodes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7326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Management of acute </a:t>
            </a:r>
            <a:r>
              <a:rPr lang="en-US" dirty="0" err="1" smtClean="0"/>
              <a:t>rhinosinusitis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(guidelines on map of medicine)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Viral is 200 times more common than bacterial</a:t>
            </a:r>
          </a:p>
          <a:p>
            <a:pPr lvl="1"/>
            <a:r>
              <a:rPr lang="en-US" dirty="0" smtClean="0"/>
              <a:t>Viral URTI usually precedes bacterial</a:t>
            </a:r>
          </a:p>
          <a:p>
            <a:pPr lvl="1"/>
            <a:r>
              <a:rPr lang="en-US" dirty="0" smtClean="0"/>
              <a:t>Bacterial usually has more severe and prolonged symptoms</a:t>
            </a:r>
          </a:p>
          <a:p>
            <a:pPr lvl="1"/>
            <a:r>
              <a:rPr lang="en-US" dirty="0" smtClean="0"/>
              <a:t>Strep </a:t>
            </a:r>
            <a:r>
              <a:rPr lang="en-US" dirty="0" err="1" smtClean="0"/>
              <a:t>pneumoniae</a:t>
            </a:r>
            <a:r>
              <a:rPr lang="en-US" dirty="0" smtClean="0"/>
              <a:t>, H. </a:t>
            </a:r>
            <a:r>
              <a:rPr lang="en-US" dirty="0" err="1" smtClean="0"/>
              <a:t>influenzae</a:t>
            </a:r>
            <a:r>
              <a:rPr lang="en-US" dirty="0" smtClean="0"/>
              <a:t>, </a:t>
            </a:r>
            <a:r>
              <a:rPr lang="en-US" dirty="0" err="1" smtClean="0"/>
              <a:t>Moraxella</a:t>
            </a:r>
            <a:r>
              <a:rPr lang="en-US" dirty="0" smtClean="0"/>
              <a:t> </a:t>
            </a:r>
            <a:r>
              <a:rPr lang="en-US" dirty="0" err="1" smtClean="0"/>
              <a:t>Catarrhalis</a:t>
            </a:r>
            <a:endParaRPr lang="en-US" dirty="0" smtClean="0"/>
          </a:p>
          <a:p>
            <a:pPr lvl="1"/>
            <a:r>
              <a:rPr lang="en-US" dirty="0" smtClean="0"/>
              <a:t>First line :</a:t>
            </a:r>
          </a:p>
          <a:p>
            <a:pPr lvl="2"/>
            <a:r>
              <a:rPr lang="en-US" dirty="0" smtClean="0"/>
              <a:t>Amoxicillin</a:t>
            </a:r>
          </a:p>
          <a:p>
            <a:pPr lvl="2"/>
            <a:r>
              <a:rPr lang="en-US" dirty="0" err="1" smtClean="0"/>
              <a:t>Doxycycline</a:t>
            </a:r>
            <a:r>
              <a:rPr lang="en-US" dirty="0" smtClean="0"/>
              <a:t>, erythromycin, </a:t>
            </a:r>
            <a:r>
              <a:rPr lang="en-US" dirty="0" err="1" smtClean="0"/>
              <a:t>clarithromycin</a:t>
            </a:r>
            <a:r>
              <a:rPr lang="en-US" dirty="0" smtClean="0"/>
              <a:t> (pen allergic)</a:t>
            </a:r>
          </a:p>
          <a:p>
            <a:pPr lvl="1"/>
            <a:r>
              <a:rPr lang="en-US" dirty="0" smtClean="0"/>
              <a:t>Second Line:</a:t>
            </a:r>
          </a:p>
          <a:p>
            <a:pPr lvl="2"/>
            <a:r>
              <a:rPr lang="en-US" dirty="0" smtClean="0"/>
              <a:t>Co-</a:t>
            </a:r>
            <a:r>
              <a:rPr lang="en-US" dirty="0" err="1" smtClean="0"/>
              <a:t>amoxiclav</a:t>
            </a:r>
            <a:endParaRPr lang="en-US" dirty="0" smtClean="0"/>
          </a:p>
          <a:p>
            <a:pPr lvl="2"/>
            <a:r>
              <a:rPr lang="en-US" dirty="0" err="1" smtClean="0"/>
              <a:t>Azithromycin</a:t>
            </a:r>
            <a:r>
              <a:rPr lang="en-US" dirty="0" smtClean="0"/>
              <a:t> (pen allergic)</a:t>
            </a:r>
          </a:p>
          <a:p>
            <a:pPr lvl="2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59083" y="529182"/>
          <a:ext cx="7970158" cy="327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5079"/>
                <a:gridCol w="398507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More than 7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Fewer than 7 days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Consider</a:t>
                      </a:r>
                      <a:r>
                        <a:rPr lang="en-US" sz="1400" baseline="0" dirty="0" smtClean="0"/>
                        <a:t> antibiotics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400" dirty="0" smtClean="0"/>
                        <a:t>Advice on self-care measures</a:t>
                      </a:r>
                    </a:p>
                    <a:p>
                      <a:r>
                        <a:rPr lang="en-US" sz="1400" dirty="0" smtClean="0"/>
                        <a:t>-</a:t>
                      </a:r>
                      <a:r>
                        <a:rPr lang="en-US" sz="1400" dirty="0" err="1" smtClean="0"/>
                        <a:t>paracetamol</a:t>
                      </a:r>
                      <a:r>
                        <a:rPr lang="en-US" sz="1400" dirty="0" smtClean="0"/>
                        <a:t> or ibuprofen</a:t>
                      </a:r>
                    </a:p>
                    <a:p>
                      <a:r>
                        <a:rPr lang="en-US" sz="1400" dirty="0" smtClean="0"/>
                        <a:t>-intranasal</a:t>
                      </a:r>
                      <a:r>
                        <a:rPr lang="en-US" sz="1400" baseline="0" dirty="0" smtClean="0"/>
                        <a:t> decongestant (1 week max) +/- oral decongestant (limited evidence)</a:t>
                      </a:r>
                    </a:p>
                    <a:p>
                      <a:r>
                        <a:rPr lang="en-US" sz="1400" baseline="0" dirty="0" smtClean="0"/>
                        <a:t>-Saline douching</a:t>
                      </a:r>
                    </a:p>
                    <a:p>
                      <a:r>
                        <a:rPr lang="en-US" sz="1400" baseline="0" dirty="0" smtClean="0"/>
                        <a:t>-Warm face packs (5-10 </a:t>
                      </a:r>
                      <a:r>
                        <a:rPr lang="en-US" sz="1400" baseline="0" dirty="0" err="1" smtClean="0"/>
                        <a:t>mins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baseline="0" dirty="0" err="1" smtClean="0"/>
                        <a:t>tds</a:t>
                      </a:r>
                      <a:r>
                        <a:rPr lang="en-US" sz="1400" baseline="0" dirty="0" smtClean="0"/>
                        <a:t> may help drainage)</a:t>
                      </a:r>
                    </a:p>
                    <a:p>
                      <a:r>
                        <a:rPr lang="en-US" sz="1400" baseline="0" dirty="0" smtClean="0"/>
                        <a:t>-Maintaining hydration &amp; rest</a:t>
                      </a:r>
                    </a:p>
                    <a:p>
                      <a:r>
                        <a:rPr lang="en-US" sz="1400" baseline="0" dirty="0" smtClean="0"/>
                        <a:t>-(topical steroids if </a:t>
                      </a:r>
                      <a:r>
                        <a:rPr lang="en-US" sz="1400" baseline="0" dirty="0" err="1" smtClean="0"/>
                        <a:t>polypoid</a:t>
                      </a:r>
                      <a:r>
                        <a:rPr lang="en-US" sz="1400" baseline="0" dirty="0" smtClean="0"/>
                        <a:t> change)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Follow up for complications, compliance, expect improvement after 72</a:t>
                      </a:r>
                      <a:r>
                        <a:rPr lang="en-US" sz="1400" baseline="0" dirty="0" smtClean="0"/>
                        <a:t> hrs with first line </a:t>
                      </a:r>
                      <a:r>
                        <a:rPr lang="en-US" sz="1400" baseline="0" dirty="0" err="1" smtClean="0"/>
                        <a:t>Abx</a:t>
                      </a:r>
                      <a:endParaRPr lang="en-US" sz="1400" baseline="0" dirty="0" smtClean="0"/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Consider change of </a:t>
                      </a:r>
                      <a:r>
                        <a:rPr lang="en-US" sz="1400" baseline="0" dirty="0" err="1" smtClean="0"/>
                        <a:t>ABx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Follow up for complications</a:t>
                      </a:r>
                      <a:r>
                        <a:rPr lang="en-US" sz="1400" baseline="0" dirty="0" smtClean="0"/>
                        <a:t> &amp;</a:t>
                      </a:r>
                      <a:r>
                        <a:rPr lang="en-US" sz="1400" dirty="0" smtClean="0"/>
                        <a:t> compliance</a:t>
                      </a:r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6771" y="3175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4469556"/>
          <a:ext cx="6096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baseline="0" dirty="0" smtClean="0"/>
                        <a:t>Recurrent acute episodes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Less than 6/52 between episodes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More</a:t>
                      </a:r>
                      <a:r>
                        <a:rPr lang="en-US" baseline="0" dirty="0" smtClean="0"/>
                        <a:t> than 6/52 between episodes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</a:t>
                      </a:r>
                      <a:r>
                        <a:rPr lang="en-US" sz="1400" baseline="0" dirty="0" smtClean="0"/>
                        <a:t> second line antibiotics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 first line antibiotics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861787"/>
          <a:ext cx="82296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7929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2556" kern="0" dirty="0" smtClean="0">
                <a:solidFill>
                  <a:schemeClr val="tx1"/>
                </a:solidFill>
                <a:effectLst/>
              </a:rPr>
              <a:t>Management of chronic </a:t>
            </a:r>
            <a:r>
              <a:rPr lang="en-US" sz="2556" kern="0" dirty="0" err="1" smtClean="0">
                <a:solidFill>
                  <a:schemeClr val="tx1"/>
                </a:solidFill>
                <a:effectLst/>
              </a:rPr>
              <a:t>rhinosinusitis</a:t>
            </a:r>
            <a:r>
              <a:rPr lang="en-US" sz="2556" kern="0" dirty="0" smtClean="0">
                <a:solidFill>
                  <a:schemeClr val="tx1"/>
                </a:solidFill>
                <a:effectLst/>
              </a:rPr>
              <a:t> (referral toolkit)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Commonest in children aged 1-4</a:t>
            </a:r>
          </a:p>
          <a:p>
            <a:r>
              <a:rPr lang="en-US" dirty="0" smtClean="0"/>
              <a:t>Rare in adults</a:t>
            </a:r>
          </a:p>
          <a:p>
            <a:r>
              <a:rPr lang="en-US" dirty="0" smtClean="0"/>
              <a:t>Potential risk to airway</a:t>
            </a:r>
          </a:p>
          <a:p>
            <a:r>
              <a:rPr lang="en-US" dirty="0" smtClean="0"/>
              <a:t>Suspect if </a:t>
            </a:r>
            <a:r>
              <a:rPr lang="en-US" dirty="0" err="1" smtClean="0"/>
              <a:t>persistant</a:t>
            </a:r>
            <a:r>
              <a:rPr lang="en-US" dirty="0" smtClean="0"/>
              <a:t> unilateral symptoms of blockage or foul smelling discharge</a:t>
            </a:r>
          </a:p>
          <a:p>
            <a:r>
              <a:rPr lang="en-US" dirty="0" smtClean="0"/>
              <a:t>Unless very easy to get at, and very compliant child, best not attempted in GP (sometimes only get one shot!)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Nasal Foreign Bodies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772816"/>
            <a:ext cx="49657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Best viewed from above – looking at deviation of nasal bones – difficult if swollen</a:t>
            </a:r>
          </a:p>
          <a:p>
            <a:endParaRPr lang="en-US" dirty="0" smtClean="0"/>
          </a:p>
          <a:p>
            <a:r>
              <a:rPr lang="en-US" dirty="0" smtClean="0"/>
              <a:t>Exclude </a:t>
            </a:r>
            <a:r>
              <a:rPr lang="en-US" dirty="0" err="1" smtClean="0"/>
              <a:t>septal</a:t>
            </a:r>
            <a:r>
              <a:rPr lang="en-US" dirty="0" smtClean="0"/>
              <a:t> </a:t>
            </a:r>
            <a:r>
              <a:rPr lang="en-US" dirty="0" err="1" smtClean="0"/>
              <a:t>haematoma</a:t>
            </a:r>
            <a:endParaRPr lang="en-US" dirty="0" smtClean="0"/>
          </a:p>
          <a:p>
            <a:r>
              <a:rPr lang="en-US" dirty="0" smtClean="0"/>
              <a:t>Requires immediate drainage to prevent abscess or permanent saddle nose deformity</a:t>
            </a:r>
          </a:p>
          <a:p>
            <a:endParaRPr lang="en-US" dirty="0" smtClean="0"/>
          </a:p>
          <a:p>
            <a:r>
              <a:rPr lang="en-US" dirty="0" smtClean="0"/>
              <a:t>Otherwise refer to PCC for manipulation 7-10 days post injury. For old injuries routine ENT referral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US" dirty="0" smtClean="0"/>
              <a:t>Nasal Fracture</a:t>
            </a:r>
            <a:endParaRPr lang="en-US" dirty="0"/>
          </a:p>
        </p:txBody>
      </p:sp>
      <p:pic>
        <p:nvPicPr>
          <p:cNvPr id="5" name="Picture 4" descr="Septal haemato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429000"/>
            <a:ext cx="3543300" cy="3225800"/>
          </a:xfrm>
          <a:prstGeom prst="rect">
            <a:avLst/>
          </a:prstGeom>
        </p:spPr>
      </p:pic>
      <p:pic>
        <p:nvPicPr>
          <p:cNvPr id="6" name="Picture 5" descr="Nasal fra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908720"/>
            <a:ext cx="3543300" cy="223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9702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Nasal blockage will almost always be accompanied by snoring</a:t>
            </a:r>
          </a:p>
          <a:p>
            <a:r>
              <a:rPr lang="en-US" dirty="0" smtClean="0"/>
              <a:t>Have OSA in the back of your mind</a:t>
            </a:r>
          </a:p>
          <a:p>
            <a:r>
              <a:rPr lang="en-US" dirty="0" smtClean="0"/>
              <a:t>Defined as the presence of at least five obstructive events per hour during sleep</a:t>
            </a:r>
          </a:p>
          <a:p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Impaired alertness</a:t>
            </a:r>
          </a:p>
          <a:p>
            <a:pPr lvl="1"/>
            <a:r>
              <a:rPr lang="en-US" dirty="0" smtClean="0"/>
              <a:t>Cognitive impairment</a:t>
            </a:r>
          </a:p>
          <a:p>
            <a:pPr lvl="1"/>
            <a:r>
              <a:rPr lang="en-US" dirty="0" smtClean="0"/>
              <a:t>Excessive sleepiness (Epworth scale)</a:t>
            </a:r>
          </a:p>
          <a:p>
            <a:pPr lvl="1"/>
            <a:r>
              <a:rPr lang="en-US" dirty="0" smtClean="0"/>
              <a:t>Morning headaches </a:t>
            </a:r>
          </a:p>
          <a:p>
            <a:pPr lvl="1"/>
            <a:r>
              <a:rPr lang="en-US" dirty="0" smtClean="0"/>
              <a:t>Choking or SOB feeling at night</a:t>
            </a:r>
          </a:p>
          <a:p>
            <a:pPr lvl="1"/>
            <a:r>
              <a:rPr lang="en-US" dirty="0" err="1" smtClean="0"/>
              <a:t>Nocturia</a:t>
            </a:r>
            <a:endParaRPr lang="en-US" dirty="0" smtClean="0"/>
          </a:p>
          <a:p>
            <a:pPr lvl="1"/>
            <a:r>
              <a:rPr lang="en-US" dirty="0" smtClean="0"/>
              <a:t>Unrefreshing sleep</a:t>
            </a:r>
          </a:p>
          <a:p>
            <a:pPr lvl="1"/>
            <a:r>
              <a:rPr lang="en-US" dirty="0" smtClean="0"/>
              <a:t>Sleep quality of partners affected (“does he stop breathing at night?”)</a:t>
            </a:r>
          </a:p>
          <a:p>
            <a:r>
              <a:rPr lang="en-US" dirty="0" smtClean="0"/>
              <a:t>Refer to Respiratory in the first instance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dirty="0" smtClean="0"/>
              <a:t>Consider OSA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Throat</a:t>
            </a:r>
            <a:br>
              <a:rPr lang="en-US" dirty="0" smtClean="0"/>
            </a:br>
            <a:endParaRPr lang="en-US" dirty="0">
              <a:ea typeface="+mj-ea"/>
            </a:endParaRPr>
          </a:p>
        </p:txBody>
      </p:sp>
      <p:sp>
        <p:nvSpPr>
          <p:cNvPr id="9219" name="Subtitle 4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en-GB" sz="3200" dirty="0" smtClean="0"/>
              <a:t>Sore throat: causes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726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GB" sz="2900" dirty="0" smtClean="0"/>
          </a:p>
          <a:p>
            <a:r>
              <a:rPr lang="en-GB" sz="2900" dirty="0" smtClean="0"/>
              <a:t>Common infections:</a:t>
            </a:r>
          </a:p>
          <a:p>
            <a:pPr lvl="1"/>
            <a:r>
              <a:rPr lang="en-GB" sz="2200" dirty="0" smtClean="0"/>
              <a:t>rhinovirus; </a:t>
            </a:r>
            <a:r>
              <a:rPr lang="en-GB" sz="2200" dirty="0" err="1" smtClean="0"/>
              <a:t>coronovirus</a:t>
            </a:r>
            <a:r>
              <a:rPr lang="en-GB" sz="2200" dirty="0" smtClean="0"/>
              <a:t>, </a:t>
            </a:r>
            <a:r>
              <a:rPr lang="en-GB" sz="2200" dirty="0" err="1" smtClean="0"/>
              <a:t>parainfluenza</a:t>
            </a:r>
            <a:r>
              <a:rPr lang="en-GB" sz="2200" dirty="0" smtClean="0"/>
              <a:t> virus; common cold (25% sore throats)</a:t>
            </a:r>
          </a:p>
          <a:p>
            <a:pPr lvl="1"/>
            <a:r>
              <a:rPr lang="en-GB" sz="2200" dirty="0" smtClean="0"/>
              <a:t>GABHS causes 15-30% sore throats in children and 10% in adults</a:t>
            </a:r>
          </a:p>
          <a:p>
            <a:pPr lvl="1"/>
            <a:r>
              <a:rPr lang="en-GB" sz="2400" dirty="0" smtClean="0"/>
              <a:t>Herpes simplex virus type 1 (more rarely type 2) = 2%</a:t>
            </a:r>
          </a:p>
          <a:p>
            <a:pPr lvl="1"/>
            <a:r>
              <a:rPr lang="en-GB" sz="2400" dirty="0" smtClean="0"/>
              <a:t>Epstein Barr virus: infectious mononucleosis (glandular fever)- &lt;1%</a:t>
            </a:r>
            <a:r>
              <a:rPr lang="en-GB" dirty="0" smtClean="0"/>
              <a:t>. Suspect IM if sore throat persists &gt;2w - do FBC and IM screen.</a:t>
            </a:r>
          </a:p>
          <a:p>
            <a:pPr lvl="1"/>
            <a:endParaRPr lang="en-GB" sz="2400" dirty="0" smtClean="0"/>
          </a:p>
          <a:p>
            <a:r>
              <a:rPr lang="en-GB" sz="2600" dirty="0" smtClean="0"/>
              <a:t>Non-</a:t>
            </a:r>
            <a:r>
              <a:rPr lang="en-GB" dirty="0" smtClean="0"/>
              <a:t>infectious causes	</a:t>
            </a:r>
          </a:p>
          <a:p>
            <a:pPr lvl="1"/>
            <a:r>
              <a:rPr lang="en-GB" sz="2000" dirty="0" smtClean="0"/>
              <a:t>Physical irritation</a:t>
            </a:r>
          </a:p>
          <a:p>
            <a:pPr lvl="1"/>
            <a:r>
              <a:rPr lang="en-GB" sz="2000" dirty="0" err="1" smtClean="0"/>
              <a:t>Hayfever</a:t>
            </a:r>
            <a:endParaRPr lang="en-GB" sz="2000" dirty="0" smtClean="0"/>
          </a:p>
          <a:p>
            <a:pPr lvl="1"/>
            <a:r>
              <a:rPr lang="en-GB" sz="2000" dirty="0" smtClean="0"/>
              <a:t>Stevens Johnson syndrome</a:t>
            </a:r>
          </a:p>
          <a:p>
            <a:pPr lvl="1"/>
            <a:r>
              <a:rPr lang="en-GB" sz="2000" dirty="0" smtClean="0"/>
              <a:t>Kawasaki disease</a:t>
            </a:r>
          </a:p>
          <a:p>
            <a:pPr lvl="1"/>
            <a:r>
              <a:rPr lang="en-GB" sz="2000" dirty="0" smtClean="0"/>
              <a:t>Oral </a:t>
            </a:r>
            <a:r>
              <a:rPr lang="en-GB" sz="2000" dirty="0" err="1" smtClean="0"/>
              <a:t>mucositis</a:t>
            </a:r>
            <a:r>
              <a:rPr lang="en-GB" sz="2000" dirty="0" smtClean="0"/>
              <a:t> 2’ chemo /radiotherapy</a:t>
            </a:r>
            <a:endParaRPr lang="en-GB" dirty="0" smtClean="0"/>
          </a:p>
          <a:p>
            <a:pPr lvl="1"/>
            <a:endParaRPr lang="en-GB" sz="2200" dirty="0" smtClean="0"/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Acute </a:t>
            </a:r>
            <a:r>
              <a:rPr lang="en-GB" sz="3200" dirty="0" err="1" smtClean="0"/>
              <a:t>otitis</a:t>
            </a:r>
            <a:r>
              <a:rPr lang="en-GB" sz="3200" dirty="0" smtClean="0"/>
              <a:t> media (AOM) definitions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/>
              <a:t>AOM: Infection in middle ear, characterised by presence of middle ear effusion associated with acute onset of signs and symptoms of middle ear inflammation</a:t>
            </a:r>
          </a:p>
          <a:p>
            <a:endParaRPr lang="en-GB" sz="2400" dirty="0" smtClean="0"/>
          </a:p>
          <a:p>
            <a:r>
              <a:rPr lang="en-GB" sz="2400" dirty="0" smtClean="0"/>
              <a:t>Recurrent AOM: ≥3 episodes in 6m or ≥4 in 1y with absence of middle ear disease between episodes</a:t>
            </a:r>
          </a:p>
          <a:p>
            <a:endParaRPr lang="en-GB" sz="2400" dirty="0" smtClean="0"/>
          </a:p>
          <a:p>
            <a:r>
              <a:rPr lang="en-GB" sz="2400" dirty="0" smtClean="0"/>
              <a:t>Persistent AOM (treatment failure): symptoms persist after initial management (no antibiotics, delayed antibiotics or immediate antibiotic prescribing strategy) or symptoms worsening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r>
              <a:rPr lang="en-GB" sz="3200" dirty="0" smtClean="0"/>
              <a:t>Sore throat: complications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5486400" cy="5589240"/>
          </a:xfrm>
        </p:spPr>
        <p:txBody>
          <a:bodyPr>
            <a:normAutofit fontScale="92500"/>
          </a:bodyPr>
          <a:lstStyle/>
          <a:p>
            <a:r>
              <a:rPr lang="en-GB" sz="2400" dirty="0" smtClean="0"/>
              <a:t>Complications of streptococcal </a:t>
            </a:r>
            <a:r>
              <a:rPr lang="en-GB" sz="2400" dirty="0" err="1" smtClean="0"/>
              <a:t>pharyngitis</a:t>
            </a:r>
            <a:r>
              <a:rPr lang="en-GB" sz="2400" dirty="0" smtClean="0"/>
              <a:t> are rare:</a:t>
            </a:r>
          </a:p>
          <a:p>
            <a:r>
              <a:rPr lang="en-GB" sz="2400" dirty="0" smtClean="0"/>
              <a:t> </a:t>
            </a:r>
            <a:r>
              <a:rPr lang="en-GB" sz="2400" dirty="0" err="1" smtClean="0"/>
              <a:t>Suppurative</a:t>
            </a:r>
            <a:r>
              <a:rPr lang="en-GB" sz="2400" dirty="0" smtClean="0"/>
              <a:t> complications:</a:t>
            </a:r>
          </a:p>
          <a:p>
            <a:pPr lvl="1"/>
            <a:r>
              <a:rPr lang="en-GB" dirty="0" smtClean="0"/>
              <a:t>OM</a:t>
            </a:r>
          </a:p>
          <a:p>
            <a:pPr lvl="1"/>
            <a:r>
              <a:rPr lang="en-GB" dirty="0" smtClean="0"/>
              <a:t>acute sinusitis</a:t>
            </a:r>
          </a:p>
          <a:p>
            <a:pPr lvl="1"/>
            <a:r>
              <a:rPr lang="en-GB" dirty="0" err="1" smtClean="0"/>
              <a:t>peritonsilar</a:t>
            </a:r>
            <a:r>
              <a:rPr lang="en-GB" dirty="0" smtClean="0"/>
              <a:t> </a:t>
            </a:r>
            <a:r>
              <a:rPr lang="en-GB" dirty="0" err="1" smtClean="0"/>
              <a:t>cellulitis</a:t>
            </a:r>
            <a:r>
              <a:rPr lang="en-GB" dirty="0" smtClean="0"/>
              <a:t> / </a:t>
            </a:r>
            <a:r>
              <a:rPr lang="en-GB" dirty="0" err="1" smtClean="0"/>
              <a:t>peritonsillar</a:t>
            </a:r>
            <a:r>
              <a:rPr lang="en-GB" dirty="0" smtClean="0"/>
              <a:t> abscess (quinsy)</a:t>
            </a:r>
          </a:p>
          <a:p>
            <a:pPr lvl="1"/>
            <a:r>
              <a:rPr lang="en-GB" dirty="0" smtClean="0"/>
              <a:t>Pharyngeal abscess</a:t>
            </a:r>
          </a:p>
          <a:p>
            <a:pPr lvl="1"/>
            <a:r>
              <a:rPr lang="en-GB" dirty="0" smtClean="0"/>
              <a:t>Retropharyngeal abscess, more common in children</a:t>
            </a:r>
          </a:p>
          <a:p>
            <a:r>
              <a:rPr lang="en-GB" sz="2400" dirty="0" smtClean="0"/>
              <a:t>Non </a:t>
            </a:r>
            <a:r>
              <a:rPr lang="en-GB" sz="2400" dirty="0" err="1" smtClean="0"/>
              <a:t>suppurative</a:t>
            </a:r>
            <a:r>
              <a:rPr lang="en-GB" sz="2400" dirty="0" smtClean="0"/>
              <a:t> complications are rare:</a:t>
            </a:r>
          </a:p>
          <a:p>
            <a:pPr lvl="1"/>
            <a:r>
              <a:rPr lang="en-GB" dirty="0" smtClean="0"/>
              <a:t>rheumatic fever</a:t>
            </a:r>
          </a:p>
          <a:p>
            <a:pPr lvl="1"/>
            <a:r>
              <a:rPr lang="en-GB" dirty="0" smtClean="0"/>
              <a:t>post-streptococcal </a:t>
            </a:r>
            <a:r>
              <a:rPr lang="en-GB" dirty="0" err="1" smtClean="0"/>
              <a:t>glomerulonephritis</a:t>
            </a:r>
            <a:endParaRPr lang="en-GB" dirty="0" smtClean="0"/>
          </a:p>
          <a:p>
            <a:endParaRPr lang="en-GB" sz="2800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295400"/>
            <a:ext cx="2921000" cy="341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4800600"/>
            <a:ext cx="2583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 sided quinsy showing displacement of uvula to 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Sore throat: when to refer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Admit if </a:t>
            </a:r>
            <a:r>
              <a:rPr lang="en-GB" sz="2400" dirty="0" err="1" smtClean="0"/>
              <a:t>stridor</a:t>
            </a:r>
            <a:r>
              <a:rPr lang="en-GB" sz="2400" dirty="0" smtClean="0"/>
              <a:t> or respiratory difficulty</a:t>
            </a:r>
          </a:p>
          <a:p>
            <a:r>
              <a:rPr lang="en-GB" sz="2400" dirty="0" err="1" smtClean="0"/>
              <a:t>Trismus</a:t>
            </a:r>
            <a:r>
              <a:rPr lang="en-GB" sz="2400" dirty="0" smtClean="0"/>
              <a:t>, drooling, </a:t>
            </a:r>
            <a:r>
              <a:rPr lang="en-GB" sz="2400" dirty="0" err="1" smtClean="0"/>
              <a:t>dysphagia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Dehydration /unable to take fluids</a:t>
            </a:r>
          </a:p>
          <a:p>
            <a:r>
              <a:rPr lang="en-GB" sz="2400" dirty="0" smtClean="0"/>
              <a:t>Severe </a:t>
            </a:r>
            <a:r>
              <a:rPr lang="en-GB" sz="2400" dirty="0" err="1" smtClean="0"/>
              <a:t>suppurative</a:t>
            </a:r>
            <a:r>
              <a:rPr lang="en-GB" sz="2400" dirty="0" smtClean="0"/>
              <a:t> complications, </a:t>
            </a:r>
            <a:r>
              <a:rPr lang="en-GB" sz="2400" dirty="0" err="1" smtClean="0"/>
              <a:t>ie</a:t>
            </a:r>
            <a:r>
              <a:rPr lang="en-GB" sz="2400" dirty="0" smtClean="0"/>
              <a:t> if abnormal throat swelling/suspected abscess</a:t>
            </a:r>
          </a:p>
          <a:p>
            <a:r>
              <a:rPr lang="en-GB" sz="2400" dirty="0" smtClean="0"/>
              <a:t>Systemically unwell and at risk of </a:t>
            </a:r>
            <a:r>
              <a:rPr lang="en-GB" sz="2400" dirty="0" err="1" smtClean="0"/>
              <a:t>immunosuppression</a:t>
            </a:r>
            <a:endParaRPr lang="en-GB" sz="2400" dirty="0" smtClean="0"/>
          </a:p>
          <a:p>
            <a:r>
              <a:rPr lang="en-GB" sz="2400" dirty="0" smtClean="0"/>
              <a:t>Suspect Kawasaki disease</a:t>
            </a:r>
          </a:p>
          <a:p>
            <a:r>
              <a:rPr lang="en-GB" sz="2400" dirty="0" smtClean="0"/>
              <a:t>Profoundly unwell and cause unknown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/>
          </a:bodyPr>
          <a:lstStyle/>
          <a:p>
            <a:r>
              <a:rPr lang="en-GB" sz="3200" dirty="0" smtClean="0"/>
              <a:t>Sore throat: management in primary care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85000" lnSpcReduction="10000"/>
          </a:bodyPr>
          <a:lstStyle/>
          <a:p>
            <a:r>
              <a:rPr lang="en-GB" sz="2400" dirty="0" smtClean="0"/>
              <a:t>Reassure sore throat usually self limiting and symptoms resolve within 3d in 40% cases, 1w in 85% (even if due to streptococcal infection)</a:t>
            </a:r>
          </a:p>
          <a:p>
            <a:endParaRPr lang="en-GB" sz="2400" dirty="0" smtClean="0"/>
          </a:p>
          <a:p>
            <a:r>
              <a:rPr lang="en-GB" sz="2400" dirty="0" smtClean="0"/>
              <a:t>Advise see healthcare professional if symptoms do not improve, and urgently if breathing difficulties, </a:t>
            </a:r>
            <a:r>
              <a:rPr lang="en-GB" sz="2400" dirty="0" err="1" smtClean="0"/>
              <a:t>stridor</a:t>
            </a:r>
            <a:r>
              <a:rPr lang="en-GB" sz="2400" dirty="0" smtClean="0"/>
              <a:t>, drooling, muffled voice, severe pain, </a:t>
            </a:r>
            <a:r>
              <a:rPr lang="en-GB" sz="2400" dirty="0" err="1" smtClean="0"/>
              <a:t>dysphagia</a:t>
            </a:r>
            <a:r>
              <a:rPr lang="en-GB" sz="2400" dirty="0" smtClean="0"/>
              <a:t> or unable to take fluids or systemically ill</a:t>
            </a:r>
          </a:p>
          <a:p>
            <a:endParaRPr lang="en-GB" sz="2400" dirty="0" smtClean="0"/>
          </a:p>
          <a:p>
            <a:r>
              <a:rPr lang="en-GB" sz="2400" dirty="0" smtClean="0"/>
              <a:t>Symptoms of infectious mononucleosis usually resolve within 1-2w, mild cases within days. But lethargy continues for some time and rarely may continue for months or years. Advise re contact sport. </a:t>
            </a:r>
          </a:p>
          <a:p>
            <a:endParaRPr lang="en-GB" sz="2400" dirty="0" smtClean="0"/>
          </a:p>
          <a:p>
            <a:r>
              <a:rPr lang="en-GB" sz="2400" dirty="0" smtClean="0"/>
              <a:t>Advise regular </a:t>
            </a:r>
            <a:r>
              <a:rPr lang="en-GB" sz="2400" dirty="0" err="1" smtClean="0"/>
              <a:t>paracetamol</a:t>
            </a:r>
            <a:r>
              <a:rPr lang="en-GB" sz="2400" dirty="0" smtClean="0"/>
              <a:t>, ibuprofen, fluids ++ but avoid hot drinks; saline mouthwashes; discuss role of antibiotics</a:t>
            </a:r>
          </a:p>
          <a:p>
            <a:endParaRPr lang="en-GB" sz="2400" dirty="0" smtClean="0"/>
          </a:p>
          <a:p>
            <a:r>
              <a:rPr lang="en-GB" sz="2400" dirty="0" smtClean="0"/>
              <a:t>Consider delayed prescription or immediate antibiotics – use </a:t>
            </a:r>
            <a:r>
              <a:rPr lang="en-GB" sz="2400" dirty="0" err="1" smtClean="0"/>
              <a:t>Centor</a:t>
            </a:r>
            <a:r>
              <a:rPr lang="en-GB" sz="2400" dirty="0" smtClean="0"/>
              <a:t> scoring - Antibiotic regime: Prescribe </a:t>
            </a:r>
            <a:r>
              <a:rPr lang="en-GB" sz="2400" dirty="0" err="1" smtClean="0"/>
              <a:t>phenoxymethylpenicillin</a:t>
            </a:r>
            <a:r>
              <a:rPr lang="en-GB" sz="2400" dirty="0" smtClean="0"/>
              <a:t> for 10d; or erythromycin or </a:t>
            </a:r>
            <a:r>
              <a:rPr lang="en-GB" sz="2400" dirty="0" err="1" smtClean="0"/>
              <a:t>clarithromycin</a:t>
            </a:r>
            <a:r>
              <a:rPr lang="en-GB" sz="2400" dirty="0" smtClean="0"/>
              <a:t> for 5d. Avoid amoxicillin (EBV)</a:t>
            </a:r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Indications for tonsillectomy for recurrent acute sore throat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/>
              <a:t>Sore throats are due to acute tonsillitis</a:t>
            </a:r>
          </a:p>
          <a:p>
            <a:r>
              <a:rPr lang="en-GB" sz="2400" dirty="0" smtClean="0"/>
              <a:t>Episodes of sore throat are disabling and prevent normal functioning</a:t>
            </a:r>
          </a:p>
          <a:p>
            <a:r>
              <a:rPr lang="en-GB" sz="2400" dirty="0" smtClean="0"/>
              <a:t>Seven or more well documented, clinically significant, adequately treated sore throats in the preceding year </a:t>
            </a:r>
            <a:r>
              <a:rPr lang="en-GB" sz="2400" b="1" dirty="0" smtClean="0"/>
              <a:t>or </a:t>
            </a:r>
          </a:p>
          <a:p>
            <a:r>
              <a:rPr lang="en-GB" sz="2400" dirty="0" smtClean="0"/>
              <a:t>Five or more such episodes in each of the preceding two years </a:t>
            </a:r>
            <a:r>
              <a:rPr lang="en-GB" sz="2400" b="1" dirty="0" smtClean="0"/>
              <a:t>or</a:t>
            </a:r>
          </a:p>
          <a:p>
            <a:r>
              <a:rPr lang="en-GB" sz="2400" dirty="0" smtClean="0"/>
              <a:t>Three or more such episodes in each of the preceding three years</a:t>
            </a:r>
          </a:p>
          <a:p>
            <a:endParaRPr lang="en-GB" sz="2400" dirty="0" smtClean="0"/>
          </a:p>
          <a:p>
            <a:pPr>
              <a:buNone/>
            </a:pPr>
            <a:r>
              <a:rPr lang="en-GB" sz="2000" dirty="0" smtClean="0"/>
              <a:t>SIGN 2010, Management of sore throat and indications for tonsillectomy  </a:t>
            </a:r>
            <a:r>
              <a:rPr lang="en-GB" sz="2000" dirty="0" smtClean="0">
                <a:hlinkClick r:id="rId2"/>
              </a:rPr>
              <a:t>http://www.sign.ac.uk/pdf/qrg117.pdf</a:t>
            </a:r>
            <a:r>
              <a:rPr lang="en-GB" sz="2000" dirty="0" smtClean="0"/>
              <a:t>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Vertigo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Vertigo:</a:t>
            </a:r>
          </a:p>
          <a:p>
            <a:pPr lvl="1">
              <a:buNone/>
            </a:pPr>
            <a:r>
              <a:rPr lang="en-GB" sz="2300" dirty="0" smtClean="0"/>
              <a:t>	‘is a symptom and refers to a perception of spinning or rotation of the person or their surroundings in the absence of physical movement’</a:t>
            </a:r>
          </a:p>
          <a:p>
            <a:pPr>
              <a:buNone/>
            </a:pPr>
            <a:endParaRPr lang="en-GB" sz="2300" b="1" dirty="0" smtClean="0"/>
          </a:p>
          <a:p>
            <a:r>
              <a:rPr lang="en-GB" dirty="0" smtClean="0"/>
              <a:t>Peripheral vertigo = labyrinthine cause</a:t>
            </a:r>
          </a:p>
          <a:p>
            <a:pPr lvl="1"/>
            <a:r>
              <a:rPr lang="en-GB" sz="2200" dirty="0" smtClean="0"/>
              <a:t>Benign paroxysmal positional vertigo (BPPV)</a:t>
            </a:r>
          </a:p>
          <a:p>
            <a:pPr lvl="1"/>
            <a:r>
              <a:rPr lang="en-GB" sz="2200" dirty="0" smtClean="0"/>
              <a:t>Vestibular </a:t>
            </a:r>
            <a:r>
              <a:rPr lang="en-GB" sz="2200" dirty="0" err="1" smtClean="0"/>
              <a:t>neuronitis</a:t>
            </a:r>
            <a:r>
              <a:rPr lang="en-GB" sz="2200" dirty="0" smtClean="0"/>
              <a:t>:</a:t>
            </a:r>
          </a:p>
          <a:p>
            <a:pPr lvl="1"/>
            <a:r>
              <a:rPr lang="en-GB" sz="2200" dirty="0" err="1" smtClean="0"/>
              <a:t>Meniere’s</a:t>
            </a:r>
            <a:r>
              <a:rPr lang="en-GB" sz="2200" dirty="0" smtClean="0"/>
              <a:t> disease:</a:t>
            </a:r>
          </a:p>
          <a:p>
            <a:pPr lvl="1"/>
            <a:endParaRPr lang="en-GB" sz="2100" dirty="0" smtClean="0"/>
          </a:p>
          <a:p>
            <a:r>
              <a:rPr lang="en-GB" dirty="0" smtClean="0"/>
              <a:t>Central vertigo = </a:t>
            </a:r>
            <a:r>
              <a:rPr lang="en-GB" dirty="0" err="1" smtClean="0"/>
              <a:t>cerebellar</a:t>
            </a:r>
            <a:r>
              <a:rPr lang="en-GB" dirty="0" smtClean="0"/>
              <a:t> cause</a:t>
            </a:r>
          </a:p>
          <a:p>
            <a:pPr lvl="1"/>
            <a:r>
              <a:rPr lang="en-GB" dirty="0" smtClean="0"/>
              <a:t>Common</a:t>
            </a:r>
          </a:p>
          <a:p>
            <a:pPr lvl="2"/>
            <a:r>
              <a:rPr lang="en-GB" dirty="0" smtClean="0"/>
              <a:t>Migraine</a:t>
            </a:r>
          </a:p>
          <a:p>
            <a:pPr lvl="1"/>
            <a:r>
              <a:rPr lang="en-GB" dirty="0" smtClean="0"/>
              <a:t>Uncommon</a:t>
            </a:r>
          </a:p>
          <a:p>
            <a:pPr lvl="2"/>
            <a:r>
              <a:rPr lang="en-GB" dirty="0" smtClean="0"/>
              <a:t>stroke and TIA </a:t>
            </a:r>
          </a:p>
          <a:p>
            <a:pPr lvl="2"/>
            <a:r>
              <a:rPr lang="en-GB" dirty="0" err="1" smtClean="0"/>
              <a:t>cerebellar</a:t>
            </a:r>
            <a:r>
              <a:rPr lang="en-GB" dirty="0" smtClean="0"/>
              <a:t> tumour</a:t>
            </a:r>
          </a:p>
          <a:p>
            <a:pPr lvl="2"/>
            <a:r>
              <a:rPr lang="en-GB" dirty="0" smtClean="0"/>
              <a:t>acoustic </a:t>
            </a:r>
            <a:r>
              <a:rPr lang="en-GB" dirty="0" err="1" smtClean="0"/>
              <a:t>neuroma</a:t>
            </a:r>
            <a:endParaRPr lang="en-GB" dirty="0" smtClean="0"/>
          </a:p>
          <a:p>
            <a:pPr lvl="2"/>
            <a:r>
              <a:rPr lang="en-GB" dirty="0" smtClean="0"/>
              <a:t>MS</a:t>
            </a:r>
          </a:p>
          <a:p>
            <a:pPr lvl="1"/>
            <a:endParaRPr lang="en-GB" dirty="0" smtClean="0"/>
          </a:p>
          <a:p>
            <a:pPr>
              <a:buNone/>
            </a:pP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Assessment of vertigo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Most balance problems that present in primary care are not </a:t>
            </a:r>
            <a:r>
              <a:rPr lang="en-GB" sz="2400" dirty="0" err="1" smtClean="0"/>
              <a:t>rotatory</a:t>
            </a:r>
            <a:r>
              <a:rPr lang="en-GB" sz="2400" dirty="0" smtClean="0"/>
              <a:t> vertigo, but unsteadiness. A full time GP is likely to see 10-20 people with vertigo in 1y</a:t>
            </a:r>
          </a:p>
          <a:p>
            <a:pPr>
              <a:buNone/>
            </a:pPr>
            <a:endParaRPr lang="en-GB" sz="2400" dirty="0" smtClean="0"/>
          </a:p>
          <a:p>
            <a:r>
              <a:rPr lang="en-GB" sz="2400" dirty="0" smtClean="0"/>
              <a:t>To determine vertigo rather than dizziness, ask:</a:t>
            </a:r>
          </a:p>
          <a:p>
            <a:pPr lvl="1"/>
            <a:r>
              <a:rPr lang="en-GB" sz="2200" dirty="0" smtClean="0"/>
              <a:t>“do you feel light-headed or do you see the world spin around you as if you had just got off a roundabout”</a:t>
            </a:r>
          </a:p>
          <a:p>
            <a:pPr lvl="1"/>
            <a:r>
              <a:rPr lang="en-GB" sz="2400" dirty="0" smtClean="0"/>
              <a:t>about timing, duration, onset, frequency and severity of symptoms</a:t>
            </a:r>
          </a:p>
          <a:p>
            <a:pPr lvl="1"/>
            <a:r>
              <a:rPr lang="en-GB" sz="2400" dirty="0" smtClean="0"/>
              <a:t>aggravating factors, e.g. head movement</a:t>
            </a:r>
          </a:p>
          <a:p>
            <a:pPr lvl="1"/>
            <a:r>
              <a:rPr lang="en-GB" sz="2400" dirty="0" smtClean="0"/>
              <a:t>effect on daily activities</a:t>
            </a:r>
          </a:p>
          <a:p>
            <a:pPr lvl="1"/>
            <a:r>
              <a:rPr lang="en-GB" sz="2400" dirty="0" smtClean="0"/>
              <a:t>associated symptoms: </a:t>
            </a:r>
          </a:p>
          <a:p>
            <a:pPr lvl="2"/>
            <a:r>
              <a:rPr lang="en-GB" sz="2100" dirty="0" smtClean="0"/>
              <a:t>hearing loss, tinnitus (unilateral/bilateral), headache, </a:t>
            </a:r>
            <a:r>
              <a:rPr lang="en-GB" sz="2100" dirty="0" err="1" smtClean="0"/>
              <a:t>diplopia</a:t>
            </a:r>
            <a:r>
              <a:rPr lang="en-GB" sz="2100" dirty="0" smtClean="0"/>
              <a:t>, </a:t>
            </a:r>
            <a:r>
              <a:rPr lang="en-GB" sz="2100" dirty="0" err="1" smtClean="0"/>
              <a:t>dysarthria</a:t>
            </a:r>
            <a:r>
              <a:rPr lang="en-GB" sz="2100" dirty="0" smtClean="0"/>
              <a:t> /</a:t>
            </a:r>
            <a:r>
              <a:rPr lang="en-GB" sz="2100" dirty="0" err="1" smtClean="0"/>
              <a:t>dysphagia</a:t>
            </a:r>
            <a:r>
              <a:rPr lang="en-GB" sz="2100" dirty="0" smtClean="0"/>
              <a:t>, ataxia</a:t>
            </a:r>
            <a:r>
              <a:rPr lang="en-GB" dirty="0" smtClean="0"/>
              <a:t>,</a:t>
            </a:r>
            <a:r>
              <a:rPr lang="en-GB" sz="2100" dirty="0" smtClean="0"/>
              <a:t> nausea, vomiting</a:t>
            </a:r>
          </a:p>
          <a:p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Assessment of vertigo: medical history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lnSpcReduction="10000"/>
          </a:bodyPr>
          <a:lstStyle/>
          <a:p>
            <a:pPr lvl="1"/>
            <a:r>
              <a:rPr lang="en-GB" dirty="0" smtClean="0"/>
              <a:t>Recent URTI or ear infection suggests vestibular </a:t>
            </a:r>
            <a:r>
              <a:rPr lang="en-GB" dirty="0" err="1" smtClean="0"/>
              <a:t>neuronitis</a:t>
            </a:r>
            <a:r>
              <a:rPr lang="en-GB" dirty="0" smtClean="0"/>
              <a:t> or </a:t>
            </a:r>
            <a:r>
              <a:rPr lang="en-GB" dirty="0" err="1" smtClean="0"/>
              <a:t>labyrinthitis</a:t>
            </a:r>
            <a:endParaRPr lang="en-GB" dirty="0" smtClean="0"/>
          </a:p>
          <a:p>
            <a:pPr lvl="1"/>
            <a:r>
              <a:rPr lang="en-GB" dirty="0" smtClean="0"/>
              <a:t>Migraine: inc likelihood of </a:t>
            </a:r>
            <a:r>
              <a:rPr lang="en-GB" dirty="0" err="1" smtClean="0"/>
              <a:t>migrainous</a:t>
            </a:r>
            <a:r>
              <a:rPr lang="en-GB" dirty="0" smtClean="0"/>
              <a:t> vertigo</a:t>
            </a:r>
          </a:p>
          <a:p>
            <a:pPr lvl="1"/>
            <a:r>
              <a:rPr lang="en-GB" dirty="0" smtClean="0"/>
              <a:t>Head trauma/ recent </a:t>
            </a:r>
            <a:r>
              <a:rPr lang="en-GB" dirty="0" err="1" smtClean="0"/>
              <a:t>labyrinthitis</a:t>
            </a:r>
            <a:r>
              <a:rPr lang="en-GB" dirty="0" smtClean="0"/>
              <a:t>: BPPV</a:t>
            </a:r>
          </a:p>
          <a:p>
            <a:pPr lvl="1"/>
            <a:r>
              <a:rPr lang="en-GB" dirty="0" smtClean="0"/>
              <a:t>Trauma to ear: </a:t>
            </a:r>
            <a:r>
              <a:rPr lang="en-GB" dirty="0" err="1" smtClean="0"/>
              <a:t>perilymph</a:t>
            </a:r>
            <a:r>
              <a:rPr lang="en-GB" dirty="0" smtClean="0"/>
              <a:t> fistula</a:t>
            </a:r>
          </a:p>
          <a:p>
            <a:pPr lvl="1"/>
            <a:r>
              <a:rPr lang="en-GB" dirty="0" smtClean="0"/>
              <a:t>Anxiety or depression can worsen symptoms or cause feelings of </a:t>
            </a:r>
            <a:r>
              <a:rPr lang="en-GB" dirty="0" err="1" smtClean="0"/>
              <a:t>lightheadedness</a:t>
            </a:r>
            <a:r>
              <a:rPr lang="en-GB" dirty="0" smtClean="0"/>
              <a:t> (e.g. from hyperventilation)</a:t>
            </a:r>
          </a:p>
          <a:p>
            <a:pPr lvl="1"/>
            <a:r>
              <a:rPr lang="en-GB" dirty="0" smtClean="0"/>
              <a:t>Acute alcohol intoxication can cause vertigo</a:t>
            </a:r>
          </a:p>
          <a:p>
            <a:endParaRPr lang="en-GB" dirty="0" smtClean="0"/>
          </a:p>
          <a:p>
            <a:r>
              <a:rPr lang="en-GB" dirty="0" smtClean="0"/>
              <a:t>Examination</a:t>
            </a:r>
          </a:p>
          <a:p>
            <a:pPr lvl="1"/>
            <a:r>
              <a:rPr lang="en-GB" dirty="0" smtClean="0"/>
              <a:t>ENT – incl. Weber and </a:t>
            </a:r>
            <a:r>
              <a:rPr lang="en-GB" dirty="0" err="1" smtClean="0"/>
              <a:t>Rinnes</a:t>
            </a:r>
            <a:r>
              <a:rPr lang="en-GB" dirty="0" smtClean="0"/>
              <a:t> tests</a:t>
            </a:r>
          </a:p>
          <a:p>
            <a:pPr lvl="1"/>
            <a:r>
              <a:rPr lang="en-GB" dirty="0" smtClean="0"/>
              <a:t>Full </a:t>
            </a:r>
            <a:r>
              <a:rPr lang="en-GB" dirty="0" err="1" smtClean="0"/>
              <a:t>Neuro</a:t>
            </a:r>
            <a:r>
              <a:rPr lang="en-GB" dirty="0" smtClean="0"/>
              <a:t> </a:t>
            </a:r>
            <a:r>
              <a:rPr lang="en-GB" dirty="0" err="1" smtClean="0"/>
              <a:t>incl</a:t>
            </a:r>
            <a:r>
              <a:rPr lang="en-GB" dirty="0" smtClean="0"/>
              <a:t> </a:t>
            </a:r>
            <a:r>
              <a:rPr lang="en-GB" dirty="0" err="1" smtClean="0"/>
              <a:t>cerebellar</a:t>
            </a:r>
            <a:r>
              <a:rPr lang="en-GB" dirty="0" smtClean="0"/>
              <a:t> testing + gait. Particularly looking for </a:t>
            </a:r>
            <a:r>
              <a:rPr lang="en-GB" dirty="0" err="1" smtClean="0"/>
              <a:t>nystagmus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Assessment of vertigo: specific tests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Romberg’s test:</a:t>
            </a:r>
          </a:p>
          <a:p>
            <a:pPr lvl="1"/>
            <a:r>
              <a:rPr lang="en-GB" sz="2200" dirty="0" smtClean="0"/>
              <a:t>identifies peripheral or central cause of vertigo (but not sensitive for differentiating between them)</a:t>
            </a:r>
          </a:p>
          <a:p>
            <a:pPr lvl="1"/>
            <a:r>
              <a:rPr lang="en-GB" sz="2200" dirty="0" smtClean="0"/>
              <a:t>Ask patient to stand up straight, feet together, arms outstretched with eyes closed. If patient unable to keep balance- the test is positive (usually fall to side of lesion)</a:t>
            </a:r>
          </a:p>
          <a:p>
            <a:pPr lvl="1"/>
            <a:r>
              <a:rPr lang="en-GB" sz="2200" dirty="0" smtClean="0"/>
              <a:t>A positive test suggests problem with </a:t>
            </a:r>
            <a:r>
              <a:rPr lang="en-GB" sz="2200" dirty="0" err="1" smtClean="0"/>
              <a:t>proprioception</a:t>
            </a:r>
            <a:r>
              <a:rPr lang="en-GB" sz="2200" dirty="0" smtClean="0"/>
              <a:t> or vestibular function. </a:t>
            </a:r>
          </a:p>
          <a:p>
            <a:pPr lvl="1"/>
            <a:endParaRPr lang="en-GB" sz="2400" dirty="0" smtClean="0"/>
          </a:p>
          <a:p>
            <a:r>
              <a:rPr lang="en-GB" sz="2400" dirty="0" err="1" smtClean="0"/>
              <a:t>Hallpike</a:t>
            </a:r>
            <a:r>
              <a:rPr lang="en-GB" sz="2400" dirty="0" smtClean="0"/>
              <a:t> manoeuvre:</a:t>
            </a:r>
          </a:p>
          <a:p>
            <a:pPr lvl="1"/>
            <a:r>
              <a:rPr lang="en-GB" sz="2200" dirty="0" smtClean="0"/>
              <a:t>to confirm diagnosis of BPPV</a:t>
            </a:r>
          </a:p>
          <a:p>
            <a:pPr lvl="1">
              <a:buNone/>
            </a:pPr>
            <a:endParaRPr lang="en-GB" dirty="0" smtClean="0"/>
          </a:p>
          <a:p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Hallpike</a:t>
            </a:r>
            <a:r>
              <a:rPr lang="en-GB" sz="3200" dirty="0" smtClean="0"/>
              <a:t> manoeuvre - demonstration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85000" lnSpcReduction="20000"/>
          </a:bodyPr>
          <a:lstStyle/>
          <a:p>
            <a:r>
              <a:rPr lang="en-GB" sz="2400" dirty="0" smtClean="0"/>
              <a:t>Be cautious with patients with neck or back pathology or carotid </a:t>
            </a:r>
            <a:r>
              <a:rPr lang="en-GB" sz="2400" dirty="0" err="1" smtClean="0"/>
              <a:t>stenosis</a:t>
            </a:r>
            <a:r>
              <a:rPr lang="en-GB" sz="2400" dirty="0" smtClean="0"/>
              <a:t> as </a:t>
            </a:r>
            <a:r>
              <a:rPr lang="en-GB" sz="2400" dirty="0" err="1" smtClean="0"/>
              <a:t>manouvre</a:t>
            </a:r>
            <a:r>
              <a:rPr lang="en-GB" sz="2400" dirty="0" smtClean="0"/>
              <a:t> involves turning and extending neck</a:t>
            </a:r>
          </a:p>
          <a:p>
            <a:r>
              <a:rPr lang="en-GB" sz="2000" dirty="0" smtClean="0"/>
              <a:t> </a:t>
            </a:r>
          </a:p>
          <a:p>
            <a:r>
              <a:rPr lang="en-GB" sz="2000" u="sng" dirty="0" smtClean="0">
                <a:hlinkClick r:id="rId3"/>
              </a:rPr>
              <a:t>http://northerndoctor.com/2010/09/27/dizziness-dix-hallpike-and-the-epley-manoeuvre/</a:t>
            </a:r>
            <a:endParaRPr lang="en-GB" sz="2000" dirty="0" smtClean="0"/>
          </a:p>
          <a:p>
            <a:endParaRPr lang="en-GB" sz="2400" dirty="0" smtClean="0"/>
          </a:p>
          <a:p>
            <a:r>
              <a:rPr lang="en-GB" sz="2400" dirty="0" smtClean="0"/>
              <a:t>Ask patient to:</a:t>
            </a:r>
          </a:p>
          <a:p>
            <a:pPr lvl="1"/>
            <a:r>
              <a:rPr lang="en-GB" sz="2200" dirty="0" smtClean="0"/>
              <a:t>report any vertigo during test</a:t>
            </a:r>
          </a:p>
          <a:p>
            <a:pPr lvl="1"/>
            <a:r>
              <a:rPr lang="en-GB" sz="2200" dirty="0" smtClean="0"/>
              <a:t>keep eyes open and stare at examiner’s nose</a:t>
            </a:r>
          </a:p>
          <a:p>
            <a:pPr lvl="1"/>
            <a:r>
              <a:rPr lang="en-GB" sz="2200" dirty="0" smtClean="0"/>
              <a:t>sit upright on couch, head turned 45’ to one side</a:t>
            </a:r>
          </a:p>
          <a:p>
            <a:pPr lvl="1"/>
            <a:r>
              <a:rPr lang="en-GB" sz="2200" dirty="0" smtClean="0"/>
              <a:t>lie them down rapidly until head extended 30’ over end of bed, one ear downward If neck problems- can be done without neck extension</a:t>
            </a:r>
          </a:p>
          <a:p>
            <a:pPr lvl="1"/>
            <a:r>
              <a:rPr lang="en-GB" sz="2200" dirty="0" smtClean="0"/>
              <a:t>observe eyes closely for 30 sec for </a:t>
            </a:r>
            <a:r>
              <a:rPr lang="en-GB" sz="2200" dirty="0" err="1" smtClean="0"/>
              <a:t>nystagmus</a:t>
            </a:r>
            <a:r>
              <a:rPr lang="en-GB" sz="2200" dirty="0" smtClean="0"/>
              <a:t>- note type and direction</a:t>
            </a:r>
          </a:p>
          <a:p>
            <a:pPr lvl="1"/>
            <a:r>
              <a:rPr lang="en-GB" sz="2200" dirty="0" smtClean="0"/>
              <a:t>support head in position and sit up</a:t>
            </a:r>
          </a:p>
          <a:p>
            <a:pPr lvl="1"/>
            <a:r>
              <a:rPr lang="en-GB" sz="2200" dirty="0" smtClean="0"/>
              <a:t>Repeat with other side</a:t>
            </a:r>
          </a:p>
          <a:p>
            <a:pPr lvl="1"/>
            <a:r>
              <a:rPr lang="en-GB" sz="2200" dirty="0" smtClean="0"/>
              <a:t>test is positive for BPPV if vertigo and </a:t>
            </a:r>
            <a:r>
              <a:rPr lang="en-GB" sz="2200" dirty="0" err="1" smtClean="0"/>
              <a:t>nystagmus</a:t>
            </a:r>
            <a:r>
              <a:rPr lang="en-GB" sz="2200" dirty="0" smtClean="0"/>
              <a:t> (</a:t>
            </a:r>
            <a:r>
              <a:rPr lang="en-GB" sz="2200" dirty="0" err="1" smtClean="0"/>
              <a:t>torsional</a:t>
            </a:r>
            <a:r>
              <a:rPr lang="en-GB" sz="2200" dirty="0" smtClean="0"/>
              <a:t> and beating towards ground) are present and </a:t>
            </a:r>
            <a:r>
              <a:rPr lang="en-GB" sz="2200" dirty="0" err="1" smtClean="0"/>
              <a:t>nystagmus</a:t>
            </a:r>
            <a:r>
              <a:rPr lang="en-GB" sz="2200" dirty="0" smtClean="0"/>
              <a:t> shows latency, fatigue and adaptation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Features of central causes of vertigo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severe or prolonged </a:t>
            </a:r>
          </a:p>
          <a:p>
            <a:r>
              <a:rPr lang="en-GB" sz="2400" dirty="0" smtClean="0"/>
              <a:t>new onset headache</a:t>
            </a:r>
          </a:p>
          <a:p>
            <a:r>
              <a:rPr lang="en-GB" sz="2400" dirty="0" smtClean="0"/>
              <a:t>focal neurological deficits</a:t>
            </a:r>
          </a:p>
          <a:p>
            <a:r>
              <a:rPr lang="en-GB" sz="2400" dirty="0" smtClean="0"/>
              <a:t>central type </a:t>
            </a:r>
            <a:r>
              <a:rPr lang="en-GB" sz="2400" dirty="0" err="1" smtClean="0"/>
              <a:t>nystagmus</a:t>
            </a:r>
            <a:r>
              <a:rPr lang="en-GB" sz="2400" dirty="0" smtClean="0"/>
              <a:t> (vertical)</a:t>
            </a:r>
          </a:p>
          <a:p>
            <a:r>
              <a:rPr lang="en-GB" sz="2400" dirty="0" smtClean="0"/>
              <a:t>excess nausea and vomiting</a:t>
            </a:r>
          </a:p>
          <a:p>
            <a:r>
              <a:rPr lang="en-GB" sz="2400" dirty="0" smtClean="0"/>
              <a:t>prolonged severe imbalance (inability to stand up even with eyes open)</a:t>
            </a:r>
          </a:p>
          <a:p>
            <a:pPr>
              <a:buNone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AOM: causes &amp; complications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Bacterial infection: most common- strep </a:t>
            </a:r>
            <a:r>
              <a:rPr lang="en-GB" sz="2400" dirty="0" err="1" smtClean="0"/>
              <a:t>pneumoniae</a:t>
            </a:r>
            <a:r>
              <a:rPr lang="en-GB" sz="2400" dirty="0" smtClean="0"/>
              <a:t>, h </a:t>
            </a:r>
            <a:r>
              <a:rPr lang="en-GB" sz="2400" dirty="0" err="1" smtClean="0"/>
              <a:t>influenzae</a:t>
            </a:r>
            <a:r>
              <a:rPr lang="en-GB" sz="2400" dirty="0" smtClean="0"/>
              <a:t> (only 10% due to type B and preventable by HIB vaccine), </a:t>
            </a:r>
            <a:r>
              <a:rPr lang="en-GB" sz="2400" dirty="0" err="1" smtClean="0"/>
              <a:t>moraxella</a:t>
            </a:r>
            <a:r>
              <a:rPr lang="en-GB" sz="2400" dirty="0" smtClean="0"/>
              <a:t> </a:t>
            </a:r>
            <a:r>
              <a:rPr lang="en-GB" sz="2400" dirty="0" err="1" smtClean="0"/>
              <a:t>catarrhalis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Viral infection: most common- respiratory </a:t>
            </a:r>
            <a:r>
              <a:rPr lang="en-GB" sz="2400" dirty="0" err="1" smtClean="0"/>
              <a:t>syncytial</a:t>
            </a:r>
            <a:r>
              <a:rPr lang="en-GB" sz="2400" dirty="0" smtClean="0"/>
              <a:t> virus and rhinovirus</a:t>
            </a:r>
          </a:p>
          <a:p>
            <a:pPr>
              <a:buNone/>
            </a:pPr>
            <a:endParaRPr lang="en-GB" sz="2400" dirty="0" smtClean="0"/>
          </a:p>
          <a:p>
            <a:r>
              <a:rPr lang="en-GB" sz="2400" dirty="0" smtClean="0"/>
              <a:t>Complications: hearing loss; chronic perforation and </a:t>
            </a:r>
            <a:r>
              <a:rPr lang="en-GB" sz="2400" dirty="0" err="1" smtClean="0"/>
              <a:t>otorrhoea</a:t>
            </a:r>
            <a:r>
              <a:rPr lang="en-GB" sz="2400" dirty="0" smtClean="0"/>
              <a:t>, CSOM, </a:t>
            </a:r>
            <a:r>
              <a:rPr lang="en-GB" sz="2400" dirty="0" err="1" smtClean="0"/>
              <a:t>cholesteatoma</a:t>
            </a:r>
            <a:r>
              <a:rPr lang="en-GB" sz="2400" dirty="0" smtClean="0"/>
              <a:t>, intracranial complications</a:t>
            </a:r>
          </a:p>
          <a:p>
            <a:endParaRPr lang="en-GB" sz="2400" dirty="0" smtClean="0"/>
          </a:p>
          <a:p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en-GB" sz="3200" dirty="0" smtClean="0"/>
              <a:t>Features of peripheral causes of vertigo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BPPV:</a:t>
            </a:r>
          </a:p>
          <a:p>
            <a:pPr lvl="1"/>
            <a:r>
              <a:rPr lang="en-GB" sz="2200" dirty="0" smtClean="0"/>
              <a:t>vertigo induced by moving head position</a:t>
            </a:r>
          </a:p>
          <a:p>
            <a:pPr lvl="1"/>
            <a:r>
              <a:rPr lang="en-GB" sz="2200" dirty="0" smtClean="0"/>
              <a:t>episodes last for seconds</a:t>
            </a:r>
          </a:p>
          <a:p>
            <a:endParaRPr lang="en-GB" sz="2400" dirty="0" smtClean="0"/>
          </a:p>
          <a:p>
            <a:r>
              <a:rPr lang="en-GB" sz="2400" dirty="0" smtClean="0"/>
              <a:t>Vestibular </a:t>
            </a:r>
            <a:r>
              <a:rPr lang="en-GB" sz="2400" dirty="0" err="1" smtClean="0"/>
              <a:t>neuronitis</a:t>
            </a:r>
            <a:r>
              <a:rPr lang="en-GB" sz="2400" dirty="0" smtClean="0"/>
              <a:t> and </a:t>
            </a:r>
            <a:r>
              <a:rPr lang="en-GB" sz="2400" dirty="0" err="1" smtClean="0"/>
              <a:t>labyrinthitis</a:t>
            </a:r>
            <a:r>
              <a:rPr lang="en-GB" sz="2400" dirty="0" smtClean="0"/>
              <a:t>:</a:t>
            </a:r>
          </a:p>
          <a:p>
            <a:pPr lvl="1"/>
            <a:r>
              <a:rPr lang="en-GB" sz="2200" dirty="0" smtClean="0"/>
              <a:t>vertigo persists for days and improves with time</a:t>
            </a:r>
          </a:p>
          <a:p>
            <a:pPr lvl="1"/>
            <a:r>
              <a:rPr lang="en-GB" sz="2200" dirty="0" smtClean="0"/>
              <a:t>no hearing loss or tinnitus with vestibular </a:t>
            </a:r>
            <a:r>
              <a:rPr lang="en-GB" sz="2200" dirty="0" err="1" smtClean="0"/>
              <a:t>neuronitis</a:t>
            </a:r>
            <a:endParaRPr lang="en-GB" sz="2200" dirty="0" smtClean="0"/>
          </a:p>
          <a:p>
            <a:pPr lvl="1"/>
            <a:r>
              <a:rPr lang="en-GB" sz="2200" dirty="0" smtClean="0"/>
              <a:t>in </a:t>
            </a:r>
            <a:r>
              <a:rPr lang="en-GB" sz="2200" dirty="0" err="1" smtClean="0"/>
              <a:t>labyrinthitis</a:t>
            </a:r>
            <a:r>
              <a:rPr lang="en-GB" sz="2200" dirty="0" smtClean="0"/>
              <a:t>, sudden hearing loss with vertigo and tinnitus may be present</a:t>
            </a:r>
          </a:p>
          <a:p>
            <a:endParaRPr lang="en-GB" sz="2400" dirty="0" smtClean="0"/>
          </a:p>
          <a:p>
            <a:r>
              <a:rPr lang="en-GB" sz="2400" dirty="0" err="1" smtClean="0"/>
              <a:t>Meniere’s</a:t>
            </a:r>
            <a:r>
              <a:rPr lang="en-GB" sz="2400" dirty="0" smtClean="0"/>
              <a:t> disease:</a:t>
            </a:r>
          </a:p>
          <a:p>
            <a:pPr lvl="1"/>
            <a:r>
              <a:rPr lang="en-GB" sz="2200" dirty="0" smtClean="0"/>
              <a:t>ages 20-50y men&gt; women</a:t>
            </a:r>
          </a:p>
          <a:p>
            <a:pPr lvl="1"/>
            <a:r>
              <a:rPr lang="en-GB" sz="2200" dirty="0" smtClean="0"/>
              <a:t>vertigo, not provoked by position change</a:t>
            </a:r>
          </a:p>
          <a:p>
            <a:pPr lvl="1"/>
            <a:r>
              <a:rPr lang="en-GB" sz="2200" dirty="0" smtClean="0"/>
              <a:t>episodes last 30 min to several hours</a:t>
            </a:r>
          </a:p>
          <a:p>
            <a:pPr lvl="1"/>
            <a:r>
              <a:rPr lang="en-GB" sz="2200" dirty="0" smtClean="0"/>
              <a:t>symptoms of tinnitus, hearing loss and fullness in ear</a:t>
            </a:r>
          </a:p>
          <a:p>
            <a:pPr lvl="1"/>
            <a:r>
              <a:rPr lang="en-GB" sz="2200" dirty="0" smtClean="0"/>
              <a:t>may be clusters of attacks and long remissions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Medication used in vertigo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en-GB" sz="2200" dirty="0" smtClean="0"/>
          </a:p>
          <a:p>
            <a:pPr lvl="1"/>
            <a:r>
              <a:rPr lang="en-GB" sz="2200" dirty="0" err="1" smtClean="0"/>
              <a:t>prochlorperazine</a:t>
            </a:r>
            <a:endParaRPr lang="en-GB" sz="2200" dirty="0" smtClean="0"/>
          </a:p>
          <a:p>
            <a:pPr lvl="1"/>
            <a:r>
              <a:rPr lang="en-GB" sz="2200" dirty="0" err="1" smtClean="0"/>
              <a:t>cyclizine</a:t>
            </a:r>
            <a:endParaRPr lang="en-GB" sz="2200" dirty="0" smtClean="0"/>
          </a:p>
          <a:p>
            <a:pPr lvl="1"/>
            <a:r>
              <a:rPr lang="en-GB" sz="2200" dirty="0" err="1" smtClean="0"/>
              <a:t>cinnarizine</a:t>
            </a:r>
            <a:endParaRPr lang="en-GB" sz="2200" dirty="0" smtClean="0"/>
          </a:p>
          <a:p>
            <a:pPr lvl="1"/>
            <a:r>
              <a:rPr lang="en-GB" sz="2200" dirty="0" err="1" smtClean="0"/>
              <a:t>promethazine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Tinnitus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Unwanted perception of sound within head, in absence of sound from external environment</a:t>
            </a:r>
          </a:p>
          <a:p>
            <a:endParaRPr lang="en-GB" sz="2400" dirty="0" smtClean="0"/>
          </a:p>
          <a:p>
            <a:r>
              <a:rPr lang="en-GB" sz="2400" dirty="0" smtClean="0"/>
              <a:t>Can be described as ringing, hissing, buzzing, roaring or humming. Classified as-</a:t>
            </a:r>
          </a:p>
          <a:p>
            <a:pPr lvl="1"/>
            <a:r>
              <a:rPr lang="en-GB" sz="2200" dirty="0" smtClean="0"/>
              <a:t>Subjective tinnitus:</a:t>
            </a:r>
          </a:p>
          <a:p>
            <a:pPr lvl="2"/>
            <a:r>
              <a:rPr lang="en-GB" sz="1900" dirty="0" smtClean="0"/>
              <a:t>sound only heard by patient; assoc with abnormalities of auditory system</a:t>
            </a:r>
            <a:endParaRPr lang="en-GB" sz="2400" dirty="0" smtClean="0"/>
          </a:p>
          <a:p>
            <a:pPr lvl="1"/>
            <a:r>
              <a:rPr lang="en-GB" sz="2200" dirty="0" smtClean="0"/>
              <a:t>Objective tinnitus:</a:t>
            </a:r>
          </a:p>
          <a:p>
            <a:pPr lvl="2"/>
            <a:r>
              <a:rPr lang="en-GB" sz="1900" dirty="0" smtClean="0"/>
              <a:t>sound heard by patient and examiner; caused by physical abnormality that produces sound near or within ear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/>
          </a:bodyPr>
          <a:lstStyle/>
          <a:p>
            <a:r>
              <a:rPr lang="en-GB" sz="3200" dirty="0" smtClean="0"/>
              <a:t>Disorders associated with subjective tinnitus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Two thirds people with tinnitus have disorder causing hearing loss; one third have idiopathic tinnitus</a:t>
            </a:r>
          </a:p>
          <a:p>
            <a:endParaRPr lang="en-GB" sz="2400" dirty="0" smtClean="0"/>
          </a:p>
          <a:p>
            <a:r>
              <a:rPr lang="en-GB" sz="2400" dirty="0" smtClean="0"/>
              <a:t>Most commonly assoc with disorders causing </a:t>
            </a:r>
            <a:r>
              <a:rPr lang="en-GB" sz="2400" dirty="0" err="1" smtClean="0"/>
              <a:t>sensorineural</a:t>
            </a:r>
            <a:r>
              <a:rPr lang="en-GB" sz="2400" dirty="0" smtClean="0"/>
              <a:t> hearing loss (SNHL):</a:t>
            </a:r>
          </a:p>
          <a:p>
            <a:pPr lvl="1"/>
            <a:r>
              <a:rPr lang="en-GB" sz="2200" dirty="0" smtClean="0"/>
              <a:t>age related</a:t>
            </a:r>
          </a:p>
          <a:p>
            <a:pPr lvl="1"/>
            <a:r>
              <a:rPr lang="en-GB" sz="2200" dirty="0" smtClean="0"/>
              <a:t>noise induced</a:t>
            </a:r>
          </a:p>
          <a:p>
            <a:pPr lvl="1"/>
            <a:r>
              <a:rPr lang="en-GB" sz="2200" dirty="0" err="1" smtClean="0"/>
              <a:t>Meniere’s</a:t>
            </a:r>
            <a:r>
              <a:rPr lang="en-GB" sz="2200" dirty="0" smtClean="0"/>
              <a:t> disease</a:t>
            </a:r>
          </a:p>
          <a:p>
            <a:endParaRPr lang="en-GB" sz="2400" dirty="0" smtClean="0"/>
          </a:p>
          <a:p>
            <a:r>
              <a:rPr lang="en-GB" sz="2400" dirty="0" smtClean="0"/>
              <a:t>Less commonly assoc with disorders causing conductive hearing loss:</a:t>
            </a:r>
          </a:p>
          <a:p>
            <a:pPr lvl="1"/>
            <a:r>
              <a:rPr lang="en-GB" sz="2200" dirty="0" smtClean="0"/>
              <a:t>impacted wax</a:t>
            </a:r>
          </a:p>
          <a:p>
            <a:pPr lvl="1"/>
            <a:r>
              <a:rPr lang="en-GB" sz="2200" dirty="0" err="1" smtClean="0"/>
              <a:t>otosclerosis</a:t>
            </a:r>
            <a:r>
              <a:rPr lang="en-GB" sz="2200" dirty="0" smtClean="0"/>
              <a:t> (rare)</a:t>
            </a:r>
          </a:p>
          <a:p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en-GB" sz="2800" dirty="0" smtClean="0"/>
              <a:t>Uncommonly, subjective tinnitus is associated with: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endParaRPr lang="en-GB" sz="2000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GB" sz="2000" dirty="0" err="1" smtClean="0"/>
              <a:t>Ototoxic</a:t>
            </a:r>
            <a:r>
              <a:rPr lang="en-GB" sz="2000" dirty="0" smtClean="0"/>
              <a:t> drugs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GB" sz="1700" dirty="0" err="1" smtClean="0"/>
              <a:t>Cytotoxic</a:t>
            </a:r>
            <a:r>
              <a:rPr lang="en-GB" sz="1700" dirty="0" smtClean="0"/>
              <a:t> drugs (e.g. </a:t>
            </a:r>
            <a:r>
              <a:rPr lang="en-GB" sz="1700" dirty="0" err="1" smtClean="0"/>
              <a:t>Cisplatin</a:t>
            </a:r>
            <a:r>
              <a:rPr lang="en-GB" sz="1700" dirty="0" smtClean="0"/>
              <a:t>, </a:t>
            </a:r>
            <a:r>
              <a:rPr lang="en-GB" sz="1700" dirty="0" err="1" smtClean="0"/>
              <a:t>methotrexate</a:t>
            </a:r>
            <a:r>
              <a:rPr lang="en-GB" sz="1700" dirty="0" smtClean="0"/>
              <a:t>)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GB" sz="1700" dirty="0" err="1" smtClean="0"/>
              <a:t>Aminoglycosides</a:t>
            </a:r>
            <a:r>
              <a:rPr lang="en-GB" sz="1700" dirty="0" smtClean="0"/>
              <a:t> (</a:t>
            </a:r>
            <a:r>
              <a:rPr lang="en-GB" sz="1700" dirty="0" err="1" smtClean="0"/>
              <a:t>gentamicin</a:t>
            </a:r>
            <a:r>
              <a:rPr lang="en-GB" sz="1700" dirty="0" smtClean="0"/>
              <a:t>)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GB" sz="1700" dirty="0" err="1" smtClean="0"/>
              <a:t>macrolides</a:t>
            </a:r>
            <a:r>
              <a:rPr lang="en-GB" sz="1700" dirty="0" smtClean="0"/>
              <a:t>, quinine, aspirin, NSAIDs and loop diuretics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GB" sz="2000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GB" sz="2000" dirty="0" smtClean="0"/>
              <a:t>Ear infections: </a:t>
            </a:r>
            <a:r>
              <a:rPr lang="en-GB" sz="1700" dirty="0" smtClean="0"/>
              <a:t>(OM, OME, CSOM)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GB" sz="2000" dirty="0" smtClean="0"/>
              <a:t>Neurological disorders: </a:t>
            </a:r>
            <a:r>
              <a:rPr lang="en-GB" sz="1700" dirty="0" smtClean="0"/>
              <a:t>acoustic </a:t>
            </a:r>
            <a:r>
              <a:rPr lang="en-GB" sz="1700" dirty="0" err="1" smtClean="0"/>
              <a:t>neuroma</a:t>
            </a:r>
            <a:r>
              <a:rPr lang="en-GB" sz="1700" dirty="0" smtClean="0"/>
              <a:t>; </a:t>
            </a:r>
            <a:r>
              <a:rPr lang="en-GB" sz="1700" dirty="0" err="1" smtClean="0"/>
              <a:t>schwannoma</a:t>
            </a:r>
            <a:r>
              <a:rPr lang="en-GB" sz="1700" dirty="0" smtClean="0"/>
              <a:t>, MS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GB" sz="2000" dirty="0" smtClean="0"/>
              <a:t>Metabolic disorders: </a:t>
            </a:r>
            <a:r>
              <a:rPr lang="en-GB" sz="1700" dirty="0" smtClean="0"/>
              <a:t>Hypothyroidism; diabetes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GB" sz="2000" dirty="0" smtClean="0"/>
              <a:t>Psychological disorders: </a:t>
            </a:r>
            <a:r>
              <a:rPr lang="en-GB" sz="1700" dirty="0" smtClean="0"/>
              <a:t>anxiety and depression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GB" sz="2000" dirty="0" smtClean="0"/>
              <a:t>Trauma 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GB" sz="2000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GB" sz="2000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Disorders associated with objective tinnitus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Objective tinnitus is very rare</a:t>
            </a:r>
          </a:p>
          <a:p>
            <a:r>
              <a:rPr lang="en-GB" dirty="0" smtClean="0"/>
              <a:t>Due to:</a:t>
            </a:r>
          </a:p>
          <a:p>
            <a:pPr lvl="1"/>
            <a:r>
              <a:rPr lang="en-GB" dirty="0" smtClean="0"/>
              <a:t>Vascular disorders:</a:t>
            </a:r>
          </a:p>
          <a:p>
            <a:pPr lvl="2"/>
            <a:r>
              <a:rPr lang="en-GB" dirty="0" smtClean="0"/>
              <a:t>AVMs; vascular tumours;</a:t>
            </a:r>
          </a:p>
          <a:p>
            <a:pPr lvl="1"/>
            <a:r>
              <a:rPr lang="en-GB" dirty="0" smtClean="0"/>
              <a:t>High output states:</a:t>
            </a:r>
          </a:p>
          <a:p>
            <a:pPr lvl="2"/>
            <a:r>
              <a:rPr lang="en-GB" dirty="0" smtClean="0"/>
              <a:t>anaemia; </a:t>
            </a:r>
            <a:r>
              <a:rPr lang="en-GB" dirty="0" err="1" smtClean="0"/>
              <a:t>thyrotoxicosis</a:t>
            </a:r>
            <a:r>
              <a:rPr lang="en-GB" dirty="0" smtClean="0"/>
              <a:t>; Paget’s disease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Management of tinnitus in primary care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Assess underlying cause</a:t>
            </a:r>
          </a:p>
          <a:p>
            <a:endParaRPr lang="en-GB" dirty="0" smtClean="0"/>
          </a:p>
          <a:p>
            <a:r>
              <a:rPr lang="en-GB" dirty="0" smtClean="0"/>
              <a:t>Refer to ENT:</a:t>
            </a:r>
          </a:p>
          <a:p>
            <a:pPr lvl="1"/>
            <a:r>
              <a:rPr lang="en-GB" dirty="0" smtClean="0"/>
              <a:t>All patients with objective tinnitus</a:t>
            </a:r>
          </a:p>
          <a:p>
            <a:pPr lvl="1"/>
            <a:r>
              <a:rPr lang="en-GB" dirty="0" smtClean="0"/>
              <a:t>Patients with  subjective tinnitus, following hearing test, who have associated SNHL</a:t>
            </a:r>
          </a:p>
          <a:p>
            <a:pPr lvl="1"/>
            <a:r>
              <a:rPr lang="en-GB" dirty="0" smtClean="0"/>
              <a:t>Tinnitus associated with conductive hearing loss when treatable causes not identified or managed in primary care</a:t>
            </a:r>
          </a:p>
          <a:p>
            <a:pPr lvl="1"/>
            <a:r>
              <a:rPr lang="en-GB" dirty="0" smtClean="0"/>
              <a:t>Tinnitus secondary to head or neck injury</a:t>
            </a:r>
          </a:p>
          <a:p>
            <a:pPr lvl="1"/>
            <a:r>
              <a:rPr lang="en-GB" dirty="0" smtClean="0"/>
              <a:t>Tinnitus of uncertain cause</a:t>
            </a:r>
          </a:p>
          <a:p>
            <a:pPr lvl="1"/>
            <a:r>
              <a:rPr lang="en-GB" dirty="0" smtClean="0"/>
              <a:t>Tinnitus that is causing distress despite primary care management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Feeling of food (most commonly) stuck in throat / </a:t>
            </a:r>
            <a:r>
              <a:rPr lang="en-US" dirty="0" err="1" smtClean="0"/>
              <a:t>oesophagus</a:t>
            </a:r>
            <a:endParaRPr lang="en-US" dirty="0" smtClean="0"/>
          </a:p>
          <a:p>
            <a:r>
              <a:rPr lang="en-US" dirty="0" smtClean="0"/>
              <a:t>If complete </a:t>
            </a:r>
            <a:r>
              <a:rPr lang="en-US" dirty="0" err="1" smtClean="0"/>
              <a:t>dysphagia</a:t>
            </a:r>
            <a:r>
              <a:rPr lang="en-US" dirty="0" smtClean="0"/>
              <a:t> of acute onset, then very high chance of a FB obstruction</a:t>
            </a:r>
          </a:p>
          <a:p>
            <a:r>
              <a:rPr lang="en-US" dirty="0" smtClean="0"/>
              <a:t>If delayed onset of FB sensation after eating, and mild symptoms, could simply be abrasion, symptoms will go in 48 hrs. </a:t>
            </a:r>
            <a:r>
              <a:rPr lang="en-US" b="1" dirty="0" smtClean="0"/>
              <a:t>Refer if not resolved</a:t>
            </a:r>
          </a:p>
          <a:p>
            <a:r>
              <a:rPr lang="en-US" dirty="0" err="1" smtClean="0"/>
              <a:t>Oesophageal</a:t>
            </a:r>
            <a:r>
              <a:rPr lang="en-US" dirty="0" smtClean="0"/>
              <a:t> food bolus: coke or pineapple juice, </a:t>
            </a:r>
            <a:r>
              <a:rPr lang="en-US" dirty="0" err="1" smtClean="0"/>
              <a:t>buscopan</a:t>
            </a:r>
            <a:r>
              <a:rPr lang="en-US" dirty="0" smtClean="0"/>
              <a:t> (IM) or GTN (SL) can help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Other</a:t>
            </a:r>
            <a:endParaRPr lang="en-US" dirty="0">
              <a:ea typeface="+mj-ea"/>
            </a:endParaRPr>
          </a:p>
        </p:txBody>
      </p:sp>
      <p:sp>
        <p:nvSpPr>
          <p:cNvPr id="9219" name="Subtitle 4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>
          <a:xfrm>
            <a:off x="457200" y="1717675"/>
            <a:ext cx="4697413" cy="4525963"/>
          </a:xfrm>
        </p:spPr>
        <p:txBody>
          <a:bodyPr/>
          <a:lstStyle/>
          <a:p>
            <a:pPr eaLnBrk="1" hangingPunct="1"/>
            <a:r>
              <a:rPr lang="en-US" smtClean="0"/>
              <a:t>Lower motor neurone (involving forehead)</a:t>
            </a:r>
          </a:p>
          <a:p>
            <a:pPr eaLnBrk="1" hangingPunct="1"/>
            <a:r>
              <a:rPr lang="en-US" smtClean="0"/>
              <a:t>Motor supply to the scalp, facial muscles &amp; stapedius</a:t>
            </a:r>
          </a:p>
          <a:p>
            <a:pPr eaLnBrk="1" hangingPunct="1"/>
            <a:r>
              <a:rPr lang="en-US" smtClean="0"/>
              <a:t>Taste to anterior 2/3 of the tongue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VII nerve palsy</a:t>
            </a:r>
            <a:endParaRPr lang="en-US" dirty="0">
              <a:ea typeface="+mj-ea"/>
            </a:endParaRPr>
          </a:p>
        </p:txBody>
      </p:sp>
      <p:pic>
        <p:nvPicPr>
          <p:cNvPr id="10244" name="Picture 3" descr="Bell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2275" y="1717675"/>
            <a:ext cx="2835275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AOM: diagnosis</a:t>
            </a:r>
            <a:endParaRPr lang="en-GB" sz="3200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2000" y="3276600"/>
            <a:ext cx="3436741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00600" y="3276600"/>
            <a:ext cx="3297157" cy="29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8200" y="1447800"/>
            <a:ext cx="4824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Presents with earache (!)</a:t>
            </a:r>
          </a:p>
          <a:p>
            <a:r>
              <a:rPr lang="en-GB" dirty="0" smtClean="0"/>
              <a:t>In younger children-non specific symptoms, </a:t>
            </a:r>
            <a:r>
              <a:rPr lang="en-GB" dirty="0" err="1" smtClean="0"/>
              <a:t>e.g</a:t>
            </a:r>
            <a:r>
              <a:rPr lang="en-GB" dirty="0" smtClean="0"/>
              <a:t> rubbing ear, fever, irritability, crying, poor feeding, restlessness at night, cough, or </a:t>
            </a:r>
            <a:r>
              <a:rPr lang="en-GB" dirty="0" err="1" smtClean="0"/>
              <a:t>rhinorrhoea</a:t>
            </a:r>
            <a:endParaRPr lang="en-GB" dirty="0" smtClean="0"/>
          </a:p>
        </p:txBody>
      </p:sp>
      <p:sp>
        <p:nvSpPr>
          <p:cNvPr id="67586" name="AutoShape 2" descr="data:image/jpg;base64,/9j/4AAQSkZJRgABAQAAAQABAAD/2wBDAAkGBwgHBgkIBwgKCgkLDRYPDQwMDRsUFRAWIB0iIiAdHx8kKDQsJCYxJx8fLT0tMTU3Ojo6Iys/RD84QzQ5Ojf/2wBDAQoKCg0MDRoPDxo3JR8lNzc3Nzc3Nzc3Nzc3Nzc3Nzc3Nzc3Nzc3Nzc3Nzc3Nzc3Nzc3Nzc3Nzc3Nzc3Nzc3Nzf/wAARCAB6AHADASIAAhEBAxEB/8QAGwAAAgMBAQEAAAAAAAAAAAAABAUCAwYBAAf/xAAxEAABBAECBAUDAwQDAAAAAAABAAIDESEEMQUSQVETImFxgQYyoRQjkRUzYrFygsH/xAAZAQADAQEBAAAAAAAAAAAAAAACAwQBAAX/xAAfEQACAgMBAQEBAQAAAAAAAAAAAQIRAxIhMVFBImH/2gAMAwEAAhEDEQA/APln9Z1h0408bwxhoU3yj8K3SRNmFP1PO87wwss/9nGgEVoPpjV6wgvLYbxbxQ/C1XCvoj9O4On8KUDBBDm59M5WSmkWRTT6BcFjk8sNtAGWBo53exdsPytXpdAN5G05330bP/IdimWi4HBFG0GBjDuHUSjjp2xDLaoYIxfwpZTsZWz4KWaAtOWtLhgmsO9139Kyzg36Db5TGRhO/wCFSW8u4CGyiGH6BSRhraoIaSFrsOaT6nKYuaBnF+qHkxecrrHLEvgm12gjkb9oJ6mhazHFeBNFytA9aH59ltJT1BzhL9Q+Mgh2DnpgpkWwXjo+c6zhpZzOiFkfc2tilb2uaacKW/1cTHvtrSPUVRSDiPCzK5xYzlO49+yojP6SZcCfYmeV+mY6WUNbuiNPEA6pY7Bw4dVNukkhlD2YAcAD6Jlk6xv0+scN4V4ZLY2eQ5DZBRT+KVsIDGAGuwFBLNENXrYxL5oNMBYDvuITCKFobUbRXruV58pFuPDs/wChjHLLIwNYMnqrDB62TuSoaUhtNd27ndMAwPyW4PlBtYhmuvgsmYWZo0MUgpntyG7eyb6mCmWWFrXYAq8jG6S6oOBJpbRVhSkDSuQE8vLdn4RMpJFdB2SjVl0sggjy47kdFqRTSQPqdY90hi0w5nHsvRcHlm82pkeSRs1OeHcMZA0Yt3U1umJh5AThC5/CecvhjtZwYRRudC9zTWxOEr0hD5eR9BzTV9louParkHhsFvdgALOGF8UzLw4gkpuOTEyja6c1fDvOZGRjlP3ED8hRiijNAtDm7GgtFAA6MMHZVO08YdfLV4IR2TbG6bp+VjWl/MTuSapWRsYASem2FG7PSthS6ZuV3ld1ulNQ+D/C4xUynUCc7X0TZkrCyENZ5gcgEjPsk5lNkHIrFYpeZPy20uuhQIxaJIJx2XRnxSdsMbGlwaeWw3eisrqZnTSOJOD0GyI1updM4gnHZL3EgV6raKMMVCP+lWrkayInOAq+D6TxHGV33OPXoqtYXSubE3d3+k/4bpSyNob1QzdKgpS4WtgLQCBWEFrpBFE4k5pPHMqMk4obUsjx+Rzv22E289PygihV36IxE6ed2snJq/KD0CBicdRrXPcAW7BGa+Qsh8KMizilRo4OUDGFTHgiUr6NohytsblVzMtji3ousLqAbfyuzk+GWtAshaTv01xcAGCz1u1yRxuui5Kac3tai5x3FFTjouiReB6nclRLxQBOPVCyzUSCol4Lb7VSJMpgvp57j1tDSXd38KZk5j8KDvtJ7BGh3hRom+LrnEjDQB8rXaCIcgLqCzHBqL3PJAt260jNSGRihYCTP0VkbfEE8VdFHBys98L5vxnWOdrXMjy4AD2Wp4zr+WGSRzsNbdkrJaGIyPdqZGc3ObvsihS6xclpCiswOEXjTDPa1fpBz70PUK/iRYfCaT8BSjjaQOVt0mJ2S3zpZ+2zaiUPNIZSWxDm7kbBEfpy+xJt2apYjaGMaAtsx0P5nAD0sEFVulpn/qlqKdEDYrBBVM2NkkZGmB6h5BDicKLpqbup6iMPYQ4YKADy39qTLht6haiqLC4pb/lSkcTGe9IeGyT8q538I0McjnCj+31Bspw6QtYLz8pRwseVw/yR85PISDQS36LlLpmfq7WPELdO05kdkDsE1+n3wt0DeYXQSTU6Y8S4s9h2YABSfwcIMEPKHEYpE1wVmlHXVgr9O3W67mDByt6os6fw25uuyY6LRiGPbPdSlivHRcSbdFZiG9lDT4FVXqmj2ANwMoCVhe83hEjvQ98hcRF0cbHwpuCpZE+3PcM9B2V5HOAaN+qWNTSYPIQSl+shcaLaDhsmj2emVW6LBwtsfF0KdPPdWKI3HZFcxOxpUanSku54ncrkOJpYvLM013GxRDGNOGDzOvqUdOAGHbbuluhfUm++UdM4OCH9Fv0zLvEh4lNJGSDg++FqeG6waqBpdv2WV1s3ga55o0W9Ex+n58Mbmy7KNrhPmX6a5v20qZGWbOysGGeqpkce6ESgeahsgpALRUzrO6Ee7NALUEhhGRIA4H3XpAM3t3C5y+HLbR5Xf7U3AEYQHfpSK2P8rjhhWcmDah5gaXDYyBJGebZVy6YSRkcuUa5ucrrRXsuG7cEzA5hya5cIrxA5u+VfrdLjmYPdL6MZIJIC07a0KeINB10YIsHBVmkL+Ha6Pm/tk4KM/TsklDz07objL2eCKwRsmGN7cNnFKJYw4HFdFVId66oPgj3HRsD8nlyipibQsjSp0DSXaGlOETIDRpCPAF2Vw1DaNzawbadlMhpyBt1S/TkhsgBqtkdGT4Yz0QAtdPGioPHbCkThRdsVpq4RIFZKgDbvRc3Jvups3WDUXMAcKcLVOq0LHjAoq5it7LkwGIZeGygnwyR8KmLgZkla/UOc8NyBsFpG7lecEaZjmyiFghjDQFCSyrX7FUv+1YCkDv33Q0ho4pXSdUO7dahi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7588" name="AutoShape 4" descr="data:image/jpg;base64,/9j/4AAQSkZJRgABAQAAAQABAAD/2wBDAAkGBwgHBgkIBwgKCgkLDRYPDQwMDRsUFRAWIB0iIiAdHx8kKDQsJCYxJx8fLT0tMTU3Ojo6Iys/RD84QzQ5Ojf/2wBDAQoKCg0MDRoPDxo3JR8lNzc3Nzc3Nzc3Nzc3Nzc3Nzc3Nzc3Nzc3Nzc3Nzc3Nzc3Nzc3Nzc3Nzc3Nzc3Nzc3Nzf/wAARCAB6AHADASIAAhEBAxEB/8QAGwAAAgMBAQEAAAAAAAAAAAAABAUCAwYBAAf/xAAxEAABBAECBAUDAwQDAAAAAAABAAIDESEEMQUSQVETImFxgQYyoRQjkRUzYrFygsH/xAAZAQADAQEBAAAAAAAAAAAAAAACAwQBAAX/xAAfEQACAgMBAQEBAQAAAAAAAAAAAQIRAxIhMVFBImH/2gAMAwEAAhEDEQA/APln9Z1h0408bwxhoU3yj8K3SRNmFP1PO87wwss/9nGgEVoPpjV6wgvLYbxbxQ/C1XCvoj9O4On8KUDBBDm59M5WSmkWRTT6BcFjk8sNtAGWBo53exdsPytXpdAN5G05330bP/IdimWi4HBFG0GBjDuHUSjjp2xDLaoYIxfwpZTsZWz4KWaAtOWtLhgmsO9139Kyzg36Db5TGRhO/wCFSW8u4CGyiGH6BSRhraoIaSFrsOaT6nKYuaBnF+qHkxecrrHLEvgm12gjkb9oJ6mhazHFeBNFytA9aH59ltJT1BzhL9Q+Mgh2DnpgpkWwXjo+c6zhpZzOiFkfc2tilb2uaacKW/1cTHvtrSPUVRSDiPCzK5xYzlO49+yojP6SZcCfYmeV+mY6WUNbuiNPEA6pY7Bw4dVNukkhlD2YAcAD6Jlk6xv0+scN4V4ZLY2eQ5DZBRT+KVsIDGAGuwFBLNENXrYxL5oNMBYDvuITCKFobUbRXruV58pFuPDs/wChjHLLIwNYMnqrDB62TuSoaUhtNd27ndMAwPyW4PlBtYhmuvgsmYWZo0MUgpntyG7eyb6mCmWWFrXYAq8jG6S6oOBJpbRVhSkDSuQE8vLdn4RMpJFdB2SjVl0sggjy47kdFqRTSQPqdY90hi0w5nHsvRcHlm82pkeSRs1OeHcMZA0Yt3U1umJh5AThC5/CecvhjtZwYRRudC9zTWxOEr0hD5eR9BzTV9louParkHhsFvdgALOGF8UzLw4gkpuOTEyja6c1fDvOZGRjlP3ED8hRiijNAtDm7GgtFAA6MMHZVO08YdfLV4IR2TbG6bp+VjWl/MTuSapWRsYASem2FG7PSthS6ZuV3ld1ulNQ+D/C4xUynUCc7X0TZkrCyENZ5gcgEjPsk5lNkHIrFYpeZPy20uuhQIxaJIJx2XRnxSdsMbGlwaeWw3eisrqZnTSOJOD0GyI1updM4gnHZL3EgV6raKMMVCP+lWrkayInOAq+D6TxHGV33OPXoqtYXSubE3d3+k/4bpSyNob1QzdKgpS4WtgLQCBWEFrpBFE4k5pPHMqMk4obUsjx+Rzv22E289PygihV36IxE6ed2snJq/KD0CBicdRrXPcAW7BGa+Qsh8KMizilRo4OUDGFTHgiUr6NohytsblVzMtji3ousLqAbfyuzk+GWtAshaTv01xcAGCz1u1yRxuui5Kac3tai5x3FFTjouiReB6nclRLxQBOPVCyzUSCol4Lb7VSJMpgvp57j1tDSXd38KZk5j8KDvtJ7BGh3hRom+LrnEjDQB8rXaCIcgLqCzHBqL3PJAt260jNSGRihYCTP0VkbfEE8VdFHBys98L5vxnWOdrXMjy4AD2Wp4zr+WGSRzsNbdkrJaGIyPdqZGc3ObvsihS6xclpCiswOEXjTDPa1fpBz70PUK/iRYfCaT8BSjjaQOVt0mJ2S3zpZ+2zaiUPNIZSWxDm7kbBEfpy+xJt2apYjaGMaAtsx0P5nAD0sEFVulpn/qlqKdEDYrBBVM2NkkZGmB6h5BDicKLpqbup6iMPYQ4YKADy39qTLht6haiqLC4pb/lSkcTGe9IeGyT8q538I0McjnCj+31Bspw6QtYLz8pRwseVw/yR85PISDQS36LlLpmfq7WPELdO05kdkDsE1+n3wt0DeYXQSTU6Y8S4s9h2YABSfwcIMEPKHEYpE1wVmlHXVgr9O3W67mDByt6os6fw25uuyY6LRiGPbPdSlivHRcSbdFZiG9lDT4FVXqmj2ANwMoCVhe83hEjvQ98hcRF0cbHwpuCpZE+3PcM9B2V5HOAaN+qWNTSYPIQSl+shcaLaDhsmj2emVW6LBwtsfF0KdPPdWKI3HZFcxOxpUanSku54ncrkOJpYvLM013GxRDGNOGDzOvqUdOAGHbbuluhfUm++UdM4OCH9Fv0zLvEh4lNJGSDg++FqeG6waqBpdv2WV1s3ga55o0W9Ex+n58Mbmy7KNrhPmX6a5v20qZGWbOysGGeqpkce6ESgeahsgpALRUzrO6Ee7NALUEhhGRIA4H3XpAM3t3C5y+HLbR5Xf7U3AEYQHfpSK2P8rjhhWcmDah5gaXDYyBJGebZVy6YSRkcuUa5ucrrRXsuG7cEzA5hya5cIrxA5u+VfrdLjmYPdL6MZIJIC07a0KeINB10YIsHBVmkL+Ha6Pm/tk4KM/TsklDz07objL2eCKwRsmGN7cNnFKJYw4HFdFVId66oPgj3HRsD8nlyipibQsjSp0DSXaGlOETIDRpCPAF2Vw1DaNzawbadlMhpyBt1S/TkhsgBqtkdGT4Yz0QAtdPGioPHbCkThRdsVpq4RIFZKgDbvRc3Jvups3WDUXMAcKcLVOq0LHjAoq5it7LkwGIZeGygnwyR8KmLgZkla/UOc8NyBsFpG7lecEaZjmyiFghjDQFCSyrX7FUv+1YCkDv33Q0ho4pXSdUO7dahi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7590" name="Picture 6" descr="http://www.entsurgery.uk.com/inc/mastoidit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143000"/>
            <a:ext cx="2346468" cy="19442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77000" y="6858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Mastoiditis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63246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AOM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63246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457200" y="947738"/>
            <a:ext cx="8382000" cy="59102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3" pitchFamily="-65" charset="2"/>
              <a:buNone/>
            </a:pPr>
            <a:r>
              <a:rPr lang="en-US" sz="2500" dirty="0" smtClean="0"/>
              <a:t>Possible causes:</a:t>
            </a:r>
          </a:p>
          <a:p>
            <a:pPr lvl="1" eaLnBrk="1" hangingPunct="1">
              <a:lnSpc>
                <a:spcPct val="80000"/>
              </a:lnSpc>
            </a:pPr>
            <a:endParaRPr lang="en-US" sz="21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/>
              <a:t>Traumatic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900" dirty="0" smtClean="0"/>
              <a:t>facial lacerations, blunt trauma ( BOS fracture), newborn paralysis</a:t>
            </a:r>
          </a:p>
          <a:p>
            <a:pPr lvl="1" eaLnBrk="1" hangingPunct="1">
              <a:lnSpc>
                <a:spcPct val="80000"/>
              </a:lnSpc>
            </a:pPr>
            <a:endParaRPr lang="en-US" sz="21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100" dirty="0" err="1" smtClean="0"/>
              <a:t>Neoplastic</a:t>
            </a:r>
            <a:endParaRPr lang="en-US" sz="2100" dirty="0" smtClean="0"/>
          </a:p>
          <a:p>
            <a:pPr lvl="2" eaLnBrk="1" hangingPunct="1">
              <a:lnSpc>
                <a:spcPct val="80000"/>
              </a:lnSpc>
            </a:pPr>
            <a:r>
              <a:rPr lang="en-US" sz="1900" dirty="0" smtClean="0"/>
              <a:t>parotid tumors, tumors of the external canal and middle ear, metastatic lesions, SCC, </a:t>
            </a:r>
            <a:r>
              <a:rPr lang="en-US" sz="1900" dirty="0" err="1" smtClean="0"/>
              <a:t>cholesteatoma</a:t>
            </a:r>
            <a:r>
              <a:rPr lang="en-US" sz="1900" dirty="0" smtClean="0"/>
              <a:t>, acoustic </a:t>
            </a:r>
            <a:r>
              <a:rPr lang="en-US" sz="1900" dirty="0" err="1" smtClean="0"/>
              <a:t>neuroma</a:t>
            </a:r>
            <a:endParaRPr lang="en-US" sz="1900" dirty="0" smtClean="0"/>
          </a:p>
          <a:p>
            <a:pPr lvl="1" eaLnBrk="1" hangingPunct="1">
              <a:lnSpc>
                <a:spcPct val="80000"/>
              </a:lnSpc>
            </a:pPr>
            <a:endParaRPr lang="en-US" sz="21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/>
              <a:t>Infectious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900" dirty="0" smtClean="0"/>
              <a:t>herpes zoster </a:t>
            </a:r>
            <a:r>
              <a:rPr lang="en-US" sz="1900" dirty="0" err="1" smtClean="0"/>
              <a:t>oticus</a:t>
            </a:r>
            <a:r>
              <a:rPr lang="en-US" sz="1900" dirty="0" smtClean="0"/>
              <a:t> (Ramsey-Hunt syndrome), AOM, CSOM, malignant </a:t>
            </a:r>
            <a:r>
              <a:rPr lang="en-US" sz="1900" dirty="0" err="1" smtClean="0"/>
              <a:t>otitis</a:t>
            </a:r>
            <a:r>
              <a:rPr lang="en-US" sz="1900" dirty="0" smtClean="0"/>
              <a:t> </a:t>
            </a:r>
            <a:r>
              <a:rPr lang="en-US" sz="1900" dirty="0" err="1" smtClean="0"/>
              <a:t>externa</a:t>
            </a:r>
            <a:endParaRPr lang="en-US" sz="1900" dirty="0" smtClean="0"/>
          </a:p>
          <a:p>
            <a:pPr lvl="1" eaLnBrk="1" hangingPunct="1">
              <a:lnSpc>
                <a:spcPct val="80000"/>
              </a:lnSpc>
            </a:pPr>
            <a:endParaRPr lang="en-US" sz="21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/>
              <a:t>Idiopathic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900" dirty="0" smtClean="0"/>
              <a:t>Bell's palsy although traditionally defined as idiopathic it is thought to be associated with herpes simplex virus type 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4000" y="5715000"/>
            <a:ext cx="8229600" cy="11430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457200" y="274638"/>
            <a:ext cx="8534400" cy="5732462"/>
          </a:xfrm>
        </p:spPr>
        <p:txBody>
          <a:bodyPr>
            <a:normAutofit/>
          </a:bodyPr>
          <a:lstStyle/>
          <a:p>
            <a:pPr eaLnBrk="1" hangingPunct="1">
              <a:buFont typeface="Wingdings 3" pitchFamily="-65" charset="2"/>
              <a:buNone/>
            </a:pPr>
            <a:r>
              <a:rPr lang="en-US" dirty="0" smtClean="0"/>
              <a:t>Characteristics of a peripheral facial paralysis include:</a:t>
            </a:r>
          </a:p>
          <a:p>
            <a:pPr eaLnBrk="1" hangingPunct="1"/>
            <a:r>
              <a:rPr lang="en-US" dirty="0" smtClean="0"/>
              <a:t>Motor</a:t>
            </a:r>
          </a:p>
          <a:p>
            <a:pPr lvl="1"/>
            <a:r>
              <a:rPr lang="en-US" dirty="0" smtClean="0"/>
              <a:t>unable to wrinkle forehead</a:t>
            </a:r>
          </a:p>
          <a:p>
            <a:pPr lvl="1"/>
            <a:r>
              <a:rPr lang="en-US" dirty="0" smtClean="0"/>
              <a:t>unable to raise eyebrow</a:t>
            </a:r>
          </a:p>
          <a:p>
            <a:pPr lvl="1"/>
            <a:r>
              <a:rPr lang="en-US" dirty="0" smtClean="0"/>
              <a:t>unable to wrinkle </a:t>
            </a:r>
            <a:r>
              <a:rPr lang="en-US" dirty="0" err="1" smtClean="0"/>
              <a:t>nasolabial</a:t>
            </a:r>
            <a:r>
              <a:rPr lang="en-US" dirty="0" smtClean="0"/>
              <a:t> fold</a:t>
            </a:r>
          </a:p>
          <a:p>
            <a:pPr lvl="1"/>
            <a:r>
              <a:rPr lang="en-US" dirty="0" smtClean="0"/>
              <a:t>unable to purse lips or show teeth</a:t>
            </a:r>
          </a:p>
          <a:p>
            <a:pPr lvl="1"/>
            <a:r>
              <a:rPr lang="en-US" dirty="0" smtClean="0"/>
              <a:t>inability to completely close eye</a:t>
            </a:r>
          </a:p>
          <a:p>
            <a:pPr lvl="1">
              <a:buNone/>
            </a:pPr>
            <a:r>
              <a:rPr lang="en-US" dirty="0" smtClean="0"/>
              <a:t>(classified using House-</a:t>
            </a:r>
            <a:r>
              <a:rPr lang="en-US" dirty="0" err="1" smtClean="0"/>
              <a:t>Brackmann</a:t>
            </a:r>
            <a:r>
              <a:rPr lang="en-US" dirty="0" smtClean="0"/>
              <a:t> scale)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Decreased taste sensation</a:t>
            </a:r>
          </a:p>
          <a:p>
            <a:pPr eaLnBrk="1" hangingPunct="1"/>
            <a:r>
              <a:rPr lang="en-US" dirty="0" err="1" smtClean="0"/>
              <a:t>Hyperacusis</a:t>
            </a:r>
            <a:endParaRPr lang="en-US" dirty="0" smtClean="0"/>
          </a:p>
          <a:p>
            <a:pPr eaLnBrk="1" hangingPunct="1"/>
            <a:r>
              <a:rPr lang="en-US" dirty="0" smtClean="0"/>
              <a:t>Reduction of </a:t>
            </a:r>
            <a:r>
              <a:rPr lang="en-US" dirty="0" err="1" smtClean="0"/>
              <a:t>lacrimation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395536" y="980728"/>
            <a:ext cx="5727700" cy="57324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-65" charset="2"/>
              <a:buNone/>
            </a:pPr>
            <a:r>
              <a:rPr lang="en-US" dirty="0" smtClean="0"/>
              <a:t>Need full head &amp; neck examination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If Ramsey-Hunt will give </a:t>
            </a:r>
            <a:r>
              <a:rPr lang="en-US" dirty="0" err="1" smtClean="0"/>
              <a:t>aciclovir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All will get steroids (40mg </a:t>
            </a:r>
            <a:r>
              <a:rPr lang="en-US" dirty="0" err="1" smtClean="0"/>
              <a:t>prednisolone</a:t>
            </a:r>
            <a:r>
              <a:rPr lang="en-US" dirty="0" smtClean="0"/>
              <a:t> daily)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Eye taping at night and </a:t>
            </a:r>
            <a:r>
              <a:rPr lang="en-US" dirty="0" err="1" smtClean="0"/>
              <a:t>lacrilube</a:t>
            </a:r>
            <a:r>
              <a:rPr lang="en-US" dirty="0" smtClean="0"/>
              <a:t> if cannot close eye</a:t>
            </a:r>
          </a:p>
          <a:p>
            <a:pPr eaLnBrk="1" hangingPunct="1">
              <a:lnSpc>
                <a:spcPct val="90000"/>
              </a:lnSpc>
              <a:buFont typeface="Wingdings 3" pitchFamily="-65" charset="2"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 3" pitchFamily="-65" charset="2"/>
              <a:buNone/>
            </a:pPr>
            <a:r>
              <a:rPr lang="en-US" dirty="0" smtClean="0"/>
              <a:t>Referral to PCC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Will get hearing test on the day and subsequent follow up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+/- Ophthalmology referral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Prognosis depends on cause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j-ea"/>
            </a:endParaRPr>
          </a:p>
        </p:txBody>
      </p:sp>
      <p:pic>
        <p:nvPicPr>
          <p:cNvPr id="13316" name="Picture 3" descr="Ramsey Hu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980728"/>
            <a:ext cx="2362200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Sialolithiasis (calculi)</a:t>
            </a:r>
          </a:p>
          <a:p>
            <a:pPr eaLnBrk="1" hangingPunct="1"/>
            <a:r>
              <a:rPr lang="en-GB" smtClean="0"/>
              <a:t>Sialadenitis (inflammation)</a:t>
            </a:r>
          </a:p>
          <a:p>
            <a:pPr lvl="1" eaLnBrk="1" hangingPunct="1"/>
            <a:r>
              <a:rPr lang="en-GB" smtClean="0"/>
              <a:t>Acute</a:t>
            </a:r>
          </a:p>
          <a:p>
            <a:pPr lvl="1" eaLnBrk="1" hangingPunct="1"/>
            <a:r>
              <a:rPr lang="en-GB" smtClean="0"/>
              <a:t>Chronic</a:t>
            </a:r>
          </a:p>
          <a:p>
            <a:pPr lvl="1" eaLnBrk="1" hangingPunct="1"/>
            <a:r>
              <a:rPr lang="en-GB" smtClean="0"/>
              <a:t>Recurrent</a:t>
            </a:r>
          </a:p>
          <a:p>
            <a:pPr eaLnBrk="1" hangingPunct="1"/>
            <a:r>
              <a:rPr lang="en-GB" smtClean="0"/>
              <a:t>Tumours</a:t>
            </a:r>
          </a:p>
          <a:p>
            <a:pPr eaLnBrk="1" hangingPunct="1"/>
            <a:r>
              <a:rPr lang="en-GB" smtClean="0"/>
              <a:t>Other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</a:rPr>
              <a:t>Salivary Gland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08720"/>
            <a:ext cx="8229600" cy="56086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 3" pitchFamily="-65" charset="2"/>
              <a:buNone/>
            </a:pPr>
            <a:r>
              <a:rPr lang="en-US" sz="2500" b="1" dirty="0" smtClean="0"/>
              <a:t>Examination</a:t>
            </a: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sz="2300" dirty="0" smtClean="0"/>
              <a:t>Inspect the enlarged gland and all others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Tender – </a:t>
            </a:r>
            <a:r>
              <a:rPr lang="en-US" dirty="0" err="1" smtClean="0"/>
              <a:t>Sialadenitis</a:t>
            </a:r>
            <a:r>
              <a:rPr lang="en-US" dirty="0" smtClean="0"/>
              <a:t> / </a:t>
            </a:r>
            <a:r>
              <a:rPr lang="en-US" dirty="0" err="1" smtClean="0"/>
              <a:t>Sialolithiasis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Non-Tender – </a:t>
            </a:r>
            <a:r>
              <a:rPr lang="en-US" dirty="0" err="1" smtClean="0"/>
              <a:t>Tumour</a:t>
            </a:r>
            <a:endParaRPr lang="en-US" dirty="0" smtClean="0"/>
          </a:p>
          <a:p>
            <a:pPr eaLnBrk="1" hangingPunct="1">
              <a:lnSpc>
                <a:spcPct val="80000"/>
              </a:lnSpc>
            </a:pPr>
            <a:endParaRPr lang="en-US" sz="2300" dirty="0" smtClean="0"/>
          </a:p>
          <a:p>
            <a:pPr eaLnBrk="1" hangingPunct="1">
              <a:lnSpc>
                <a:spcPct val="80000"/>
              </a:lnSpc>
            </a:pPr>
            <a:r>
              <a:rPr lang="en-US" sz="2300" dirty="0" smtClean="0"/>
              <a:t>More than one gland affected – autoimmune or viral (e.g. Mumps)</a:t>
            </a:r>
          </a:p>
          <a:p>
            <a:pPr eaLnBrk="1" hangingPunct="1">
              <a:lnSpc>
                <a:spcPct val="80000"/>
              </a:lnSpc>
            </a:pPr>
            <a:endParaRPr lang="en-US" sz="2300" dirty="0" smtClean="0"/>
          </a:p>
          <a:p>
            <a:pPr eaLnBrk="1" hangingPunct="1">
              <a:lnSpc>
                <a:spcPct val="80000"/>
              </a:lnSpc>
            </a:pPr>
            <a:r>
              <a:rPr lang="en-US" sz="2300" dirty="0" smtClean="0"/>
              <a:t>Overlying inflammation might point towards infection</a:t>
            </a:r>
          </a:p>
          <a:p>
            <a:pPr eaLnBrk="1" hangingPunct="1">
              <a:lnSpc>
                <a:spcPct val="80000"/>
              </a:lnSpc>
            </a:pPr>
            <a:endParaRPr lang="en-US" sz="2300" dirty="0" smtClean="0"/>
          </a:p>
          <a:p>
            <a:pPr eaLnBrk="1" hangingPunct="1">
              <a:lnSpc>
                <a:spcPct val="80000"/>
              </a:lnSpc>
            </a:pPr>
            <a:r>
              <a:rPr lang="en-US" sz="2300" dirty="0" smtClean="0"/>
              <a:t>Test facial nerve</a:t>
            </a:r>
          </a:p>
          <a:p>
            <a:pPr eaLnBrk="1" hangingPunct="1">
              <a:lnSpc>
                <a:spcPct val="80000"/>
              </a:lnSpc>
            </a:pPr>
            <a:endParaRPr lang="en-US" sz="2300" dirty="0" smtClean="0"/>
          </a:p>
          <a:p>
            <a:pPr eaLnBrk="1" hangingPunct="1">
              <a:lnSpc>
                <a:spcPct val="80000"/>
              </a:lnSpc>
            </a:pPr>
            <a:r>
              <a:rPr lang="en-US" sz="2300" dirty="0" smtClean="0"/>
              <a:t>Inspect the oral cavity (bimanual)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May be able to palpate a stone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May be able to express pus from the duct</a:t>
            </a:r>
          </a:p>
          <a:p>
            <a:pPr eaLnBrk="1" hangingPunct="1">
              <a:lnSpc>
                <a:spcPct val="80000"/>
              </a:lnSpc>
            </a:pPr>
            <a:endParaRPr lang="en-GB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ea typeface="+mj-ea"/>
              </a:rPr>
              <a:t/>
            </a:r>
            <a:br>
              <a:rPr lang="en-GB" dirty="0" smtClean="0">
                <a:ea typeface="+mj-ea"/>
              </a:rPr>
            </a:br>
            <a:endParaRPr lang="en-GB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500" smtClean="0"/>
              <a:t>80-95% in SMG, 5-20% in Parotid</a:t>
            </a:r>
          </a:p>
          <a:p>
            <a:pPr eaLnBrk="1" hangingPunct="1">
              <a:lnSpc>
                <a:spcPct val="80000"/>
              </a:lnSpc>
            </a:pPr>
            <a:endParaRPr lang="en-GB" sz="2500" smtClean="0"/>
          </a:p>
          <a:p>
            <a:pPr eaLnBrk="1" hangingPunct="1">
              <a:lnSpc>
                <a:spcPct val="80000"/>
              </a:lnSpc>
            </a:pPr>
            <a:r>
              <a:rPr lang="en-GB" sz="2500" smtClean="0"/>
              <a:t>Intermittent pain and swelling at meal times.</a:t>
            </a:r>
          </a:p>
          <a:p>
            <a:pPr eaLnBrk="1" hangingPunct="1">
              <a:lnSpc>
                <a:spcPct val="80000"/>
              </a:lnSpc>
            </a:pPr>
            <a:endParaRPr lang="en-GB" sz="2500" smtClean="0"/>
          </a:p>
          <a:p>
            <a:pPr eaLnBrk="1" hangingPunct="1">
              <a:lnSpc>
                <a:spcPct val="80000"/>
              </a:lnSpc>
            </a:pPr>
            <a:r>
              <a:rPr lang="en-GB" sz="2500" smtClean="0"/>
              <a:t>Acidic or spicy foods cause worse symptoms</a:t>
            </a:r>
          </a:p>
          <a:p>
            <a:pPr eaLnBrk="1" hangingPunct="1">
              <a:lnSpc>
                <a:spcPct val="80000"/>
              </a:lnSpc>
            </a:pPr>
            <a:endParaRPr lang="en-GB" sz="2500" smtClean="0"/>
          </a:p>
          <a:p>
            <a:pPr eaLnBrk="1" hangingPunct="1">
              <a:lnSpc>
                <a:spcPct val="80000"/>
              </a:lnSpc>
            </a:pPr>
            <a:r>
              <a:rPr lang="en-GB" sz="2500" smtClean="0"/>
              <a:t>Swelling appears before, and persists after the pain</a:t>
            </a:r>
          </a:p>
          <a:p>
            <a:pPr eaLnBrk="1" hangingPunct="1">
              <a:lnSpc>
                <a:spcPct val="80000"/>
              </a:lnSpc>
            </a:pPr>
            <a:endParaRPr lang="en-GB" sz="2500" smtClean="0"/>
          </a:p>
          <a:p>
            <a:pPr eaLnBrk="1" hangingPunct="1">
              <a:lnSpc>
                <a:spcPct val="80000"/>
              </a:lnSpc>
            </a:pPr>
            <a:r>
              <a:rPr lang="en-GB" sz="2500" smtClean="0"/>
              <a:t>Most common in 3</a:t>
            </a:r>
            <a:r>
              <a:rPr lang="en-GB" sz="2500" baseline="30000" smtClean="0"/>
              <a:t>rd</a:t>
            </a:r>
            <a:r>
              <a:rPr lang="en-GB" sz="2500" smtClean="0"/>
              <a:t> – 6</a:t>
            </a:r>
            <a:r>
              <a:rPr lang="en-GB" sz="2500" baseline="30000" smtClean="0"/>
              <a:t>th</a:t>
            </a:r>
            <a:r>
              <a:rPr lang="en-GB" sz="2500" smtClean="0"/>
              <a:t> decades</a:t>
            </a:r>
          </a:p>
          <a:p>
            <a:pPr eaLnBrk="1" hangingPunct="1">
              <a:lnSpc>
                <a:spcPct val="80000"/>
              </a:lnSpc>
            </a:pPr>
            <a:endParaRPr lang="en-GB" sz="2500" smtClean="0"/>
          </a:p>
          <a:p>
            <a:pPr eaLnBrk="1" hangingPunct="1">
              <a:lnSpc>
                <a:spcPct val="80000"/>
              </a:lnSpc>
            </a:pPr>
            <a:r>
              <a:rPr lang="en-GB" sz="2500" smtClean="0"/>
              <a:t>Very rarely cause complete salivary obstruction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</a:rPr>
              <a:t>Sialolithiasis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>
              <a:buFontTx/>
              <a:buNone/>
            </a:pPr>
            <a:endParaRPr lang="en-GB" smtClean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</a:endParaRPr>
          </a:p>
        </p:txBody>
      </p:sp>
      <p:pic>
        <p:nvPicPr>
          <p:cNvPr id="17412" name="Picture 4" descr="SMG palp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36512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Warthin's duc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404813"/>
            <a:ext cx="43799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023938" y="3521075"/>
            <a:ext cx="721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Lucida Sans Unicode" pitchFamily="-65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476375" y="0"/>
            <a:ext cx="6767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Lucida Sans Unicode" pitchFamily="-65" charset="0"/>
              </a:rPr>
              <a:t>Palpation of SMG		     SMG duct (Wharton’s) openings</a:t>
            </a:r>
          </a:p>
        </p:txBody>
      </p:sp>
      <p:pic>
        <p:nvPicPr>
          <p:cNvPr id="17416" name="Picture 8" descr="SMG st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3876675"/>
            <a:ext cx="42862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203575" y="3500438"/>
            <a:ext cx="281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Lucida Sans Unicode" pitchFamily="-65" charset="0"/>
              </a:rPr>
              <a:t>Stone inside duct opening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7651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		Opening of Parotid Duct (Stensen’s)</a:t>
            </a:r>
          </a:p>
          <a:p>
            <a:pPr eaLnBrk="1" hangingPunct="1">
              <a:buFontTx/>
              <a:buNone/>
            </a:pPr>
            <a:r>
              <a:rPr lang="en-GB" smtClean="0"/>
              <a:t>		Adjacent to maxillary 2</a:t>
            </a:r>
            <a:r>
              <a:rPr lang="en-GB" baseline="30000" smtClean="0"/>
              <a:t>nd</a:t>
            </a:r>
            <a:r>
              <a:rPr lang="en-GB" smtClean="0"/>
              <a:t> molar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</a:endParaRPr>
          </a:p>
        </p:txBody>
      </p:sp>
      <p:pic>
        <p:nvPicPr>
          <p:cNvPr id="18436" name="Picture 4" descr="Stensen's Du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276475"/>
            <a:ext cx="441960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4638"/>
            <a:ext cx="8229600" cy="57324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-65" charset="2"/>
              <a:buNone/>
            </a:pPr>
            <a:r>
              <a:rPr lang="en-GB" sz="2500" b="1" smtClean="0"/>
              <a:t>Management</a:t>
            </a:r>
          </a:p>
          <a:p>
            <a:pPr eaLnBrk="1" hangingPunct="1">
              <a:lnSpc>
                <a:spcPct val="90000"/>
              </a:lnSpc>
            </a:pPr>
            <a:endParaRPr lang="en-GB" sz="2500" smtClean="0"/>
          </a:p>
          <a:p>
            <a:pPr eaLnBrk="1" hangingPunct="1">
              <a:lnSpc>
                <a:spcPct val="90000"/>
              </a:lnSpc>
            </a:pPr>
            <a:r>
              <a:rPr lang="en-GB" sz="2500" smtClean="0"/>
              <a:t>Sour foods (sialogogues) to stimulate saliva flow</a:t>
            </a:r>
          </a:p>
          <a:p>
            <a:pPr eaLnBrk="1" hangingPunct="1">
              <a:lnSpc>
                <a:spcPct val="90000"/>
              </a:lnSpc>
            </a:pPr>
            <a:endParaRPr lang="en-GB" sz="2500" smtClean="0"/>
          </a:p>
          <a:p>
            <a:pPr eaLnBrk="1" hangingPunct="1">
              <a:lnSpc>
                <a:spcPct val="90000"/>
              </a:lnSpc>
            </a:pPr>
            <a:r>
              <a:rPr lang="en-GB" sz="2500" smtClean="0"/>
              <a:t>Massaging the affected gland to promote saliva flow</a:t>
            </a:r>
          </a:p>
          <a:p>
            <a:pPr eaLnBrk="1" hangingPunct="1">
              <a:lnSpc>
                <a:spcPct val="90000"/>
              </a:lnSpc>
            </a:pPr>
            <a:endParaRPr lang="en-GB" sz="2500" smtClean="0"/>
          </a:p>
          <a:p>
            <a:pPr eaLnBrk="1" hangingPunct="1">
              <a:lnSpc>
                <a:spcPct val="90000"/>
              </a:lnSpc>
            </a:pPr>
            <a:r>
              <a:rPr lang="en-GB" sz="2500" smtClean="0"/>
              <a:t>Artificial saliva products and/or frequent small drinks</a:t>
            </a:r>
          </a:p>
          <a:p>
            <a:pPr eaLnBrk="1" hangingPunct="1">
              <a:lnSpc>
                <a:spcPct val="90000"/>
              </a:lnSpc>
            </a:pPr>
            <a:endParaRPr lang="en-GB" sz="2500" smtClean="0"/>
          </a:p>
          <a:p>
            <a:pPr eaLnBrk="1" hangingPunct="1">
              <a:lnSpc>
                <a:spcPct val="90000"/>
              </a:lnSpc>
            </a:pPr>
            <a:r>
              <a:rPr lang="en-GB" sz="2500" smtClean="0"/>
              <a:t>Antibiotics may be required for episodes of acute inflammation (see Sialadenitis)</a:t>
            </a:r>
          </a:p>
          <a:p>
            <a:pPr eaLnBrk="1" hangingPunct="1">
              <a:lnSpc>
                <a:spcPct val="90000"/>
              </a:lnSpc>
            </a:pPr>
            <a:endParaRPr lang="en-GB" sz="2500" smtClean="0"/>
          </a:p>
          <a:p>
            <a:pPr eaLnBrk="1" hangingPunct="1">
              <a:lnSpc>
                <a:spcPct val="90000"/>
              </a:lnSpc>
            </a:pPr>
            <a:r>
              <a:rPr lang="en-GB" sz="2500" smtClean="0"/>
              <a:t>Refer if not settling</a:t>
            </a:r>
          </a:p>
          <a:p>
            <a:pPr eaLnBrk="1" hangingPunct="1">
              <a:lnSpc>
                <a:spcPct val="90000"/>
              </a:lnSpc>
            </a:pPr>
            <a:endParaRPr lang="en-GB" sz="2500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ea typeface="+mj-ea"/>
              </a:rPr>
              <a:t/>
            </a:r>
            <a:br>
              <a:rPr lang="en-GB" dirty="0" smtClean="0">
                <a:ea typeface="+mj-ea"/>
              </a:rPr>
            </a:br>
            <a:r>
              <a:rPr lang="en-GB" dirty="0" smtClean="0">
                <a:ea typeface="+mj-ea"/>
              </a:rPr>
              <a:t/>
            </a:r>
            <a:br>
              <a:rPr lang="en-GB" dirty="0" smtClean="0">
                <a:ea typeface="+mj-ea"/>
              </a:rPr>
            </a:br>
            <a:endParaRPr lang="en-GB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Most commonly affects the Parotid (Parotitis)</a:t>
            </a:r>
          </a:p>
          <a:p>
            <a:pPr eaLnBrk="1" hangingPunct="1"/>
            <a:r>
              <a:rPr lang="en-GB" smtClean="0"/>
              <a:t>Elderly, dehydrated, debilitated</a:t>
            </a:r>
          </a:p>
          <a:p>
            <a:pPr eaLnBrk="1" hangingPunct="1"/>
            <a:r>
              <a:rPr lang="en-GB" smtClean="0"/>
              <a:t>Pain &amp; fever</a:t>
            </a:r>
          </a:p>
          <a:p>
            <a:pPr eaLnBrk="1" hangingPunct="1"/>
            <a:r>
              <a:rPr lang="en-GB" smtClean="0"/>
              <a:t>Tender swelling with redness, may be purulent discharge from the duct</a:t>
            </a:r>
          </a:p>
          <a:p>
            <a:pPr eaLnBrk="1" hangingPunct="1"/>
            <a:endParaRPr lang="en-GB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</a:rPr>
              <a:t>Sialadenitis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AOM Differential diagnoses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136904" cy="4968552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Other URTI: may be mild redness of TM, self limiting</a:t>
            </a:r>
          </a:p>
          <a:p>
            <a:endParaRPr lang="en-GB" sz="2400" dirty="0" smtClean="0"/>
          </a:p>
          <a:p>
            <a:r>
              <a:rPr lang="en-GB" sz="2400" dirty="0" err="1" smtClean="0"/>
              <a:t>Otitis</a:t>
            </a:r>
            <a:r>
              <a:rPr lang="en-GB" sz="2400" dirty="0" smtClean="0"/>
              <a:t> media with effusion (OME)/ glue ear: fluid in middle ear without signs of acute inflammation of TM</a:t>
            </a:r>
          </a:p>
          <a:p>
            <a:endParaRPr lang="en-GB" sz="2400" dirty="0"/>
          </a:p>
          <a:p>
            <a:r>
              <a:rPr lang="en-GB" sz="2400" dirty="0" smtClean="0"/>
              <a:t>CSOM: persistent inflammation and TM perforation with </a:t>
            </a:r>
            <a:r>
              <a:rPr lang="en-GB" sz="2400" dirty="0" err="1" smtClean="0"/>
              <a:t>exudate</a:t>
            </a:r>
            <a:r>
              <a:rPr lang="en-GB" sz="2400" dirty="0" smtClean="0"/>
              <a:t> &gt;2-6w. May lead to . . . . . . </a:t>
            </a:r>
          </a:p>
          <a:p>
            <a:endParaRPr lang="en-GB" sz="2400" dirty="0" smtClean="0"/>
          </a:p>
          <a:p>
            <a:r>
              <a:rPr lang="en-GB" sz="2400" dirty="0" smtClean="0"/>
              <a:t>Acute </a:t>
            </a:r>
            <a:r>
              <a:rPr lang="en-GB" sz="2400" dirty="0" err="1" smtClean="0"/>
              <a:t>mastoiditis</a:t>
            </a:r>
            <a:r>
              <a:rPr lang="en-GB" sz="2400" dirty="0" smtClean="0"/>
              <a:t> (rare)- swelling, tenderness and redness over mastoid bone, </a:t>
            </a:r>
            <a:r>
              <a:rPr lang="en-GB" sz="2400" dirty="0" err="1" smtClean="0"/>
              <a:t>pinna</a:t>
            </a:r>
            <a:r>
              <a:rPr lang="en-GB" sz="2400" dirty="0" smtClean="0"/>
              <a:t> pushed forward</a:t>
            </a:r>
          </a:p>
          <a:p>
            <a:endParaRPr lang="en-GB" sz="2400" dirty="0" smtClean="0"/>
          </a:p>
          <a:p>
            <a:r>
              <a:rPr lang="en-GB" sz="2400" dirty="0" err="1" smtClean="0"/>
              <a:t>Bullous</a:t>
            </a:r>
            <a:r>
              <a:rPr lang="en-GB" sz="2400" dirty="0" smtClean="0"/>
              <a:t> </a:t>
            </a:r>
            <a:r>
              <a:rPr lang="en-GB" sz="2400" dirty="0" err="1" smtClean="0"/>
              <a:t>myringitis</a:t>
            </a:r>
            <a:r>
              <a:rPr lang="en-GB" sz="2400" dirty="0" smtClean="0"/>
              <a:t> (rare)- haemorrhagic </a:t>
            </a:r>
            <a:r>
              <a:rPr lang="en-GB" sz="2400" dirty="0" err="1" smtClean="0"/>
              <a:t>bullae</a:t>
            </a:r>
            <a:r>
              <a:rPr lang="en-GB" sz="2400" dirty="0" smtClean="0"/>
              <a:t> on TM caused by </a:t>
            </a:r>
            <a:r>
              <a:rPr lang="en-GB" sz="2400" dirty="0" err="1" smtClean="0"/>
              <a:t>Mycoplasma</a:t>
            </a:r>
            <a:r>
              <a:rPr lang="en-GB" sz="2400" dirty="0" smtClean="0"/>
              <a:t> </a:t>
            </a:r>
            <a:r>
              <a:rPr lang="en-GB" sz="2400" dirty="0" err="1" smtClean="0"/>
              <a:t>pneumoniae</a:t>
            </a:r>
            <a:r>
              <a:rPr lang="en-GB" sz="2400" dirty="0" smtClean="0"/>
              <a:t> (90% spontaneous resolution)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  <a:p>
            <a:pPr>
              <a:buNone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549275"/>
            <a:ext cx="6767512" cy="5483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-65" charset="2"/>
              <a:buNone/>
            </a:pPr>
            <a:r>
              <a:rPr lang="en-GB" b="1" smtClean="0"/>
              <a:t>Management</a:t>
            </a:r>
          </a:p>
          <a:p>
            <a:pPr eaLnBrk="1" hangingPunct="1">
              <a:lnSpc>
                <a:spcPct val="90000"/>
              </a:lnSpc>
            </a:pPr>
            <a:endParaRPr lang="en-GB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Rehydration</a:t>
            </a:r>
          </a:p>
          <a:p>
            <a:pPr eaLnBrk="1" hangingPunct="1">
              <a:lnSpc>
                <a:spcPct val="90000"/>
              </a:lnSpc>
            </a:pPr>
            <a:endParaRPr lang="en-GB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Staph aureus is most common organism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Flucloxacillin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Co-amoxiclav</a:t>
            </a:r>
          </a:p>
          <a:p>
            <a:pPr eaLnBrk="1" hangingPunct="1">
              <a:lnSpc>
                <a:spcPct val="90000"/>
              </a:lnSpc>
            </a:pPr>
            <a:endParaRPr lang="en-GB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Refer for admission if: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Fails to improve after 5/7 ABx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Facial nerve involvement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Requiring IV fluids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60350"/>
            <a:ext cx="8229600" cy="5905500"/>
          </a:xfrm>
        </p:spPr>
        <p:txBody>
          <a:bodyPr/>
          <a:lstStyle/>
          <a:p>
            <a:pPr eaLnBrk="1" hangingPunct="1"/>
            <a:r>
              <a:rPr lang="en-GB" smtClean="0"/>
              <a:t>Prophylaxis</a:t>
            </a:r>
          </a:p>
          <a:p>
            <a:pPr lvl="1" eaLnBrk="1" hangingPunct="1"/>
            <a:r>
              <a:rPr lang="en-GB" smtClean="0"/>
              <a:t>Adequate fluid intake</a:t>
            </a:r>
          </a:p>
          <a:p>
            <a:pPr lvl="1" eaLnBrk="1" hangingPunct="1"/>
            <a:r>
              <a:rPr lang="en-GB" smtClean="0"/>
              <a:t>Avoidance of anticholinergics</a:t>
            </a:r>
          </a:p>
          <a:p>
            <a:pPr lvl="1" eaLnBrk="1" hangingPunct="1"/>
            <a:r>
              <a:rPr lang="en-GB" smtClean="0"/>
              <a:t>Good oral hygiene (gargles etc)</a:t>
            </a:r>
          </a:p>
          <a:p>
            <a:pPr lvl="1" eaLnBrk="1" hangingPunct="1"/>
            <a:r>
              <a:rPr lang="en-GB" smtClean="0"/>
              <a:t>Stimulation of salivation e.g. gum chewing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Chronic</a:t>
            </a:r>
          </a:p>
          <a:p>
            <a:pPr lvl="1" eaLnBrk="1" hangingPunct="1"/>
            <a:r>
              <a:rPr lang="en-GB" smtClean="0"/>
              <a:t>Usually from partial duct obstruction</a:t>
            </a:r>
          </a:p>
          <a:p>
            <a:pPr lvl="1" eaLnBrk="1" hangingPunct="1"/>
            <a:r>
              <a:rPr lang="en-GB" smtClean="0"/>
              <a:t>Refer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Recurrent</a:t>
            </a:r>
          </a:p>
          <a:p>
            <a:pPr lvl="1" eaLnBrk="1" hangingPunct="1"/>
            <a:r>
              <a:rPr lang="en-GB" smtClean="0"/>
              <a:t>Consider swabbing any duct discharge</a:t>
            </a:r>
          </a:p>
          <a:p>
            <a:pPr lvl="1" eaLnBrk="1" hangingPunct="1"/>
            <a:r>
              <a:rPr lang="en-GB" smtClean="0"/>
              <a:t>Refer</a:t>
            </a:r>
          </a:p>
          <a:p>
            <a:pPr eaLnBrk="1" hangingPunct="1"/>
            <a:endParaRPr lang="en-GB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Usually more insidious onset</a:t>
            </a:r>
          </a:p>
          <a:p>
            <a:pPr eaLnBrk="1" hangingPunct="1"/>
            <a:r>
              <a:rPr lang="en-GB" smtClean="0"/>
              <a:t>Usually painless</a:t>
            </a:r>
          </a:p>
          <a:p>
            <a:pPr eaLnBrk="1" hangingPunct="1"/>
            <a:r>
              <a:rPr lang="en-GB" smtClean="0"/>
              <a:t>Going to be referring under 2ww rules for neck lump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</a:rPr>
              <a:t>Tumours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Autoimmune – Sjogren’s</a:t>
            </a:r>
          </a:p>
          <a:p>
            <a:pPr eaLnBrk="1" hangingPunct="1"/>
            <a:r>
              <a:rPr lang="en-GB" smtClean="0"/>
              <a:t>Metabolic – Myxoedema, DM, Cushing’s, Bulimia, Alcoholism, Cirrhosis, Gout</a:t>
            </a:r>
          </a:p>
          <a:p>
            <a:pPr eaLnBrk="1" hangingPunct="1"/>
            <a:r>
              <a:rPr lang="en-GB" smtClean="0"/>
              <a:t>Drug induced – OCP, Coproxamol</a:t>
            </a:r>
          </a:p>
          <a:p>
            <a:pPr eaLnBrk="1" hangingPunct="1"/>
            <a:r>
              <a:rPr lang="en-GB" smtClean="0"/>
              <a:t>Viral – Mumps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</a:rPr>
              <a:t>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Referrals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0243" name="Subtitle 4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dirty="0" smtClean="0"/>
              <a:t>(only 5 slides to go . . . . . . 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Same day – SHO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Primary Care Clinic - SHO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2 week wait – faxed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Routine referrals – Voice/Balance/General/Thyroid/Oncology – written/C&amp;B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Audiology – written/C&amp;B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Microsuction</a:t>
            </a:r>
            <a:r>
              <a:rPr lang="en-US" dirty="0" smtClean="0"/>
              <a:t> – written/C&amp;B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ENT SHO through switchboard or bleep 585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Ward 15 (Adults) or Ward 17/18 (Children)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Referrals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Located in Head &amp; Neck outpatients YDH</a:t>
            </a:r>
          </a:p>
          <a:p>
            <a:pPr eaLnBrk="1" hangingPunct="1"/>
            <a:r>
              <a:rPr lang="en-US" smtClean="0"/>
              <a:t>Accessed through SHO</a:t>
            </a:r>
          </a:p>
          <a:p>
            <a:pPr eaLnBrk="1" hangingPunct="1"/>
            <a:r>
              <a:rPr lang="en-US" smtClean="0"/>
              <a:t>AM &amp; PM Mon, Tues, Thu, Fri</a:t>
            </a:r>
          </a:p>
          <a:p>
            <a:pPr eaLnBrk="1" hangingPunct="1"/>
            <a:r>
              <a:rPr lang="en-US" smtClean="0"/>
              <a:t>Usually will get appt within a week, sooner if clinical need. </a:t>
            </a:r>
          </a:p>
          <a:p>
            <a:pPr eaLnBrk="1" hangingPunct="1"/>
            <a:r>
              <a:rPr lang="en-US" smtClean="0"/>
              <a:t>SHO led with support from Staff Grades / SpR</a:t>
            </a:r>
          </a:p>
          <a:p>
            <a:pPr eaLnBrk="1" hangingPunct="1"/>
            <a:r>
              <a:rPr lang="en-US" smtClean="0"/>
              <a:t>Have access to audiometry on the day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Primary Care Clinic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Otitis</a:t>
            </a:r>
            <a:r>
              <a:rPr lang="en-US" dirty="0" smtClean="0"/>
              <a:t> </a:t>
            </a:r>
            <a:r>
              <a:rPr lang="en-US" dirty="0" err="1" smtClean="0"/>
              <a:t>Externa</a:t>
            </a:r>
            <a:endParaRPr lang="en-US" dirty="0" smtClean="0"/>
          </a:p>
          <a:p>
            <a:pPr eaLnBrk="1" hangingPunct="1"/>
            <a:r>
              <a:rPr lang="en-US" dirty="0" smtClean="0"/>
              <a:t>Nasal Fracture</a:t>
            </a:r>
          </a:p>
          <a:p>
            <a:pPr eaLnBrk="1" hangingPunct="1"/>
            <a:r>
              <a:rPr lang="en-US" dirty="0" err="1" smtClean="0"/>
              <a:t>Epistaxis</a:t>
            </a:r>
            <a:endParaRPr lang="en-US" dirty="0" smtClean="0"/>
          </a:p>
          <a:p>
            <a:pPr eaLnBrk="1" hangingPunct="1"/>
            <a:r>
              <a:rPr lang="en-US" dirty="0" smtClean="0"/>
              <a:t>VII </a:t>
            </a:r>
            <a:r>
              <a:rPr lang="en-US" dirty="0" err="1" smtClean="0"/>
              <a:t>n</a:t>
            </a:r>
            <a:r>
              <a:rPr lang="en-US" dirty="0" smtClean="0"/>
              <a:t> palsy</a:t>
            </a:r>
          </a:p>
          <a:p>
            <a:pPr eaLnBrk="1" hangingPunct="1"/>
            <a:r>
              <a:rPr lang="en-US" dirty="0" smtClean="0"/>
              <a:t>Recent parotid swelling (stones/infection)</a:t>
            </a:r>
          </a:p>
          <a:p>
            <a:pPr eaLnBrk="1" hangingPunct="1"/>
            <a:r>
              <a:rPr lang="en-US" dirty="0" smtClean="0"/>
              <a:t>Sudden SNHL</a:t>
            </a:r>
          </a:p>
          <a:p>
            <a:pPr eaLnBrk="1" hangingPunct="1"/>
            <a:r>
              <a:rPr lang="en-US" dirty="0" smtClean="0"/>
              <a:t>Foreign bodies</a:t>
            </a:r>
          </a:p>
          <a:p>
            <a:pPr eaLnBrk="1" hangingPunct="1"/>
            <a:endParaRPr lang="en-US" dirty="0" smtClean="0"/>
          </a:p>
          <a:p>
            <a:r>
              <a:rPr lang="en-US" i="1" dirty="0" err="1" smtClean="0"/>
              <a:t>Submandibular</a:t>
            </a:r>
            <a:r>
              <a:rPr lang="en-US" i="1" dirty="0" smtClean="0"/>
              <a:t> swellings usually go via max </a:t>
            </a:r>
            <a:r>
              <a:rPr lang="en-US" i="1" dirty="0" err="1" smtClean="0"/>
              <a:t>facs</a:t>
            </a:r>
            <a:r>
              <a:rPr lang="en-US" i="1" dirty="0" smtClean="0"/>
              <a:t> to exclude dental abscess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 3" pitchFamily="-65" charset="2"/>
              <a:buNone/>
            </a:pPr>
            <a:r>
              <a:rPr lang="en-US" sz="2000" dirty="0" smtClean="0"/>
              <a:t>NICE Guidance CG27 June 2005</a:t>
            </a:r>
          </a:p>
          <a:p>
            <a:pPr eaLnBrk="1" hangingPunct="1">
              <a:lnSpc>
                <a:spcPct val="80000"/>
              </a:lnSpc>
              <a:buFont typeface="Wingdings 3" pitchFamily="-65" charset="2"/>
              <a:buNone/>
            </a:pPr>
            <a:r>
              <a:rPr lang="en-US" sz="2000" dirty="0" smtClean="0"/>
              <a:t>Refer urgently patients with: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an unexplained lump in the neck, of recent onset, or a previously undiagnosed lump that has changed over a period of 3 to 6 weeks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an unexplained persistent swelling in the parotid or </a:t>
            </a:r>
            <a:r>
              <a:rPr lang="en-US" sz="2000" dirty="0" err="1" smtClean="0"/>
              <a:t>submandibular</a:t>
            </a:r>
            <a:r>
              <a:rPr lang="en-US" sz="2000" dirty="0" smtClean="0"/>
              <a:t> gland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an unexplained persistent sore or painful throat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unilateral unexplained pain in the head and neck area for more than 4 weeks, associated with </a:t>
            </a:r>
            <a:r>
              <a:rPr lang="en-US" sz="2000" dirty="0" err="1" smtClean="0"/>
              <a:t>otalgia</a:t>
            </a:r>
            <a:r>
              <a:rPr lang="en-US" sz="2000" dirty="0" smtClean="0"/>
              <a:t> (ear ache) but a normal </a:t>
            </a:r>
            <a:r>
              <a:rPr lang="en-US" sz="2000" dirty="0" err="1" smtClean="0"/>
              <a:t>otoscopy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i="1" dirty="0" smtClean="0"/>
              <a:t>unexplained ulceration of the oral mucosa or mass persisting for more than 3 weeks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i="1" dirty="0" smtClean="0"/>
              <a:t>unexplained red and white patches (including suspected lichen </a:t>
            </a:r>
            <a:r>
              <a:rPr lang="en-US" sz="2000" i="1" dirty="0" err="1" smtClean="0"/>
              <a:t>planus</a:t>
            </a:r>
            <a:r>
              <a:rPr lang="en-US" sz="2000" i="1" dirty="0" smtClean="0"/>
              <a:t>) of the oral mucosa that are painful or swollen or bleeding</a:t>
            </a:r>
          </a:p>
          <a:p>
            <a:pPr eaLnBrk="1" hangingPunct="1">
              <a:lnSpc>
                <a:spcPct val="80000"/>
              </a:lnSpc>
              <a:buFont typeface="Wingdings 3" pitchFamily="-65" charset="2"/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i="1" dirty="0" smtClean="0"/>
              <a:t>For patients with persistent symptoms or signs related to the oral cavity in whom a definitive diagnosis of a benign lesion cannot be made, refer or follow up until the symptoms and signs disappear. If the symptoms and signs have not disappeared after 6 weeks, make an urgent referral. </a:t>
            </a:r>
          </a:p>
          <a:p>
            <a:pPr eaLnBrk="1" hangingPunct="1">
              <a:lnSpc>
                <a:spcPct val="80000"/>
              </a:lnSpc>
            </a:pPr>
            <a:endParaRPr lang="en-US" sz="17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Two-Week-Rule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7324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700" dirty="0" smtClean="0"/>
              <a:t>Hoarseness &gt; 3/52 </a:t>
            </a:r>
            <a:r>
              <a:rPr lang="en-US" sz="1700" dirty="0" smtClean="0">
                <a:sym typeface="Wingdings" pitchFamily="-65" charset="2"/>
              </a:rPr>
              <a:t> CXR  ENT if NAD</a:t>
            </a:r>
          </a:p>
          <a:p>
            <a:pPr eaLnBrk="1" hangingPunct="1">
              <a:lnSpc>
                <a:spcPct val="90000"/>
              </a:lnSpc>
              <a:buFont typeface="Wingdings 3" pitchFamily="-65" charset="2"/>
              <a:buNone/>
            </a:pPr>
            <a:endParaRPr lang="en-US" sz="1700" dirty="0" smtClean="0"/>
          </a:p>
          <a:p>
            <a:pPr eaLnBrk="1" hangingPunct="1">
              <a:lnSpc>
                <a:spcPct val="90000"/>
              </a:lnSpc>
              <a:buFont typeface="Wingdings 3" pitchFamily="-65" charset="2"/>
              <a:buNone/>
            </a:pPr>
            <a:r>
              <a:rPr lang="en-US" sz="1700" dirty="0" smtClean="0"/>
              <a:t>	Refer urgently patients with a thyroid swelling associated with any of the following: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dirty="0" smtClean="0"/>
              <a:t>a solitary nodule increasing in size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dirty="0" smtClean="0"/>
              <a:t>a history of neck irradiation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dirty="0" smtClean="0"/>
              <a:t>a family history of an endocrine </a:t>
            </a:r>
            <a:r>
              <a:rPr lang="en-US" sz="1700" dirty="0" err="1" smtClean="0"/>
              <a:t>tumour</a:t>
            </a:r>
            <a:endParaRPr lang="en-US" sz="1700" dirty="0" smtClean="0"/>
          </a:p>
          <a:p>
            <a:pPr eaLnBrk="1" hangingPunct="1">
              <a:lnSpc>
                <a:spcPct val="90000"/>
              </a:lnSpc>
            </a:pPr>
            <a:r>
              <a:rPr lang="en-US" sz="1700" dirty="0" smtClean="0"/>
              <a:t>unexplained hoarseness or voice changes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dirty="0" smtClean="0"/>
              <a:t>cervical </a:t>
            </a:r>
            <a:r>
              <a:rPr lang="en-US" sz="1700" dirty="0" err="1" smtClean="0"/>
              <a:t>lymphadenopathy</a:t>
            </a:r>
            <a:endParaRPr lang="en-US" sz="1700" dirty="0" smtClean="0"/>
          </a:p>
          <a:p>
            <a:pPr eaLnBrk="1" hangingPunct="1">
              <a:lnSpc>
                <a:spcPct val="90000"/>
              </a:lnSpc>
            </a:pPr>
            <a:r>
              <a:rPr lang="en-US" sz="1700" dirty="0" smtClean="0"/>
              <a:t>very young (pre-pubertal) patient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dirty="0" smtClean="0"/>
              <a:t>patient aged 65 years and older </a:t>
            </a:r>
          </a:p>
          <a:p>
            <a:pPr eaLnBrk="1" hangingPunct="1">
              <a:lnSpc>
                <a:spcPct val="90000"/>
              </a:lnSpc>
              <a:buFont typeface="Wingdings 3" pitchFamily="-65" charset="2"/>
              <a:buNone/>
            </a:pPr>
            <a:endParaRPr lang="en-US" sz="1700" dirty="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1700" dirty="0" smtClean="0"/>
              <a:t>Do not delay referral with Ix (e.g. TFTs / USS)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1700" dirty="0" smtClean="0"/>
              <a:t>Request thyroid function tests in patients with a thyroid swelling without </a:t>
            </a:r>
            <a:r>
              <a:rPr lang="en-US" sz="1700" dirty="0" err="1" smtClean="0"/>
              <a:t>stridor</a:t>
            </a:r>
            <a:r>
              <a:rPr lang="en-US" sz="1700" dirty="0" smtClean="0"/>
              <a:t> or any of the features listed above. Refer patients with hyper-/hypo-</a:t>
            </a:r>
            <a:r>
              <a:rPr lang="en-US" sz="1700" dirty="0" err="1" smtClean="0"/>
              <a:t>thyroidism</a:t>
            </a:r>
            <a:r>
              <a:rPr lang="en-US" sz="1700" dirty="0" smtClean="0"/>
              <a:t> and an associated </a:t>
            </a:r>
            <a:r>
              <a:rPr lang="en-US" sz="1700" dirty="0" err="1" smtClean="0"/>
              <a:t>goitre</a:t>
            </a:r>
            <a:r>
              <a:rPr lang="en-US" sz="1700" dirty="0" smtClean="0"/>
              <a:t>, non-urgently, to an endocrinologist. Patients with </a:t>
            </a:r>
            <a:r>
              <a:rPr lang="en-US" sz="1700" dirty="0" err="1" smtClean="0"/>
              <a:t>goitre</a:t>
            </a:r>
            <a:r>
              <a:rPr lang="en-US" sz="1700" dirty="0" smtClean="0"/>
              <a:t> and normal thyroid function tests without any of the features listed above should be referred non-urgently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sz="1700" dirty="0" smtClean="0"/>
          </a:p>
          <a:p>
            <a:pPr>
              <a:lnSpc>
                <a:spcPct val="90000"/>
              </a:lnSpc>
              <a:buNone/>
            </a:pPr>
            <a:r>
              <a:rPr lang="en-US" sz="1700" dirty="0" smtClean="0"/>
              <a:t>http://guidance.nice.org.uk/CG27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Management of AOM: when to refer or admit?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56584"/>
          </a:xfrm>
        </p:spPr>
        <p:txBody>
          <a:bodyPr>
            <a:normAutofit fontScale="85000" lnSpcReduction="20000"/>
          </a:bodyPr>
          <a:lstStyle/>
          <a:p>
            <a:endParaRPr lang="en-GB" sz="2400" dirty="0" smtClean="0"/>
          </a:p>
          <a:p>
            <a:r>
              <a:rPr lang="en-GB" sz="2400" dirty="0" smtClean="0"/>
              <a:t>Advise a no antibiotic or delayed antibiotic strategy for most people with suspected AOM but:</a:t>
            </a:r>
          </a:p>
          <a:p>
            <a:pPr lvl="1"/>
            <a:r>
              <a:rPr lang="en-GB" sz="2000" dirty="0" smtClean="0"/>
              <a:t>consider antibiotics in children &lt; 3m, </a:t>
            </a:r>
          </a:p>
          <a:p>
            <a:pPr lvl="1"/>
            <a:r>
              <a:rPr lang="en-GB" sz="2000" dirty="0" smtClean="0"/>
              <a:t>bilateral AOM</a:t>
            </a:r>
          </a:p>
          <a:p>
            <a:pPr lvl="1"/>
            <a:r>
              <a:rPr lang="en-GB" sz="2000" dirty="0" smtClean="0"/>
              <a:t>systemically unwell</a:t>
            </a:r>
          </a:p>
          <a:p>
            <a:pPr lvl="1"/>
            <a:r>
              <a:rPr lang="en-GB" sz="2000" dirty="0" smtClean="0"/>
              <a:t>high risk of complications e.g. </a:t>
            </a:r>
            <a:r>
              <a:rPr lang="en-GB" sz="2000" dirty="0" err="1" smtClean="0"/>
              <a:t>immunosuppression</a:t>
            </a:r>
            <a:r>
              <a:rPr lang="en-GB" sz="2000" dirty="0" smtClean="0"/>
              <a:t>, CF.</a:t>
            </a:r>
          </a:p>
          <a:p>
            <a:endParaRPr lang="en-GB" dirty="0" smtClean="0"/>
          </a:p>
          <a:p>
            <a:r>
              <a:rPr lang="en-GB" sz="2353" dirty="0" smtClean="0"/>
              <a:t>For all antibiotic prescribing strategies: inform patient average duration of illness for untreated AOM is 4 days. </a:t>
            </a:r>
          </a:p>
          <a:p>
            <a:endParaRPr lang="en-GB" sz="2400" dirty="0" smtClean="0"/>
          </a:p>
          <a:p>
            <a:r>
              <a:rPr lang="en-GB" sz="2400" dirty="0" smtClean="0"/>
              <a:t>Admit: According to “Feverish illness in Children” NICE Guidance</a:t>
            </a:r>
          </a:p>
          <a:p>
            <a:endParaRPr lang="en-GB" sz="2400" dirty="0" smtClean="0"/>
          </a:p>
          <a:p>
            <a:r>
              <a:rPr lang="en-GB" sz="2400" dirty="0" smtClean="0"/>
              <a:t>Adults and children with suspected complications e.g. meningitis, </a:t>
            </a:r>
            <a:r>
              <a:rPr lang="en-GB" sz="2400" dirty="0" err="1" smtClean="0"/>
              <a:t>mastoiditis</a:t>
            </a:r>
            <a:r>
              <a:rPr lang="en-GB" sz="2400" dirty="0" smtClean="0"/>
              <a:t>, or facial paralysis</a:t>
            </a:r>
          </a:p>
          <a:p>
            <a:endParaRPr lang="en-GB" sz="2400" dirty="0" smtClean="0"/>
          </a:p>
          <a:p>
            <a:r>
              <a:rPr lang="en-GB" sz="2400" dirty="0" smtClean="0"/>
              <a:t>Amoxicillin or Erythromycin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Follow up of AOM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73840"/>
          </a:xfrm>
        </p:spPr>
        <p:txBody>
          <a:bodyPr>
            <a:noAutofit/>
          </a:bodyPr>
          <a:lstStyle/>
          <a:p>
            <a:r>
              <a:rPr lang="en-GB" sz="2400" dirty="0" smtClean="0"/>
              <a:t>Routine follow up not usually required</a:t>
            </a:r>
          </a:p>
          <a:p>
            <a:endParaRPr lang="en-GB" sz="2400" dirty="0" smtClean="0"/>
          </a:p>
          <a:p>
            <a:r>
              <a:rPr lang="en-GB" sz="2400" dirty="0" smtClean="0"/>
              <a:t>Follow up if: </a:t>
            </a:r>
          </a:p>
          <a:p>
            <a:pPr lvl="1"/>
            <a:r>
              <a:rPr lang="en-GB" sz="2200" dirty="0" smtClean="0"/>
              <a:t>symptoms worse or not settling within 4 days</a:t>
            </a:r>
          </a:p>
          <a:p>
            <a:pPr lvl="1"/>
            <a:r>
              <a:rPr lang="en-GB" sz="2200" dirty="0" err="1" smtClean="0"/>
              <a:t>otorrhoea</a:t>
            </a:r>
            <a:r>
              <a:rPr lang="en-GB" sz="2200" dirty="0" smtClean="0"/>
              <a:t> persists &gt;2w</a:t>
            </a:r>
          </a:p>
          <a:p>
            <a:pPr lvl="1"/>
            <a:r>
              <a:rPr lang="en-GB" sz="2200" dirty="0" smtClean="0"/>
              <a:t>perforation </a:t>
            </a:r>
          </a:p>
          <a:p>
            <a:pPr lvl="1"/>
            <a:r>
              <a:rPr lang="en-GB" sz="2200" dirty="0" smtClean="0"/>
              <a:t>if hearing loss persists in absence of pain or fever, </a:t>
            </a:r>
            <a:r>
              <a:rPr lang="en-GB" sz="2200" dirty="0" err="1" smtClean="0"/>
              <a:t>ie</a:t>
            </a:r>
            <a:r>
              <a:rPr lang="en-GB" sz="2200" dirty="0" smtClean="0"/>
              <a:t> OME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Recurrent AOM: Second line co-</a:t>
            </a:r>
            <a:r>
              <a:rPr lang="en-GB" sz="2400" dirty="0" err="1" smtClean="0"/>
              <a:t>amoxiclav</a:t>
            </a:r>
            <a:endParaRPr lang="en-GB" sz="2400" dirty="0" smtClean="0"/>
          </a:p>
          <a:p>
            <a:pPr>
              <a:buNone/>
            </a:pPr>
            <a:endParaRPr lang="en-GB" sz="1400" dirty="0" smtClean="0">
              <a:hlinkClick r:id="rId2"/>
            </a:endParaRPr>
          </a:p>
          <a:p>
            <a:pPr>
              <a:buNone/>
            </a:pPr>
            <a:r>
              <a:rPr lang="en-GB" sz="1400" dirty="0" smtClean="0">
                <a:hlinkClick r:id="rId2"/>
              </a:rPr>
              <a:t>http://guidance.nice.org.uk/CG47</a:t>
            </a:r>
            <a:r>
              <a:rPr lang="en-GB" sz="1400" dirty="0" smtClean="0"/>
              <a:t>	Feverish illness in children</a:t>
            </a:r>
          </a:p>
          <a:p>
            <a:pPr>
              <a:buNone/>
            </a:pPr>
            <a:r>
              <a:rPr lang="en-GB" sz="1400" dirty="0" smtClean="0">
                <a:hlinkClick r:id="rId3"/>
              </a:rPr>
              <a:t>http://guidance.nice.org.uk/CG69</a:t>
            </a:r>
            <a:r>
              <a:rPr lang="en-GB" sz="1400" dirty="0" smtClean="0"/>
              <a:t>	Respiratory Tract Infections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2102</TotalTime>
  <Words>4286</Words>
  <Application>Microsoft Office PowerPoint</Application>
  <PresentationFormat>On-screen Show (4:3)</PresentationFormat>
  <Paragraphs>756</Paragraphs>
  <Slides>79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7" baseType="lpstr">
      <vt:lpstr>ＭＳ Ｐゴシック</vt:lpstr>
      <vt:lpstr>Calibri</vt:lpstr>
      <vt:lpstr>Constantia</vt:lpstr>
      <vt:lpstr>Lucida Sans Unicode</vt:lpstr>
      <vt:lpstr>Wingdings</vt:lpstr>
      <vt:lpstr>Wingdings 2</vt:lpstr>
      <vt:lpstr>Wingdings 3</vt:lpstr>
      <vt:lpstr>Flow</vt:lpstr>
      <vt:lpstr>ENT presentation </vt:lpstr>
      <vt:lpstr>Aims and objectives</vt:lpstr>
      <vt:lpstr>Ear</vt:lpstr>
      <vt:lpstr>Acute otitis media (AOM) definitions</vt:lpstr>
      <vt:lpstr>AOM: causes &amp; complications</vt:lpstr>
      <vt:lpstr>AOM: diagnosis</vt:lpstr>
      <vt:lpstr>AOM Differential diagnoses</vt:lpstr>
      <vt:lpstr>Management of AOM: when to refer or admit?</vt:lpstr>
      <vt:lpstr>Follow up of AOM</vt:lpstr>
      <vt:lpstr>Otitis media with effusion (OME) / Glue ear</vt:lpstr>
      <vt:lpstr>Otitis media with effusion</vt:lpstr>
      <vt:lpstr>PowerPoint Presentation</vt:lpstr>
      <vt:lpstr>PowerPoint Presentation</vt:lpstr>
      <vt:lpstr>PowerPoint Presentation</vt:lpstr>
      <vt:lpstr>Chronic Suppurative Otitis Media (CSOM)</vt:lpstr>
      <vt:lpstr>Otitis externa (OE)</vt:lpstr>
      <vt:lpstr>Localised OE</vt:lpstr>
      <vt:lpstr>Acute diffuse OE</vt:lpstr>
      <vt:lpstr>PowerPoint Presentation</vt:lpstr>
      <vt:lpstr>Chronic OE</vt:lpstr>
      <vt:lpstr>Chronic OE </vt:lpstr>
      <vt:lpstr>Foreign Bodies</vt:lpstr>
      <vt:lpstr>Nose </vt:lpstr>
      <vt:lpstr>Epistaxis</vt:lpstr>
      <vt:lpstr>PowerPoint Presentation</vt:lpstr>
      <vt:lpstr>PowerPoint Presentation</vt:lpstr>
      <vt:lpstr>PowerPoint Presentation</vt:lpstr>
      <vt:lpstr>Rhinosinusitis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 of chronic rhinosinusitis (referral toolkit) </vt:lpstr>
      <vt:lpstr>Nasal Foreign Bodies</vt:lpstr>
      <vt:lpstr>Nasal Fracture</vt:lpstr>
      <vt:lpstr>Consider OSA</vt:lpstr>
      <vt:lpstr>Throat </vt:lpstr>
      <vt:lpstr>Sore throat: causes </vt:lpstr>
      <vt:lpstr>Sore throat: complications</vt:lpstr>
      <vt:lpstr>Sore throat: when to refer</vt:lpstr>
      <vt:lpstr>Sore throat: management in primary care</vt:lpstr>
      <vt:lpstr>Indications for tonsillectomy for recurrent acute sore throat</vt:lpstr>
      <vt:lpstr>Vertigo</vt:lpstr>
      <vt:lpstr>Assessment of vertigo</vt:lpstr>
      <vt:lpstr>Assessment of vertigo: medical history</vt:lpstr>
      <vt:lpstr>Assessment of vertigo: specific tests</vt:lpstr>
      <vt:lpstr>Hallpike manoeuvre - demonstration</vt:lpstr>
      <vt:lpstr>Features of central causes of vertigo</vt:lpstr>
      <vt:lpstr>Features of peripheral causes of vertigo</vt:lpstr>
      <vt:lpstr>Medication used in vertigo</vt:lpstr>
      <vt:lpstr>Tinnitus</vt:lpstr>
      <vt:lpstr>Disorders associated with subjective tinnitus</vt:lpstr>
      <vt:lpstr>Uncommonly, subjective tinnitus is associated with:</vt:lpstr>
      <vt:lpstr>Disorders associated with objective tinnitus</vt:lpstr>
      <vt:lpstr>Management of tinnitus in primary care</vt:lpstr>
      <vt:lpstr>Foreign Bodies</vt:lpstr>
      <vt:lpstr>Other</vt:lpstr>
      <vt:lpstr>VII nerve palsy</vt:lpstr>
      <vt:lpstr>PowerPoint Presentation</vt:lpstr>
      <vt:lpstr>PowerPoint Presentation</vt:lpstr>
      <vt:lpstr>PowerPoint Presentation</vt:lpstr>
      <vt:lpstr>Salivary Gland Problems</vt:lpstr>
      <vt:lpstr> </vt:lpstr>
      <vt:lpstr>Sialolithiasis</vt:lpstr>
      <vt:lpstr>PowerPoint Presentation</vt:lpstr>
      <vt:lpstr>PowerPoint Presentation</vt:lpstr>
      <vt:lpstr>  </vt:lpstr>
      <vt:lpstr>Sialadenitis</vt:lpstr>
      <vt:lpstr>PowerPoint Presentation</vt:lpstr>
      <vt:lpstr>PowerPoint Presentation</vt:lpstr>
      <vt:lpstr>Tumours</vt:lpstr>
      <vt:lpstr>Other</vt:lpstr>
      <vt:lpstr>Referrals</vt:lpstr>
      <vt:lpstr>Referrals</vt:lpstr>
      <vt:lpstr>Primary Care Clinic</vt:lpstr>
      <vt:lpstr>PowerPoint Presentation</vt:lpstr>
      <vt:lpstr>Two-Week-Rule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 presentation</dc:title>
  <dc:creator>Barbara</dc:creator>
  <cp:lastModifiedBy>manal</cp:lastModifiedBy>
  <cp:revision>251</cp:revision>
  <dcterms:created xsi:type="dcterms:W3CDTF">2011-10-04T22:45:12Z</dcterms:created>
  <dcterms:modified xsi:type="dcterms:W3CDTF">2012-11-13T12:56:50Z</dcterms:modified>
</cp:coreProperties>
</file>